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heme/themeOverride1.xml" ContentType="application/vnd.openxmlformats-officedocument.themeOverr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51"/>
  </p:notesMasterIdLst>
  <p:handoutMasterIdLst>
    <p:handoutMasterId r:id="rId52"/>
  </p:handoutMasterIdLst>
  <p:sldIdLst>
    <p:sldId id="477" r:id="rId2"/>
    <p:sldId id="478" r:id="rId3"/>
    <p:sldId id="386" r:id="rId4"/>
    <p:sldId id="442" r:id="rId5"/>
    <p:sldId id="443" r:id="rId6"/>
    <p:sldId id="444" r:id="rId7"/>
    <p:sldId id="445" r:id="rId8"/>
    <p:sldId id="446" r:id="rId9"/>
    <p:sldId id="388" r:id="rId10"/>
    <p:sldId id="431" r:id="rId11"/>
    <p:sldId id="432" r:id="rId12"/>
    <p:sldId id="433" r:id="rId13"/>
    <p:sldId id="434" r:id="rId14"/>
    <p:sldId id="435" r:id="rId15"/>
    <p:sldId id="436" r:id="rId16"/>
    <p:sldId id="437" r:id="rId17"/>
    <p:sldId id="438" r:id="rId18"/>
    <p:sldId id="439" r:id="rId19"/>
    <p:sldId id="440" r:id="rId20"/>
    <p:sldId id="441" r:id="rId21"/>
    <p:sldId id="447" r:id="rId22"/>
    <p:sldId id="448" r:id="rId23"/>
    <p:sldId id="449" r:id="rId24"/>
    <p:sldId id="450" r:id="rId25"/>
    <p:sldId id="451" r:id="rId26"/>
    <p:sldId id="452" r:id="rId27"/>
    <p:sldId id="453" r:id="rId28"/>
    <p:sldId id="454" r:id="rId29"/>
    <p:sldId id="455" r:id="rId30"/>
    <p:sldId id="456" r:id="rId31"/>
    <p:sldId id="457" r:id="rId32"/>
    <p:sldId id="458" r:id="rId33"/>
    <p:sldId id="459" r:id="rId34"/>
    <p:sldId id="460" r:id="rId35"/>
    <p:sldId id="461" r:id="rId36"/>
    <p:sldId id="462" r:id="rId37"/>
    <p:sldId id="479" r:id="rId38"/>
    <p:sldId id="464" r:id="rId39"/>
    <p:sldId id="465" r:id="rId40"/>
    <p:sldId id="466" r:id="rId41"/>
    <p:sldId id="467" r:id="rId42"/>
    <p:sldId id="468" r:id="rId43"/>
    <p:sldId id="471" r:id="rId44"/>
    <p:sldId id="472" r:id="rId45"/>
    <p:sldId id="473" r:id="rId46"/>
    <p:sldId id="474" r:id="rId47"/>
    <p:sldId id="475" r:id="rId48"/>
    <p:sldId id="476" r:id="rId49"/>
    <p:sldId id="480" r:id="rId50"/>
  </p:sldIdLst>
  <p:sldSz cx="9144000" cy="5715000" type="screen16x10"/>
  <p:notesSz cx="6858000" cy="9144000"/>
  <p:defaultTextStyle>
    <a:defPPr>
      <a:defRPr lang="es-ES_tradnl"/>
    </a:defPPr>
    <a:lvl1pPr marL="0" algn="l" defTabSz="713232" rtl="0" eaLnBrk="1" latinLnBrk="0" hangingPunct="1">
      <a:defRPr sz="1404" kern="1200">
        <a:solidFill>
          <a:schemeClr val="tx1"/>
        </a:solidFill>
        <a:latin typeface="+mn-lt"/>
        <a:ea typeface="+mn-ea"/>
        <a:cs typeface="+mn-cs"/>
      </a:defRPr>
    </a:lvl1pPr>
    <a:lvl2pPr marL="356616" algn="l" defTabSz="713232" rtl="0" eaLnBrk="1" latinLnBrk="0" hangingPunct="1">
      <a:defRPr sz="1404" kern="1200">
        <a:solidFill>
          <a:schemeClr val="tx1"/>
        </a:solidFill>
        <a:latin typeface="+mn-lt"/>
        <a:ea typeface="+mn-ea"/>
        <a:cs typeface="+mn-cs"/>
      </a:defRPr>
    </a:lvl2pPr>
    <a:lvl3pPr marL="713232" algn="l" defTabSz="713232" rtl="0" eaLnBrk="1" latinLnBrk="0" hangingPunct="1">
      <a:defRPr sz="1404" kern="1200">
        <a:solidFill>
          <a:schemeClr val="tx1"/>
        </a:solidFill>
        <a:latin typeface="+mn-lt"/>
        <a:ea typeface="+mn-ea"/>
        <a:cs typeface="+mn-cs"/>
      </a:defRPr>
    </a:lvl3pPr>
    <a:lvl4pPr marL="1069848" algn="l" defTabSz="713232" rtl="0" eaLnBrk="1" latinLnBrk="0" hangingPunct="1">
      <a:defRPr sz="1404" kern="1200">
        <a:solidFill>
          <a:schemeClr val="tx1"/>
        </a:solidFill>
        <a:latin typeface="+mn-lt"/>
        <a:ea typeface="+mn-ea"/>
        <a:cs typeface="+mn-cs"/>
      </a:defRPr>
    </a:lvl4pPr>
    <a:lvl5pPr marL="1426464" algn="l" defTabSz="713232" rtl="0" eaLnBrk="1" latinLnBrk="0" hangingPunct="1">
      <a:defRPr sz="1404" kern="1200">
        <a:solidFill>
          <a:schemeClr val="tx1"/>
        </a:solidFill>
        <a:latin typeface="+mn-lt"/>
        <a:ea typeface="+mn-ea"/>
        <a:cs typeface="+mn-cs"/>
      </a:defRPr>
    </a:lvl5pPr>
    <a:lvl6pPr marL="1783080" algn="l" defTabSz="713232" rtl="0" eaLnBrk="1" latinLnBrk="0" hangingPunct="1">
      <a:defRPr sz="1404" kern="1200">
        <a:solidFill>
          <a:schemeClr val="tx1"/>
        </a:solidFill>
        <a:latin typeface="+mn-lt"/>
        <a:ea typeface="+mn-ea"/>
        <a:cs typeface="+mn-cs"/>
      </a:defRPr>
    </a:lvl6pPr>
    <a:lvl7pPr marL="2139696" algn="l" defTabSz="713232" rtl="0" eaLnBrk="1" latinLnBrk="0" hangingPunct="1">
      <a:defRPr sz="1404" kern="1200">
        <a:solidFill>
          <a:schemeClr val="tx1"/>
        </a:solidFill>
        <a:latin typeface="+mn-lt"/>
        <a:ea typeface="+mn-ea"/>
        <a:cs typeface="+mn-cs"/>
      </a:defRPr>
    </a:lvl7pPr>
    <a:lvl8pPr marL="2496312" algn="l" defTabSz="713232" rtl="0" eaLnBrk="1" latinLnBrk="0" hangingPunct="1">
      <a:defRPr sz="1404" kern="1200">
        <a:solidFill>
          <a:schemeClr val="tx1"/>
        </a:solidFill>
        <a:latin typeface="+mn-lt"/>
        <a:ea typeface="+mn-ea"/>
        <a:cs typeface="+mn-cs"/>
      </a:defRPr>
    </a:lvl8pPr>
    <a:lvl9pPr marL="2852928" algn="l" defTabSz="713232" rtl="0" eaLnBrk="1" latinLnBrk="0" hangingPunct="1">
      <a:defRPr sz="1404"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45DFD"/>
    <a:srgbClr val="9F46D6"/>
    <a:srgbClr val="BA41FD"/>
    <a:srgbClr val="BE4DFD"/>
    <a:srgbClr val="A755D9"/>
    <a:srgbClr val="694C86"/>
    <a:srgbClr val="8BC5CB"/>
    <a:srgbClr val="002452"/>
    <a:srgbClr val="62296B"/>
    <a:srgbClr val="BA9DD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74" autoAdjust="0"/>
    <p:restoredTop sz="94343" autoAdjust="0"/>
  </p:normalViewPr>
  <p:slideViewPr>
    <p:cSldViewPr snapToGrid="0" snapToObjects="1">
      <p:cViewPr varScale="1">
        <p:scale>
          <a:sx n="86" d="100"/>
          <a:sy n="86" d="100"/>
        </p:scale>
        <p:origin x="1140" y="78"/>
      </p:cViewPr>
      <p:guideLst>
        <p:guide orient="horz" pos="1800"/>
        <p:guide pos="2880"/>
      </p:guideLst>
    </p:cSldViewPr>
  </p:slideViewPr>
  <p:outlineViewPr>
    <p:cViewPr>
      <p:scale>
        <a:sx n="33" d="100"/>
        <a:sy n="33" d="100"/>
      </p:scale>
      <p:origin x="0" y="-546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318B1C6-AB1A-D04C-A735-D98175AA975F}" type="doc">
      <dgm:prSet loTypeId="urn:microsoft.com/office/officeart/2008/layout/VerticalCurvedList" loCatId="" qsTypeId="urn:microsoft.com/office/officeart/2005/8/quickstyle/simple3" qsCatId="simple" csTypeId="urn:microsoft.com/office/officeart/2005/8/colors/colorful2" csCatId="colorful"/>
      <dgm:spPr/>
      <dgm:t>
        <a:bodyPr/>
        <a:lstStyle/>
        <a:p>
          <a:endParaRPr lang="es-ES"/>
        </a:p>
      </dgm:t>
    </dgm:pt>
    <dgm:pt modelId="{2E17EF89-4413-9A4F-A11B-E6A87D5F5C7E}">
      <dgm:prSet/>
      <dgm:spPr/>
      <dgm:t>
        <a:bodyPr/>
        <a:lstStyle/>
        <a:p>
          <a:pPr rtl="0"/>
          <a:r>
            <a:rPr lang="es-ES" b="1" dirty="0">
              <a:latin typeface="Segoe"/>
              <a:cs typeface="Segoe"/>
            </a:rPr>
            <a:t>Completitud</a:t>
          </a:r>
        </a:p>
      </dgm:t>
    </dgm:pt>
    <dgm:pt modelId="{DDDC5582-0426-D744-AB18-EEF964B3A08E}" type="parTrans" cxnId="{FC5C909A-DD40-844C-8847-E5E84B7CB00D}">
      <dgm:prSet/>
      <dgm:spPr/>
      <dgm:t>
        <a:bodyPr/>
        <a:lstStyle/>
        <a:p>
          <a:endParaRPr lang="es-ES" b="1">
            <a:latin typeface="Segoe"/>
            <a:cs typeface="Segoe"/>
          </a:endParaRPr>
        </a:p>
      </dgm:t>
    </dgm:pt>
    <dgm:pt modelId="{7BF407AD-5665-8E40-A0DB-50598F6643EB}" type="sibTrans" cxnId="{FC5C909A-DD40-844C-8847-E5E84B7CB00D}">
      <dgm:prSet/>
      <dgm:spPr/>
      <dgm:t>
        <a:bodyPr/>
        <a:lstStyle/>
        <a:p>
          <a:endParaRPr lang="es-ES" b="1">
            <a:latin typeface="Segoe"/>
            <a:cs typeface="Segoe"/>
          </a:endParaRPr>
        </a:p>
      </dgm:t>
    </dgm:pt>
    <dgm:pt modelId="{B1834DD6-6626-C64E-A04F-EAD7FBA77F1C}">
      <dgm:prSet/>
      <dgm:spPr/>
      <dgm:t>
        <a:bodyPr/>
        <a:lstStyle/>
        <a:p>
          <a:pPr rtl="0"/>
          <a:r>
            <a:rPr lang="es-ES_tradnl" b="1" dirty="0">
              <a:latin typeface="Segoe"/>
              <a:cs typeface="Segoe"/>
            </a:rPr>
            <a:t>Fuente primaria</a:t>
          </a:r>
        </a:p>
      </dgm:t>
    </dgm:pt>
    <dgm:pt modelId="{7279D899-A7F5-0D47-BAF3-4655878F7BE9}" type="parTrans" cxnId="{12E632F9-9F8E-E54F-8E4A-377E3EC0C1AD}">
      <dgm:prSet/>
      <dgm:spPr/>
      <dgm:t>
        <a:bodyPr/>
        <a:lstStyle/>
        <a:p>
          <a:endParaRPr lang="es-ES" b="1">
            <a:latin typeface="Segoe"/>
            <a:cs typeface="Segoe"/>
          </a:endParaRPr>
        </a:p>
      </dgm:t>
    </dgm:pt>
    <dgm:pt modelId="{C054B30A-07F5-1B42-A3F8-37A4B95209AE}" type="sibTrans" cxnId="{12E632F9-9F8E-E54F-8E4A-377E3EC0C1AD}">
      <dgm:prSet/>
      <dgm:spPr/>
      <dgm:t>
        <a:bodyPr/>
        <a:lstStyle/>
        <a:p>
          <a:endParaRPr lang="es-ES" b="1">
            <a:latin typeface="Segoe"/>
            <a:cs typeface="Segoe"/>
          </a:endParaRPr>
        </a:p>
      </dgm:t>
    </dgm:pt>
    <dgm:pt modelId="{671F950F-1B54-6142-8B3B-19045A191DE4}">
      <dgm:prSet/>
      <dgm:spPr/>
      <dgm:t>
        <a:bodyPr/>
        <a:lstStyle/>
        <a:p>
          <a:pPr rtl="0"/>
          <a:r>
            <a:rPr lang="es-ES" b="1">
              <a:latin typeface="Segoe"/>
              <a:cs typeface="Segoe"/>
            </a:rPr>
            <a:t>Oportuna</a:t>
          </a:r>
        </a:p>
      </dgm:t>
    </dgm:pt>
    <dgm:pt modelId="{D7BB7DFF-9DEC-7642-8965-28ABBC3E2219}" type="parTrans" cxnId="{5C8C6D89-DB12-6B4A-9413-4A6F663C25E3}">
      <dgm:prSet/>
      <dgm:spPr/>
      <dgm:t>
        <a:bodyPr/>
        <a:lstStyle/>
        <a:p>
          <a:endParaRPr lang="es-ES" b="1">
            <a:latin typeface="Segoe"/>
            <a:cs typeface="Segoe"/>
          </a:endParaRPr>
        </a:p>
      </dgm:t>
    </dgm:pt>
    <dgm:pt modelId="{4B9FA247-D745-F843-A81B-EB4911EAE506}" type="sibTrans" cxnId="{5C8C6D89-DB12-6B4A-9413-4A6F663C25E3}">
      <dgm:prSet/>
      <dgm:spPr/>
      <dgm:t>
        <a:bodyPr/>
        <a:lstStyle/>
        <a:p>
          <a:endParaRPr lang="es-ES" b="1">
            <a:latin typeface="Segoe"/>
            <a:cs typeface="Segoe"/>
          </a:endParaRPr>
        </a:p>
      </dgm:t>
    </dgm:pt>
    <dgm:pt modelId="{C2FDBC0F-1ECF-BE45-876E-E2E2BED7DD5D}">
      <dgm:prSet/>
      <dgm:spPr/>
      <dgm:t>
        <a:bodyPr/>
        <a:lstStyle/>
        <a:p>
          <a:pPr rtl="0"/>
          <a:r>
            <a:rPr lang="es-ES" b="1" dirty="0">
              <a:latin typeface="Segoe"/>
              <a:cs typeface="Segoe"/>
            </a:rPr>
            <a:t>Procesable</a:t>
          </a:r>
        </a:p>
      </dgm:t>
    </dgm:pt>
    <dgm:pt modelId="{949C72BC-9418-F74C-9657-DABF52E6D073}" type="parTrans" cxnId="{BC602A1E-8D27-D244-A1BD-8AD04DFC4B10}">
      <dgm:prSet/>
      <dgm:spPr/>
      <dgm:t>
        <a:bodyPr/>
        <a:lstStyle/>
        <a:p>
          <a:endParaRPr lang="es-ES" b="1">
            <a:latin typeface="Segoe"/>
            <a:cs typeface="Segoe"/>
          </a:endParaRPr>
        </a:p>
      </dgm:t>
    </dgm:pt>
    <dgm:pt modelId="{B71F5646-3B74-1943-81FB-0663D7DE6AFA}" type="sibTrans" cxnId="{BC602A1E-8D27-D244-A1BD-8AD04DFC4B10}">
      <dgm:prSet/>
      <dgm:spPr/>
      <dgm:t>
        <a:bodyPr/>
        <a:lstStyle/>
        <a:p>
          <a:endParaRPr lang="es-ES" b="1">
            <a:latin typeface="Segoe"/>
            <a:cs typeface="Segoe"/>
          </a:endParaRPr>
        </a:p>
      </dgm:t>
    </dgm:pt>
    <dgm:pt modelId="{B21B071A-EE3A-AA41-B2E9-9380585757AE}">
      <dgm:prSet/>
      <dgm:spPr/>
      <dgm:t>
        <a:bodyPr/>
        <a:lstStyle/>
        <a:p>
          <a:pPr rtl="0"/>
          <a:r>
            <a:rPr lang="it-IT" b="1">
              <a:latin typeface="Segoe"/>
              <a:cs typeface="Segoe"/>
            </a:rPr>
            <a:t>No discriminatorios</a:t>
          </a:r>
        </a:p>
      </dgm:t>
    </dgm:pt>
    <dgm:pt modelId="{E17EA478-9F64-D745-820A-AE3179F4E937}" type="parTrans" cxnId="{39037875-D305-934A-887D-6F4DBB1D1D47}">
      <dgm:prSet/>
      <dgm:spPr/>
      <dgm:t>
        <a:bodyPr/>
        <a:lstStyle/>
        <a:p>
          <a:endParaRPr lang="es-ES" b="1">
            <a:latin typeface="Segoe"/>
            <a:cs typeface="Segoe"/>
          </a:endParaRPr>
        </a:p>
      </dgm:t>
    </dgm:pt>
    <dgm:pt modelId="{89E322E3-1269-C444-BAFA-B08802934716}" type="sibTrans" cxnId="{39037875-D305-934A-887D-6F4DBB1D1D47}">
      <dgm:prSet/>
      <dgm:spPr/>
      <dgm:t>
        <a:bodyPr/>
        <a:lstStyle/>
        <a:p>
          <a:endParaRPr lang="es-ES" b="1">
            <a:latin typeface="Segoe"/>
            <a:cs typeface="Segoe"/>
          </a:endParaRPr>
        </a:p>
      </dgm:t>
    </dgm:pt>
    <dgm:pt modelId="{A5550238-C4AA-CD40-9E98-67866CB99829}">
      <dgm:prSet/>
      <dgm:spPr/>
      <dgm:t>
        <a:bodyPr/>
        <a:lstStyle/>
        <a:p>
          <a:pPr rtl="0"/>
          <a:r>
            <a:rPr lang="es-ES_tradnl" b="1">
              <a:latin typeface="Segoe"/>
              <a:cs typeface="Segoe"/>
            </a:rPr>
            <a:t>No propietaria</a:t>
          </a:r>
        </a:p>
      </dgm:t>
    </dgm:pt>
    <dgm:pt modelId="{1DD2C53F-80DF-3041-9AB7-1D7D006D2206}" type="parTrans" cxnId="{5B055199-8A3B-5B4D-B3EC-F88335BA671F}">
      <dgm:prSet/>
      <dgm:spPr/>
      <dgm:t>
        <a:bodyPr/>
        <a:lstStyle/>
        <a:p>
          <a:endParaRPr lang="es-ES" b="1">
            <a:latin typeface="Segoe"/>
            <a:cs typeface="Segoe"/>
          </a:endParaRPr>
        </a:p>
      </dgm:t>
    </dgm:pt>
    <dgm:pt modelId="{828BC23A-6937-3747-92B9-E9A0A11113AA}" type="sibTrans" cxnId="{5B055199-8A3B-5B4D-B3EC-F88335BA671F}">
      <dgm:prSet/>
      <dgm:spPr/>
      <dgm:t>
        <a:bodyPr/>
        <a:lstStyle/>
        <a:p>
          <a:endParaRPr lang="es-ES" b="1">
            <a:latin typeface="Segoe"/>
            <a:cs typeface="Segoe"/>
          </a:endParaRPr>
        </a:p>
      </dgm:t>
    </dgm:pt>
    <dgm:pt modelId="{519B367B-F7E4-E344-A9F6-2CF11DAC93B2}" type="pres">
      <dgm:prSet presAssocID="{5318B1C6-AB1A-D04C-A735-D98175AA975F}" presName="Name0" presStyleCnt="0">
        <dgm:presLayoutVars>
          <dgm:chMax val="7"/>
          <dgm:chPref val="7"/>
          <dgm:dir/>
        </dgm:presLayoutVars>
      </dgm:prSet>
      <dgm:spPr/>
    </dgm:pt>
    <dgm:pt modelId="{CD8DF34A-9456-E44A-B383-2551C98B40C0}" type="pres">
      <dgm:prSet presAssocID="{5318B1C6-AB1A-D04C-A735-D98175AA975F}" presName="Name1" presStyleCnt="0"/>
      <dgm:spPr/>
    </dgm:pt>
    <dgm:pt modelId="{C22BB385-B748-1547-9E25-8A095C52BE65}" type="pres">
      <dgm:prSet presAssocID="{5318B1C6-AB1A-D04C-A735-D98175AA975F}" presName="cycle" presStyleCnt="0"/>
      <dgm:spPr/>
    </dgm:pt>
    <dgm:pt modelId="{29D06855-443E-3C4B-B40E-45FE4AB32442}" type="pres">
      <dgm:prSet presAssocID="{5318B1C6-AB1A-D04C-A735-D98175AA975F}" presName="srcNode" presStyleLbl="node1" presStyleIdx="0" presStyleCnt="6"/>
      <dgm:spPr/>
    </dgm:pt>
    <dgm:pt modelId="{5B5321B8-31B6-1B46-B35E-54D75EA3E410}" type="pres">
      <dgm:prSet presAssocID="{5318B1C6-AB1A-D04C-A735-D98175AA975F}" presName="conn" presStyleLbl="parChTrans1D2" presStyleIdx="0" presStyleCnt="1"/>
      <dgm:spPr/>
    </dgm:pt>
    <dgm:pt modelId="{EF1F8900-3A2B-5449-A60D-42C811822250}" type="pres">
      <dgm:prSet presAssocID="{5318B1C6-AB1A-D04C-A735-D98175AA975F}" presName="extraNode" presStyleLbl="node1" presStyleIdx="0" presStyleCnt="6"/>
      <dgm:spPr/>
    </dgm:pt>
    <dgm:pt modelId="{F956D2D3-C0F6-2A41-A3F2-3DB2A6FB1F4F}" type="pres">
      <dgm:prSet presAssocID="{5318B1C6-AB1A-D04C-A735-D98175AA975F}" presName="dstNode" presStyleLbl="node1" presStyleIdx="0" presStyleCnt="6"/>
      <dgm:spPr/>
    </dgm:pt>
    <dgm:pt modelId="{C00F056F-2796-5A46-AE56-72C0656EBBCE}" type="pres">
      <dgm:prSet presAssocID="{2E17EF89-4413-9A4F-A11B-E6A87D5F5C7E}" presName="text_1" presStyleLbl="node1" presStyleIdx="0" presStyleCnt="6">
        <dgm:presLayoutVars>
          <dgm:bulletEnabled val="1"/>
        </dgm:presLayoutVars>
      </dgm:prSet>
      <dgm:spPr/>
    </dgm:pt>
    <dgm:pt modelId="{166DDD30-70FE-A144-ADEF-964C2090806B}" type="pres">
      <dgm:prSet presAssocID="{2E17EF89-4413-9A4F-A11B-E6A87D5F5C7E}" presName="accent_1" presStyleCnt="0"/>
      <dgm:spPr/>
    </dgm:pt>
    <dgm:pt modelId="{8D26E1BE-CAB4-FE44-98C8-C90DA3F6D23D}" type="pres">
      <dgm:prSet presAssocID="{2E17EF89-4413-9A4F-A11B-E6A87D5F5C7E}" presName="accentRepeatNode" presStyleLbl="solidFgAcc1" presStyleIdx="0" presStyleCnt="6"/>
      <dgm:spPr/>
    </dgm:pt>
    <dgm:pt modelId="{2D2DEA34-E696-4340-BEDB-194324123905}" type="pres">
      <dgm:prSet presAssocID="{B1834DD6-6626-C64E-A04F-EAD7FBA77F1C}" presName="text_2" presStyleLbl="node1" presStyleIdx="1" presStyleCnt="6">
        <dgm:presLayoutVars>
          <dgm:bulletEnabled val="1"/>
        </dgm:presLayoutVars>
      </dgm:prSet>
      <dgm:spPr/>
    </dgm:pt>
    <dgm:pt modelId="{0DCA78EE-BA18-904F-8109-CEDC2570F268}" type="pres">
      <dgm:prSet presAssocID="{B1834DD6-6626-C64E-A04F-EAD7FBA77F1C}" presName="accent_2" presStyleCnt="0"/>
      <dgm:spPr/>
    </dgm:pt>
    <dgm:pt modelId="{9A05BEF1-666A-7F46-8D7D-2AFD86E84FED}" type="pres">
      <dgm:prSet presAssocID="{B1834DD6-6626-C64E-A04F-EAD7FBA77F1C}" presName="accentRepeatNode" presStyleLbl="solidFgAcc1" presStyleIdx="1" presStyleCnt="6"/>
      <dgm:spPr/>
    </dgm:pt>
    <dgm:pt modelId="{53F94B3E-4CAE-424A-8152-191A1A8B9053}" type="pres">
      <dgm:prSet presAssocID="{671F950F-1B54-6142-8B3B-19045A191DE4}" presName="text_3" presStyleLbl="node1" presStyleIdx="2" presStyleCnt="6">
        <dgm:presLayoutVars>
          <dgm:bulletEnabled val="1"/>
        </dgm:presLayoutVars>
      </dgm:prSet>
      <dgm:spPr/>
    </dgm:pt>
    <dgm:pt modelId="{E759A0C8-7814-1548-9CA3-2AA7D57A3457}" type="pres">
      <dgm:prSet presAssocID="{671F950F-1B54-6142-8B3B-19045A191DE4}" presName="accent_3" presStyleCnt="0"/>
      <dgm:spPr/>
    </dgm:pt>
    <dgm:pt modelId="{1B58B316-400A-F44D-9BC6-66D10AFA7C61}" type="pres">
      <dgm:prSet presAssocID="{671F950F-1B54-6142-8B3B-19045A191DE4}" presName="accentRepeatNode" presStyleLbl="solidFgAcc1" presStyleIdx="2" presStyleCnt="6"/>
      <dgm:spPr/>
    </dgm:pt>
    <dgm:pt modelId="{DF30043C-C544-4FA6-BFFC-6E3ED7FCF183}" type="pres">
      <dgm:prSet presAssocID="{C2FDBC0F-1ECF-BE45-876E-E2E2BED7DD5D}" presName="text_4" presStyleLbl="node1" presStyleIdx="3" presStyleCnt="6">
        <dgm:presLayoutVars>
          <dgm:bulletEnabled val="1"/>
        </dgm:presLayoutVars>
      </dgm:prSet>
      <dgm:spPr/>
    </dgm:pt>
    <dgm:pt modelId="{D10962F1-C4B7-4DC8-816C-F97131BFE824}" type="pres">
      <dgm:prSet presAssocID="{C2FDBC0F-1ECF-BE45-876E-E2E2BED7DD5D}" presName="accent_4" presStyleCnt="0"/>
      <dgm:spPr/>
    </dgm:pt>
    <dgm:pt modelId="{73C9D95B-614E-CD46-946F-3FCA696955D4}" type="pres">
      <dgm:prSet presAssocID="{C2FDBC0F-1ECF-BE45-876E-E2E2BED7DD5D}" presName="accentRepeatNode" presStyleLbl="solidFgAcc1" presStyleIdx="3" presStyleCnt="6"/>
      <dgm:spPr/>
    </dgm:pt>
    <dgm:pt modelId="{41692268-2F78-4012-8E64-44458CC45E61}" type="pres">
      <dgm:prSet presAssocID="{B21B071A-EE3A-AA41-B2E9-9380585757AE}" presName="text_5" presStyleLbl="node1" presStyleIdx="4" presStyleCnt="6">
        <dgm:presLayoutVars>
          <dgm:bulletEnabled val="1"/>
        </dgm:presLayoutVars>
      </dgm:prSet>
      <dgm:spPr/>
    </dgm:pt>
    <dgm:pt modelId="{7405A36A-FBC9-4AC2-81A8-D683F670E765}" type="pres">
      <dgm:prSet presAssocID="{B21B071A-EE3A-AA41-B2E9-9380585757AE}" presName="accent_5" presStyleCnt="0"/>
      <dgm:spPr/>
    </dgm:pt>
    <dgm:pt modelId="{A2B6806B-09CC-A24E-A76D-11A350364CA8}" type="pres">
      <dgm:prSet presAssocID="{B21B071A-EE3A-AA41-B2E9-9380585757AE}" presName="accentRepeatNode" presStyleLbl="solidFgAcc1" presStyleIdx="4" presStyleCnt="6"/>
      <dgm:spPr/>
    </dgm:pt>
    <dgm:pt modelId="{9B478EBC-49FA-4B9B-AF6F-B6A89FB88E23}" type="pres">
      <dgm:prSet presAssocID="{A5550238-C4AA-CD40-9E98-67866CB99829}" presName="text_6" presStyleLbl="node1" presStyleIdx="5" presStyleCnt="6">
        <dgm:presLayoutVars>
          <dgm:bulletEnabled val="1"/>
        </dgm:presLayoutVars>
      </dgm:prSet>
      <dgm:spPr/>
    </dgm:pt>
    <dgm:pt modelId="{22B430A8-86B2-4B12-B9B7-B828D48BB77B}" type="pres">
      <dgm:prSet presAssocID="{A5550238-C4AA-CD40-9E98-67866CB99829}" presName="accent_6" presStyleCnt="0"/>
      <dgm:spPr/>
    </dgm:pt>
    <dgm:pt modelId="{874D6F4E-A7D7-EB45-8BBD-959D593F9BEB}" type="pres">
      <dgm:prSet presAssocID="{A5550238-C4AA-CD40-9E98-67866CB99829}" presName="accentRepeatNode" presStyleLbl="solidFgAcc1" presStyleIdx="5" presStyleCnt="6"/>
      <dgm:spPr/>
    </dgm:pt>
  </dgm:ptLst>
  <dgm:cxnLst>
    <dgm:cxn modelId="{5C8C6D89-DB12-6B4A-9413-4A6F663C25E3}" srcId="{5318B1C6-AB1A-D04C-A735-D98175AA975F}" destId="{671F950F-1B54-6142-8B3B-19045A191DE4}" srcOrd="2" destOrd="0" parTransId="{D7BB7DFF-9DEC-7642-8965-28ABBC3E2219}" sibTransId="{4B9FA247-D745-F843-A81B-EB4911EAE506}"/>
    <dgm:cxn modelId="{5369B994-322A-4E6E-8E08-EEE6126A353E}" type="presOf" srcId="{A5550238-C4AA-CD40-9E98-67866CB99829}" destId="{9B478EBC-49FA-4B9B-AF6F-B6A89FB88E23}" srcOrd="0" destOrd="0" presId="urn:microsoft.com/office/officeart/2008/layout/VerticalCurvedList"/>
    <dgm:cxn modelId="{5B055199-8A3B-5B4D-B3EC-F88335BA671F}" srcId="{5318B1C6-AB1A-D04C-A735-D98175AA975F}" destId="{A5550238-C4AA-CD40-9E98-67866CB99829}" srcOrd="5" destOrd="0" parTransId="{1DD2C53F-80DF-3041-9AB7-1D7D006D2206}" sibTransId="{828BC23A-6937-3747-92B9-E9A0A11113AA}"/>
    <dgm:cxn modelId="{96D6CE53-5D77-409C-BC35-7B457FEE0BFD}" type="presOf" srcId="{C2FDBC0F-1ECF-BE45-876E-E2E2BED7DD5D}" destId="{DF30043C-C544-4FA6-BFFC-6E3ED7FCF183}" srcOrd="0" destOrd="0" presId="urn:microsoft.com/office/officeart/2008/layout/VerticalCurvedList"/>
    <dgm:cxn modelId="{A0E9D945-BFC2-490D-B16D-4B199B5042C9}" type="presOf" srcId="{B21B071A-EE3A-AA41-B2E9-9380585757AE}" destId="{41692268-2F78-4012-8E64-44458CC45E61}" srcOrd="0" destOrd="0" presId="urn:microsoft.com/office/officeart/2008/layout/VerticalCurvedList"/>
    <dgm:cxn modelId="{25FC2C7E-D683-4EE5-9AF8-29856E7A34D2}" type="presOf" srcId="{671F950F-1B54-6142-8B3B-19045A191DE4}" destId="{53F94B3E-4CAE-424A-8152-191A1A8B9053}" srcOrd="0" destOrd="0" presId="urn:microsoft.com/office/officeart/2008/layout/VerticalCurvedList"/>
    <dgm:cxn modelId="{12E632F9-9F8E-E54F-8E4A-377E3EC0C1AD}" srcId="{5318B1C6-AB1A-D04C-A735-D98175AA975F}" destId="{B1834DD6-6626-C64E-A04F-EAD7FBA77F1C}" srcOrd="1" destOrd="0" parTransId="{7279D899-A7F5-0D47-BAF3-4655878F7BE9}" sibTransId="{C054B30A-07F5-1B42-A3F8-37A4B95209AE}"/>
    <dgm:cxn modelId="{FC5C909A-DD40-844C-8847-E5E84B7CB00D}" srcId="{5318B1C6-AB1A-D04C-A735-D98175AA975F}" destId="{2E17EF89-4413-9A4F-A11B-E6A87D5F5C7E}" srcOrd="0" destOrd="0" parTransId="{DDDC5582-0426-D744-AB18-EEF964B3A08E}" sibTransId="{7BF407AD-5665-8E40-A0DB-50598F6643EB}"/>
    <dgm:cxn modelId="{49185CE0-768B-4B50-BDDE-AE540A404DF7}" type="presOf" srcId="{5318B1C6-AB1A-D04C-A735-D98175AA975F}" destId="{519B367B-F7E4-E344-A9F6-2CF11DAC93B2}" srcOrd="0" destOrd="0" presId="urn:microsoft.com/office/officeart/2008/layout/VerticalCurvedList"/>
    <dgm:cxn modelId="{917C8B16-1579-4BCA-8634-92D4492B8049}" type="presOf" srcId="{B1834DD6-6626-C64E-A04F-EAD7FBA77F1C}" destId="{2D2DEA34-E696-4340-BEDB-194324123905}" srcOrd="0" destOrd="0" presId="urn:microsoft.com/office/officeart/2008/layout/VerticalCurvedList"/>
    <dgm:cxn modelId="{BC602A1E-8D27-D244-A1BD-8AD04DFC4B10}" srcId="{5318B1C6-AB1A-D04C-A735-D98175AA975F}" destId="{C2FDBC0F-1ECF-BE45-876E-E2E2BED7DD5D}" srcOrd="3" destOrd="0" parTransId="{949C72BC-9418-F74C-9657-DABF52E6D073}" sibTransId="{B71F5646-3B74-1943-81FB-0663D7DE6AFA}"/>
    <dgm:cxn modelId="{4F0B85F0-EEB0-41F0-8668-8097FFEF9FE1}" type="presOf" srcId="{2E17EF89-4413-9A4F-A11B-E6A87D5F5C7E}" destId="{C00F056F-2796-5A46-AE56-72C0656EBBCE}" srcOrd="0" destOrd="0" presId="urn:microsoft.com/office/officeart/2008/layout/VerticalCurvedList"/>
    <dgm:cxn modelId="{39037875-D305-934A-887D-6F4DBB1D1D47}" srcId="{5318B1C6-AB1A-D04C-A735-D98175AA975F}" destId="{B21B071A-EE3A-AA41-B2E9-9380585757AE}" srcOrd="4" destOrd="0" parTransId="{E17EA478-9F64-D745-820A-AE3179F4E937}" sibTransId="{89E322E3-1269-C444-BAFA-B08802934716}"/>
    <dgm:cxn modelId="{FCBC62FE-4CDD-4ABC-80B6-AB4245520E1C}" type="presOf" srcId="{7BF407AD-5665-8E40-A0DB-50598F6643EB}" destId="{5B5321B8-31B6-1B46-B35E-54D75EA3E410}" srcOrd="0" destOrd="0" presId="urn:microsoft.com/office/officeart/2008/layout/VerticalCurvedList"/>
    <dgm:cxn modelId="{B4B3DDA3-8360-4EAB-8F49-2EA83C09502B}" type="presParOf" srcId="{519B367B-F7E4-E344-A9F6-2CF11DAC93B2}" destId="{CD8DF34A-9456-E44A-B383-2551C98B40C0}" srcOrd="0" destOrd="0" presId="urn:microsoft.com/office/officeart/2008/layout/VerticalCurvedList"/>
    <dgm:cxn modelId="{BB7218F8-BB9A-4CA3-86A5-B942758A8E46}" type="presParOf" srcId="{CD8DF34A-9456-E44A-B383-2551C98B40C0}" destId="{C22BB385-B748-1547-9E25-8A095C52BE65}" srcOrd="0" destOrd="0" presId="urn:microsoft.com/office/officeart/2008/layout/VerticalCurvedList"/>
    <dgm:cxn modelId="{CD8DF0FC-C419-4A49-BFB0-EF1828632168}" type="presParOf" srcId="{C22BB385-B748-1547-9E25-8A095C52BE65}" destId="{29D06855-443E-3C4B-B40E-45FE4AB32442}" srcOrd="0" destOrd="0" presId="urn:microsoft.com/office/officeart/2008/layout/VerticalCurvedList"/>
    <dgm:cxn modelId="{599A795D-9CF0-4C60-806E-34F38B5B2149}" type="presParOf" srcId="{C22BB385-B748-1547-9E25-8A095C52BE65}" destId="{5B5321B8-31B6-1B46-B35E-54D75EA3E410}" srcOrd="1" destOrd="0" presId="urn:microsoft.com/office/officeart/2008/layout/VerticalCurvedList"/>
    <dgm:cxn modelId="{5E6E809E-7BDF-40E6-8B3A-4F844AE6954B}" type="presParOf" srcId="{C22BB385-B748-1547-9E25-8A095C52BE65}" destId="{EF1F8900-3A2B-5449-A60D-42C811822250}" srcOrd="2" destOrd="0" presId="urn:microsoft.com/office/officeart/2008/layout/VerticalCurvedList"/>
    <dgm:cxn modelId="{457DE8F8-9CC7-432E-993A-823EFACDE2B2}" type="presParOf" srcId="{C22BB385-B748-1547-9E25-8A095C52BE65}" destId="{F956D2D3-C0F6-2A41-A3F2-3DB2A6FB1F4F}" srcOrd="3" destOrd="0" presId="urn:microsoft.com/office/officeart/2008/layout/VerticalCurvedList"/>
    <dgm:cxn modelId="{A62DB187-2A1C-4065-9574-230EB980B57E}" type="presParOf" srcId="{CD8DF34A-9456-E44A-B383-2551C98B40C0}" destId="{C00F056F-2796-5A46-AE56-72C0656EBBCE}" srcOrd="1" destOrd="0" presId="urn:microsoft.com/office/officeart/2008/layout/VerticalCurvedList"/>
    <dgm:cxn modelId="{B052799E-821F-4352-955F-9EDA58D47521}" type="presParOf" srcId="{CD8DF34A-9456-E44A-B383-2551C98B40C0}" destId="{166DDD30-70FE-A144-ADEF-964C2090806B}" srcOrd="2" destOrd="0" presId="urn:microsoft.com/office/officeart/2008/layout/VerticalCurvedList"/>
    <dgm:cxn modelId="{1BC23F15-6106-4141-8CFC-946BDF802AC6}" type="presParOf" srcId="{166DDD30-70FE-A144-ADEF-964C2090806B}" destId="{8D26E1BE-CAB4-FE44-98C8-C90DA3F6D23D}" srcOrd="0" destOrd="0" presId="urn:microsoft.com/office/officeart/2008/layout/VerticalCurvedList"/>
    <dgm:cxn modelId="{E7948429-3871-4AAD-BA65-7FBAFD70EF07}" type="presParOf" srcId="{CD8DF34A-9456-E44A-B383-2551C98B40C0}" destId="{2D2DEA34-E696-4340-BEDB-194324123905}" srcOrd="3" destOrd="0" presId="urn:microsoft.com/office/officeart/2008/layout/VerticalCurvedList"/>
    <dgm:cxn modelId="{FC51FF0D-B011-4490-81A5-0D6D97688729}" type="presParOf" srcId="{CD8DF34A-9456-E44A-B383-2551C98B40C0}" destId="{0DCA78EE-BA18-904F-8109-CEDC2570F268}" srcOrd="4" destOrd="0" presId="urn:microsoft.com/office/officeart/2008/layout/VerticalCurvedList"/>
    <dgm:cxn modelId="{0159C4BB-22F5-4CCA-BD43-2F50EC6AF7AE}" type="presParOf" srcId="{0DCA78EE-BA18-904F-8109-CEDC2570F268}" destId="{9A05BEF1-666A-7F46-8D7D-2AFD86E84FED}" srcOrd="0" destOrd="0" presId="urn:microsoft.com/office/officeart/2008/layout/VerticalCurvedList"/>
    <dgm:cxn modelId="{D2F9C92F-3B80-417A-9596-D7C28FA56768}" type="presParOf" srcId="{CD8DF34A-9456-E44A-B383-2551C98B40C0}" destId="{53F94B3E-4CAE-424A-8152-191A1A8B9053}" srcOrd="5" destOrd="0" presId="urn:microsoft.com/office/officeart/2008/layout/VerticalCurvedList"/>
    <dgm:cxn modelId="{0008DABC-C5C5-4862-99C9-30DE54FF3327}" type="presParOf" srcId="{CD8DF34A-9456-E44A-B383-2551C98B40C0}" destId="{E759A0C8-7814-1548-9CA3-2AA7D57A3457}" srcOrd="6" destOrd="0" presId="urn:microsoft.com/office/officeart/2008/layout/VerticalCurvedList"/>
    <dgm:cxn modelId="{4A1E5FBC-58BD-4F6C-8404-34AA1F6C2B0D}" type="presParOf" srcId="{E759A0C8-7814-1548-9CA3-2AA7D57A3457}" destId="{1B58B316-400A-F44D-9BC6-66D10AFA7C61}" srcOrd="0" destOrd="0" presId="urn:microsoft.com/office/officeart/2008/layout/VerticalCurvedList"/>
    <dgm:cxn modelId="{7B43C715-047F-44C8-898D-05D5C5ECC6C6}" type="presParOf" srcId="{CD8DF34A-9456-E44A-B383-2551C98B40C0}" destId="{DF30043C-C544-4FA6-BFFC-6E3ED7FCF183}" srcOrd="7" destOrd="0" presId="urn:microsoft.com/office/officeart/2008/layout/VerticalCurvedList"/>
    <dgm:cxn modelId="{621B6FBF-94BB-4B30-ADD7-F84CA6570217}" type="presParOf" srcId="{CD8DF34A-9456-E44A-B383-2551C98B40C0}" destId="{D10962F1-C4B7-4DC8-816C-F97131BFE824}" srcOrd="8" destOrd="0" presId="urn:microsoft.com/office/officeart/2008/layout/VerticalCurvedList"/>
    <dgm:cxn modelId="{986997E8-5E74-4774-89E2-A4EEF2C60649}" type="presParOf" srcId="{D10962F1-C4B7-4DC8-816C-F97131BFE824}" destId="{73C9D95B-614E-CD46-946F-3FCA696955D4}" srcOrd="0" destOrd="0" presId="urn:microsoft.com/office/officeart/2008/layout/VerticalCurvedList"/>
    <dgm:cxn modelId="{307A5129-DB7E-49C3-B54B-6E8E1E46A480}" type="presParOf" srcId="{CD8DF34A-9456-E44A-B383-2551C98B40C0}" destId="{41692268-2F78-4012-8E64-44458CC45E61}" srcOrd="9" destOrd="0" presId="urn:microsoft.com/office/officeart/2008/layout/VerticalCurvedList"/>
    <dgm:cxn modelId="{3AE1940D-09CE-48F9-8170-B89B98874F38}" type="presParOf" srcId="{CD8DF34A-9456-E44A-B383-2551C98B40C0}" destId="{7405A36A-FBC9-4AC2-81A8-D683F670E765}" srcOrd="10" destOrd="0" presId="urn:microsoft.com/office/officeart/2008/layout/VerticalCurvedList"/>
    <dgm:cxn modelId="{A366E0DE-5BCB-42B9-B6B2-C3851699A6AB}" type="presParOf" srcId="{7405A36A-FBC9-4AC2-81A8-D683F670E765}" destId="{A2B6806B-09CC-A24E-A76D-11A350364CA8}" srcOrd="0" destOrd="0" presId="urn:microsoft.com/office/officeart/2008/layout/VerticalCurvedList"/>
    <dgm:cxn modelId="{2846C985-4389-4A23-8E5A-7B32F2C9D3D7}" type="presParOf" srcId="{CD8DF34A-9456-E44A-B383-2551C98B40C0}" destId="{9B478EBC-49FA-4B9B-AF6F-B6A89FB88E23}" srcOrd="11" destOrd="0" presId="urn:microsoft.com/office/officeart/2008/layout/VerticalCurvedList"/>
    <dgm:cxn modelId="{4D409B08-9E0A-4474-AF9E-9B7B26D041B6}" type="presParOf" srcId="{CD8DF34A-9456-E44A-B383-2551C98B40C0}" destId="{22B430A8-86B2-4B12-B9B7-B828D48BB77B}" srcOrd="12" destOrd="0" presId="urn:microsoft.com/office/officeart/2008/layout/VerticalCurvedList"/>
    <dgm:cxn modelId="{FBA9F6A2-4F1A-43BD-9F03-AAE3D9BCDD86}" type="presParOf" srcId="{22B430A8-86B2-4B12-B9B7-B828D48BB77B}" destId="{874D6F4E-A7D7-EB45-8BBD-959D593F9BEB}"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5321B8-31B6-1B46-B35E-54D75EA3E410}">
      <dsp:nvSpPr>
        <dsp:cNvPr id="0" name=""/>
        <dsp:cNvSpPr/>
      </dsp:nvSpPr>
      <dsp:spPr>
        <a:xfrm>
          <a:off x="-3443706" y="-529481"/>
          <a:ext cx="4105951" cy="4105951"/>
        </a:xfrm>
        <a:prstGeom prst="blockArc">
          <a:avLst>
            <a:gd name="adj1" fmla="val 18900000"/>
            <a:gd name="adj2" fmla="val 2700000"/>
            <a:gd name="adj3" fmla="val 526"/>
          </a:avLst>
        </a:pr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00F056F-2796-5A46-AE56-72C0656EBBCE}">
      <dsp:nvSpPr>
        <dsp:cNvPr id="0" name=""/>
        <dsp:cNvSpPr/>
      </dsp:nvSpPr>
      <dsp:spPr>
        <a:xfrm>
          <a:off x="248207" y="160454"/>
          <a:ext cx="4146061" cy="320786"/>
        </a:xfrm>
        <a:prstGeom prst="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625" tIns="43180" rIns="43180" bIns="43180" numCol="1" spcCol="1270" anchor="ctr" anchorCtr="0">
          <a:noAutofit/>
        </a:bodyPr>
        <a:lstStyle/>
        <a:p>
          <a:pPr marL="0" lvl="0" indent="0" algn="l" defTabSz="755650" rtl="0">
            <a:lnSpc>
              <a:spcPct val="90000"/>
            </a:lnSpc>
            <a:spcBef>
              <a:spcPct val="0"/>
            </a:spcBef>
            <a:spcAft>
              <a:spcPct val="35000"/>
            </a:spcAft>
            <a:buNone/>
          </a:pPr>
          <a:r>
            <a:rPr lang="es-ES" sz="1700" b="1" kern="1200" dirty="0">
              <a:latin typeface="Segoe"/>
              <a:cs typeface="Segoe"/>
            </a:rPr>
            <a:t>Completitud</a:t>
          </a:r>
        </a:p>
      </dsp:txBody>
      <dsp:txXfrm>
        <a:off x="248207" y="160454"/>
        <a:ext cx="4146061" cy="320786"/>
      </dsp:txXfrm>
    </dsp:sp>
    <dsp:sp modelId="{8D26E1BE-CAB4-FE44-98C8-C90DA3F6D23D}">
      <dsp:nvSpPr>
        <dsp:cNvPr id="0" name=""/>
        <dsp:cNvSpPr/>
      </dsp:nvSpPr>
      <dsp:spPr>
        <a:xfrm>
          <a:off x="47715" y="120356"/>
          <a:ext cx="400983" cy="400983"/>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2D2DEA34-E696-4340-BEDB-194324123905}">
      <dsp:nvSpPr>
        <dsp:cNvPr id="0" name=""/>
        <dsp:cNvSpPr/>
      </dsp:nvSpPr>
      <dsp:spPr>
        <a:xfrm>
          <a:off x="512076" y="641573"/>
          <a:ext cx="3882191" cy="320786"/>
        </a:xfrm>
        <a:prstGeom prst="rect">
          <a:avLst/>
        </a:prstGeom>
        <a:gradFill rotWithShape="0">
          <a:gsLst>
            <a:gs pos="0">
              <a:schemeClr val="accent2">
                <a:hueOff val="-291073"/>
                <a:satOff val="-16786"/>
                <a:lumOff val="1726"/>
                <a:alphaOff val="0"/>
                <a:lumMod val="110000"/>
                <a:satMod val="105000"/>
                <a:tint val="67000"/>
              </a:schemeClr>
            </a:gs>
            <a:gs pos="50000">
              <a:schemeClr val="accent2">
                <a:hueOff val="-291073"/>
                <a:satOff val="-16786"/>
                <a:lumOff val="1726"/>
                <a:alphaOff val="0"/>
                <a:lumMod val="105000"/>
                <a:satMod val="103000"/>
                <a:tint val="73000"/>
              </a:schemeClr>
            </a:gs>
            <a:gs pos="100000">
              <a:schemeClr val="accent2">
                <a:hueOff val="-291073"/>
                <a:satOff val="-16786"/>
                <a:lumOff val="1726"/>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625" tIns="43180" rIns="43180" bIns="43180" numCol="1" spcCol="1270" anchor="ctr" anchorCtr="0">
          <a:noAutofit/>
        </a:bodyPr>
        <a:lstStyle/>
        <a:p>
          <a:pPr marL="0" lvl="0" indent="0" algn="l" defTabSz="755650" rtl="0">
            <a:lnSpc>
              <a:spcPct val="90000"/>
            </a:lnSpc>
            <a:spcBef>
              <a:spcPct val="0"/>
            </a:spcBef>
            <a:spcAft>
              <a:spcPct val="35000"/>
            </a:spcAft>
            <a:buNone/>
          </a:pPr>
          <a:r>
            <a:rPr lang="es-ES_tradnl" sz="1700" b="1" kern="1200" dirty="0">
              <a:latin typeface="Segoe"/>
              <a:cs typeface="Segoe"/>
            </a:rPr>
            <a:t>Fuente primaria</a:t>
          </a:r>
        </a:p>
      </dsp:txBody>
      <dsp:txXfrm>
        <a:off x="512076" y="641573"/>
        <a:ext cx="3882191" cy="320786"/>
      </dsp:txXfrm>
    </dsp:sp>
    <dsp:sp modelId="{9A05BEF1-666A-7F46-8D7D-2AFD86E84FED}">
      <dsp:nvSpPr>
        <dsp:cNvPr id="0" name=""/>
        <dsp:cNvSpPr/>
      </dsp:nvSpPr>
      <dsp:spPr>
        <a:xfrm>
          <a:off x="311584" y="601475"/>
          <a:ext cx="400983" cy="400983"/>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2">
              <a:hueOff val="-291073"/>
              <a:satOff val="-16786"/>
              <a:lumOff val="1726"/>
              <a:alphaOff val="0"/>
            </a:schemeClr>
          </a:solidFill>
          <a:prstDash val="solid"/>
          <a:miter lim="800000"/>
        </a:ln>
        <a:effectLst/>
      </dsp:spPr>
      <dsp:style>
        <a:lnRef idx="1">
          <a:scrgbClr r="0" g="0" b="0"/>
        </a:lnRef>
        <a:fillRef idx="2">
          <a:scrgbClr r="0" g="0" b="0"/>
        </a:fillRef>
        <a:effectRef idx="0">
          <a:scrgbClr r="0" g="0" b="0"/>
        </a:effectRef>
        <a:fontRef idx="minor"/>
      </dsp:style>
    </dsp:sp>
    <dsp:sp modelId="{53F94B3E-4CAE-424A-8152-191A1A8B9053}">
      <dsp:nvSpPr>
        <dsp:cNvPr id="0" name=""/>
        <dsp:cNvSpPr/>
      </dsp:nvSpPr>
      <dsp:spPr>
        <a:xfrm>
          <a:off x="632736" y="1122693"/>
          <a:ext cx="3761531" cy="320786"/>
        </a:xfrm>
        <a:prstGeom prst="rect">
          <a:avLst/>
        </a:prstGeom>
        <a:gradFill rotWithShape="0">
          <a:gsLst>
            <a:gs pos="0">
              <a:schemeClr val="accent2">
                <a:hueOff val="-582145"/>
                <a:satOff val="-33571"/>
                <a:lumOff val="3451"/>
                <a:alphaOff val="0"/>
                <a:lumMod val="110000"/>
                <a:satMod val="105000"/>
                <a:tint val="67000"/>
              </a:schemeClr>
            </a:gs>
            <a:gs pos="50000">
              <a:schemeClr val="accent2">
                <a:hueOff val="-582145"/>
                <a:satOff val="-33571"/>
                <a:lumOff val="3451"/>
                <a:alphaOff val="0"/>
                <a:lumMod val="105000"/>
                <a:satMod val="103000"/>
                <a:tint val="73000"/>
              </a:schemeClr>
            </a:gs>
            <a:gs pos="100000">
              <a:schemeClr val="accent2">
                <a:hueOff val="-582145"/>
                <a:satOff val="-33571"/>
                <a:lumOff val="3451"/>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625" tIns="43180" rIns="43180" bIns="43180" numCol="1" spcCol="1270" anchor="ctr" anchorCtr="0">
          <a:noAutofit/>
        </a:bodyPr>
        <a:lstStyle/>
        <a:p>
          <a:pPr marL="0" lvl="0" indent="0" algn="l" defTabSz="755650" rtl="0">
            <a:lnSpc>
              <a:spcPct val="90000"/>
            </a:lnSpc>
            <a:spcBef>
              <a:spcPct val="0"/>
            </a:spcBef>
            <a:spcAft>
              <a:spcPct val="35000"/>
            </a:spcAft>
            <a:buNone/>
          </a:pPr>
          <a:r>
            <a:rPr lang="es-ES" sz="1700" b="1" kern="1200">
              <a:latin typeface="Segoe"/>
              <a:cs typeface="Segoe"/>
            </a:rPr>
            <a:t>Oportuna</a:t>
          </a:r>
        </a:p>
      </dsp:txBody>
      <dsp:txXfrm>
        <a:off x="632736" y="1122693"/>
        <a:ext cx="3761531" cy="320786"/>
      </dsp:txXfrm>
    </dsp:sp>
    <dsp:sp modelId="{1B58B316-400A-F44D-9BC6-66D10AFA7C61}">
      <dsp:nvSpPr>
        <dsp:cNvPr id="0" name=""/>
        <dsp:cNvSpPr/>
      </dsp:nvSpPr>
      <dsp:spPr>
        <a:xfrm>
          <a:off x="432245" y="1082594"/>
          <a:ext cx="400983" cy="400983"/>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2">
              <a:hueOff val="-582145"/>
              <a:satOff val="-33571"/>
              <a:lumOff val="3451"/>
              <a:alphaOff val="0"/>
            </a:schemeClr>
          </a:solidFill>
          <a:prstDash val="solid"/>
          <a:miter lim="800000"/>
        </a:ln>
        <a:effectLst/>
      </dsp:spPr>
      <dsp:style>
        <a:lnRef idx="1">
          <a:scrgbClr r="0" g="0" b="0"/>
        </a:lnRef>
        <a:fillRef idx="2">
          <a:scrgbClr r="0" g="0" b="0"/>
        </a:fillRef>
        <a:effectRef idx="0">
          <a:scrgbClr r="0" g="0" b="0"/>
        </a:effectRef>
        <a:fontRef idx="minor"/>
      </dsp:style>
    </dsp:sp>
    <dsp:sp modelId="{DF30043C-C544-4FA6-BFFC-6E3ED7FCF183}">
      <dsp:nvSpPr>
        <dsp:cNvPr id="0" name=""/>
        <dsp:cNvSpPr/>
      </dsp:nvSpPr>
      <dsp:spPr>
        <a:xfrm>
          <a:off x="632736" y="1603507"/>
          <a:ext cx="3761531" cy="320786"/>
        </a:xfrm>
        <a:prstGeom prst="rect">
          <a:avLst/>
        </a:prstGeom>
        <a:gradFill rotWithShape="0">
          <a:gsLst>
            <a:gs pos="0">
              <a:schemeClr val="accent2">
                <a:hueOff val="-873218"/>
                <a:satOff val="-50357"/>
                <a:lumOff val="5177"/>
                <a:alphaOff val="0"/>
                <a:lumMod val="110000"/>
                <a:satMod val="105000"/>
                <a:tint val="67000"/>
              </a:schemeClr>
            </a:gs>
            <a:gs pos="50000">
              <a:schemeClr val="accent2">
                <a:hueOff val="-873218"/>
                <a:satOff val="-50357"/>
                <a:lumOff val="5177"/>
                <a:alphaOff val="0"/>
                <a:lumMod val="105000"/>
                <a:satMod val="103000"/>
                <a:tint val="73000"/>
              </a:schemeClr>
            </a:gs>
            <a:gs pos="100000">
              <a:schemeClr val="accent2">
                <a:hueOff val="-873218"/>
                <a:satOff val="-50357"/>
                <a:lumOff val="5177"/>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625" tIns="43180" rIns="43180" bIns="43180" numCol="1" spcCol="1270" anchor="ctr" anchorCtr="0">
          <a:noAutofit/>
        </a:bodyPr>
        <a:lstStyle/>
        <a:p>
          <a:pPr marL="0" lvl="0" indent="0" algn="l" defTabSz="755650" rtl="0">
            <a:lnSpc>
              <a:spcPct val="90000"/>
            </a:lnSpc>
            <a:spcBef>
              <a:spcPct val="0"/>
            </a:spcBef>
            <a:spcAft>
              <a:spcPct val="35000"/>
            </a:spcAft>
            <a:buNone/>
          </a:pPr>
          <a:r>
            <a:rPr lang="es-ES" sz="1700" b="1" kern="1200" dirty="0">
              <a:latin typeface="Segoe"/>
              <a:cs typeface="Segoe"/>
            </a:rPr>
            <a:t>Procesable</a:t>
          </a:r>
        </a:p>
      </dsp:txBody>
      <dsp:txXfrm>
        <a:off x="632736" y="1603507"/>
        <a:ext cx="3761531" cy="320786"/>
      </dsp:txXfrm>
    </dsp:sp>
    <dsp:sp modelId="{73C9D95B-614E-CD46-946F-3FCA696955D4}">
      <dsp:nvSpPr>
        <dsp:cNvPr id="0" name=""/>
        <dsp:cNvSpPr/>
      </dsp:nvSpPr>
      <dsp:spPr>
        <a:xfrm>
          <a:off x="432245" y="1563409"/>
          <a:ext cx="400983" cy="400983"/>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2">
              <a:hueOff val="-873218"/>
              <a:satOff val="-50357"/>
              <a:lumOff val="5177"/>
              <a:alphaOff val="0"/>
            </a:schemeClr>
          </a:solidFill>
          <a:prstDash val="solid"/>
          <a:miter lim="800000"/>
        </a:ln>
        <a:effectLst/>
      </dsp:spPr>
      <dsp:style>
        <a:lnRef idx="1">
          <a:scrgbClr r="0" g="0" b="0"/>
        </a:lnRef>
        <a:fillRef idx="2">
          <a:scrgbClr r="0" g="0" b="0"/>
        </a:fillRef>
        <a:effectRef idx="0">
          <a:scrgbClr r="0" g="0" b="0"/>
        </a:effectRef>
        <a:fontRef idx="minor"/>
      </dsp:style>
    </dsp:sp>
    <dsp:sp modelId="{41692268-2F78-4012-8E64-44458CC45E61}">
      <dsp:nvSpPr>
        <dsp:cNvPr id="0" name=""/>
        <dsp:cNvSpPr/>
      </dsp:nvSpPr>
      <dsp:spPr>
        <a:xfrm>
          <a:off x="512076" y="2084627"/>
          <a:ext cx="3882191" cy="320786"/>
        </a:xfrm>
        <a:prstGeom prst="rect">
          <a:avLst/>
        </a:prstGeom>
        <a:gradFill rotWithShape="0">
          <a:gsLst>
            <a:gs pos="0">
              <a:schemeClr val="accent2">
                <a:hueOff val="-1164290"/>
                <a:satOff val="-67142"/>
                <a:lumOff val="6902"/>
                <a:alphaOff val="0"/>
                <a:lumMod val="110000"/>
                <a:satMod val="105000"/>
                <a:tint val="67000"/>
              </a:schemeClr>
            </a:gs>
            <a:gs pos="50000">
              <a:schemeClr val="accent2">
                <a:hueOff val="-1164290"/>
                <a:satOff val="-67142"/>
                <a:lumOff val="6902"/>
                <a:alphaOff val="0"/>
                <a:lumMod val="105000"/>
                <a:satMod val="103000"/>
                <a:tint val="73000"/>
              </a:schemeClr>
            </a:gs>
            <a:gs pos="100000">
              <a:schemeClr val="accent2">
                <a:hueOff val="-1164290"/>
                <a:satOff val="-67142"/>
                <a:lumOff val="690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625" tIns="43180" rIns="43180" bIns="43180" numCol="1" spcCol="1270" anchor="ctr" anchorCtr="0">
          <a:noAutofit/>
        </a:bodyPr>
        <a:lstStyle/>
        <a:p>
          <a:pPr marL="0" lvl="0" indent="0" algn="l" defTabSz="755650" rtl="0">
            <a:lnSpc>
              <a:spcPct val="90000"/>
            </a:lnSpc>
            <a:spcBef>
              <a:spcPct val="0"/>
            </a:spcBef>
            <a:spcAft>
              <a:spcPct val="35000"/>
            </a:spcAft>
            <a:buNone/>
          </a:pPr>
          <a:r>
            <a:rPr lang="it-IT" sz="1700" b="1" kern="1200">
              <a:latin typeface="Segoe"/>
              <a:cs typeface="Segoe"/>
            </a:rPr>
            <a:t>No discriminatorios</a:t>
          </a:r>
        </a:p>
      </dsp:txBody>
      <dsp:txXfrm>
        <a:off x="512076" y="2084627"/>
        <a:ext cx="3882191" cy="320786"/>
      </dsp:txXfrm>
    </dsp:sp>
    <dsp:sp modelId="{A2B6806B-09CC-A24E-A76D-11A350364CA8}">
      <dsp:nvSpPr>
        <dsp:cNvPr id="0" name=""/>
        <dsp:cNvSpPr/>
      </dsp:nvSpPr>
      <dsp:spPr>
        <a:xfrm>
          <a:off x="311584" y="2044528"/>
          <a:ext cx="400983" cy="400983"/>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2">
              <a:hueOff val="-1164290"/>
              <a:satOff val="-67142"/>
              <a:lumOff val="6902"/>
              <a:alphaOff val="0"/>
            </a:schemeClr>
          </a:solidFill>
          <a:prstDash val="solid"/>
          <a:miter lim="800000"/>
        </a:ln>
        <a:effectLst/>
      </dsp:spPr>
      <dsp:style>
        <a:lnRef idx="1">
          <a:scrgbClr r="0" g="0" b="0"/>
        </a:lnRef>
        <a:fillRef idx="2">
          <a:scrgbClr r="0" g="0" b="0"/>
        </a:fillRef>
        <a:effectRef idx="0">
          <a:scrgbClr r="0" g="0" b="0"/>
        </a:effectRef>
        <a:fontRef idx="minor"/>
      </dsp:style>
    </dsp:sp>
    <dsp:sp modelId="{9B478EBC-49FA-4B9B-AF6F-B6A89FB88E23}">
      <dsp:nvSpPr>
        <dsp:cNvPr id="0" name=""/>
        <dsp:cNvSpPr/>
      </dsp:nvSpPr>
      <dsp:spPr>
        <a:xfrm>
          <a:off x="248207" y="2565746"/>
          <a:ext cx="4146061" cy="320786"/>
        </a:xfrm>
        <a:prstGeom prst="rect">
          <a:avLst/>
        </a:prstGeom>
        <a:gradFill rotWithShape="0">
          <a:gsLst>
            <a:gs pos="0">
              <a:schemeClr val="accent2">
                <a:hueOff val="-1455363"/>
                <a:satOff val="-83928"/>
                <a:lumOff val="8628"/>
                <a:alphaOff val="0"/>
                <a:lumMod val="110000"/>
                <a:satMod val="105000"/>
                <a:tint val="67000"/>
              </a:schemeClr>
            </a:gs>
            <a:gs pos="50000">
              <a:schemeClr val="accent2">
                <a:hueOff val="-1455363"/>
                <a:satOff val="-83928"/>
                <a:lumOff val="8628"/>
                <a:alphaOff val="0"/>
                <a:lumMod val="105000"/>
                <a:satMod val="103000"/>
                <a:tint val="73000"/>
              </a:schemeClr>
            </a:gs>
            <a:gs pos="100000">
              <a:schemeClr val="accent2">
                <a:hueOff val="-1455363"/>
                <a:satOff val="-83928"/>
                <a:lumOff val="862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625" tIns="43180" rIns="43180" bIns="43180" numCol="1" spcCol="1270" anchor="ctr" anchorCtr="0">
          <a:noAutofit/>
        </a:bodyPr>
        <a:lstStyle/>
        <a:p>
          <a:pPr marL="0" lvl="0" indent="0" algn="l" defTabSz="755650" rtl="0">
            <a:lnSpc>
              <a:spcPct val="90000"/>
            </a:lnSpc>
            <a:spcBef>
              <a:spcPct val="0"/>
            </a:spcBef>
            <a:spcAft>
              <a:spcPct val="35000"/>
            </a:spcAft>
            <a:buNone/>
          </a:pPr>
          <a:r>
            <a:rPr lang="es-ES_tradnl" sz="1700" b="1" kern="1200">
              <a:latin typeface="Segoe"/>
              <a:cs typeface="Segoe"/>
            </a:rPr>
            <a:t>No propietaria</a:t>
          </a:r>
        </a:p>
      </dsp:txBody>
      <dsp:txXfrm>
        <a:off x="248207" y="2565746"/>
        <a:ext cx="4146061" cy="320786"/>
      </dsp:txXfrm>
    </dsp:sp>
    <dsp:sp modelId="{874D6F4E-A7D7-EB45-8BBD-959D593F9BEB}">
      <dsp:nvSpPr>
        <dsp:cNvPr id="0" name=""/>
        <dsp:cNvSpPr/>
      </dsp:nvSpPr>
      <dsp:spPr>
        <a:xfrm>
          <a:off x="47715" y="2525648"/>
          <a:ext cx="400983" cy="400983"/>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2">
              <a:hueOff val="-1455363"/>
              <a:satOff val="-83928"/>
              <a:lumOff val="8628"/>
              <a:alphaOff val="0"/>
            </a:schemeClr>
          </a:solidFill>
          <a:prstDash val="solid"/>
          <a:miter lim="800000"/>
        </a:ln>
        <a:effectLst/>
      </dsp:spPr>
      <dsp:style>
        <a:lnRef idx="1">
          <a:scrgbClr r="0" g="0" b="0"/>
        </a:lnRef>
        <a:fillRef idx="2">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C03A631-4B15-42CD-AD1D-B3069F8C29BB}" type="datetimeFigureOut">
              <a:rPr lang="es-CO" smtClean="0"/>
              <a:t>14/09/2016</a:t>
            </a:fld>
            <a:endParaRPr lang="es-CO"/>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3BADDA4-9362-4680-B628-F3D6F895BF37}" type="slidenum">
              <a:rPr lang="es-CO" smtClean="0"/>
              <a:t>‹Nº›</a:t>
            </a:fld>
            <a:endParaRPr lang="es-CO"/>
          </a:p>
        </p:txBody>
      </p:sp>
    </p:spTree>
    <p:extLst>
      <p:ext uri="{BB962C8B-B14F-4D97-AF65-F5344CB8AC3E}">
        <p14:creationId xmlns:p14="http://schemas.microsoft.com/office/powerpoint/2010/main" val="27517405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_tradn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80CA97-9CC2-584E-A86D-EEDAD0F9C254}" type="datetimeFigureOut">
              <a:rPr lang="es-ES_tradnl" smtClean="0"/>
              <a:t>14/09/2016</a:t>
            </a:fld>
            <a:endParaRPr lang="es-ES_tradnl"/>
          </a:p>
        </p:txBody>
      </p:sp>
      <p:sp>
        <p:nvSpPr>
          <p:cNvPr id="4" name="Marcador de imagen de diapositiva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es-ES_tradn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_tradn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5A29AC-D865-384F-A066-BE00CE2AE235}" type="slidenum">
              <a:rPr lang="es-ES_tradnl" smtClean="0"/>
              <a:t>‹Nº›</a:t>
            </a:fld>
            <a:endParaRPr lang="es-ES_tradnl"/>
          </a:p>
        </p:txBody>
      </p:sp>
    </p:spTree>
    <p:extLst>
      <p:ext uri="{BB962C8B-B14F-4D97-AF65-F5344CB8AC3E}">
        <p14:creationId xmlns:p14="http://schemas.microsoft.com/office/powerpoint/2010/main" val="1546122601"/>
      </p:ext>
    </p:extLst>
  </p:cSld>
  <p:clrMap bg1="lt1" tx1="dk1" bg2="lt2" tx2="dk2" accent1="accent1" accent2="accent2" accent3="accent3" accent4="accent4" accent5="accent5" accent6="accent6" hlink="hlink" folHlink="folHlink"/>
  <p:notesStyle>
    <a:lvl1pPr marL="0" algn="l" defTabSz="713232" rtl="0" eaLnBrk="1" latinLnBrk="0" hangingPunct="1">
      <a:defRPr sz="936" kern="1200">
        <a:solidFill>
          <a:schemeClr val="tx1"/>
        </a:solidFill>
        <a:latin typeface="+mn-lt"/>
        <a:ea typeface="+mn-ea"/>
        <a:cs typeface="+mn-cs"/>
      </a:defRPr>
    </a:lvl1pPr>
    <a:lvl2pPr marL="356616" algn="l" defTabSz="713232" rtl="0" eaLnBrk="1" latinLnBrk="0" hangingPunct="1">
      <a:defRPr sz="936" kern="1200">
        <a:solidFill>
          <a:schemeClr val="tx1"/>
        </a:solidFill>
        <a:latin typeface="+mn-lt"/>
        <a:ea typeface="+mn-ea"/>
        <a:cs typeface="+mn-cs"/>
      </a:defRPr>
    </a:lvl2pPr>
    <a:lvl3pPr marL="713232" algn="l" defTabSz="713232" rtl="0" eaLnBrk="1" latinLnBrk="0" hangingPunct="1">
      <a:defRPr sz="936" kern="1200">
        <a:solidFill>
          <a:schemeClr val="tx1"/>
        </a:solidFill>
        <a:latin typeface="+mn-lt"/>
        <a:ea typeface="+mn-ea"/>
        <a:cs typeface="+mn-cs"/>
      </a:defRPr>
    </a:lvl3pPr>
    <a:lvl4pPr marL="1069848" algn="l" defTabSz="713232" rtl="0" eaLnBrk="1" latinLnBrk="0" hangingPunct="1">
      <a:defRPr sz="936" kern="1200">
        <a:solidFill>
          <a:schemeClr val="tx1"/>
        </a:solidFill>
        <a:latin typeface="+mn-lt"/>
        <a:ea typeface="+mn-ea"/>
        <a:cs typeface="+mn-cs"/>
      </a:defRPr>
    </a:lvl4pPr>
    <a:lvl5pPr marL="1426464" algn="l" defTabSz="713232" rtl="0" eaLnBrk="1" latinLnBrk="0" hangingPunct="1">
      <a:defRPr sz="936" kern="1200">
        <a:solidFill>
          <a:schemeClr val="tx1"/>
        </a:solidFill>
        <a:latin typeface="+mn-lt"/>
        <a:ea typeface="+mn-ea"/>
        <a:cs typeface="+mn-cs"/>
      </a:defRPr>
    </a:lvl5pPr>
    <a:lvl6pPr marL="1783080" algn="l" defTabSz="713232" rtl="0" eaLnBrk="1" latinLnBrk="0" hangingPunct="1">
      <a:defRPr sz="936" kern="1200">
        <a:solidFill>
          <a:schemeClr val="tx1"/>
        </a:solidFill>
        <a:latin typeface="+mn-lt"/>
        <a:ea typeface="+mn-ea"/>
        <a:cs typeface="+mn-cs"/>
      </a:defRPr>
    </a:lvl6pPr>
    <a:lvl7pPr marL="2139696" algn="l" defTabSz="713232" rtl="0" eaLnBrk="1" latinLnBrk="0" hangingPunct="1">
      <a:defRPr sz="936" kern="1200">
        <a:solidFill>
          <a:schemeClr val="tx1"/>
        </a:solidFill>
        <a:latin typeface="+mn-lt"/>
        <a:ea typeface="+mn-ea"/>
        <a:cs typeface="+mn-cs"/>
      </a:defRPr>
    </a:lvl7pPr>
    <a:lvl8pPr marL="2496312" algn="l" defTabSz="713232" rtl="0" eaLnBrk="1" latinLnBrk="0" hangingPunct="1">
      <a:defRPr sz="936" kern="1200">
        <a:solidFill>
          <a:schemeClr val="tx1"/>
        </a:solidFill>
        <a:latin typeface="+mn-lt"/>
        <a:ea typeface="+mn-ea"/>
        <a:cs typeface="+mn-cs"/>
      </a:defRPr>
    </a:lvl8pPr>
    <a:lvl9pPr marL="2852928" algn="l" defTabSz="713232" rtl="0" eaLnBrk="1" latinLnBrk="0" hangingPunct="1">
      <a:defRPr sz="93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a:p>
        </p:txBody>
      </p:sp>
      <p:sp>
        <p:nvSpPr>
          <p:cNvPr id="4" name="Marcador de número de diapositiva 3"/>
          <p:cNvSpPr>
            <a:spLocks noGrp="1"/>
          </p:cNvSpPr>
          <p:nvPr>
            <p:ph type="sldNum" sz="quarter" idx="10"/>
          </p:nvPr>
        </p:nvSpPr>
        <p:spPr/>
        <p:txBody>
          <a:bodyPr/>
          <a:lstStyle/>
          <a:p>
            <a:fld id="{4E5A29AC-D865-384F-A066-BE00CE2AE235}" type="slidenum">
              <a:rPr lang="es-ES_tradnl" smtClean="0">
                <a:solidFill>
                  <a:prstClr val="black"/>
                </a:solidFill>
              </a:rPr>
              <a:pPr/>
              <a:t>1</a:t>
            </a:fld>
            <a:endParaRPr lang="es-ES_tradnl">
              <a:solidFill>
                <a:prstClr val="black"/>
              </a:solidFill>
            </a:endParaRPr>
          </a:p>
        </p:txBody>
      </p:sp>
    </p:spTree>
    <p:extLst>
      <p:ext uri="{BB962C8B-B14F-4D97-AF65-F5344CB8AC3E}">
        <p14:creationId xmlns:p14="http://schemas.microsoft.com/office/powerpoint/2010/main" val="36082231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713232" rtl="0" eaLnBrk="1" fontAlgn="auto" latinLnBrk="0" hangingPunct="1">
              <a:lnSpc>
                <a:spcPct val="100000"/>
              </a:lnSpc>
              <a:spcBef>
                <a:spcPts val="0"/>
              </a:spcBef>
              <a:spcAft>
                <a:spcPts val="0"/>
              </a:spcAft>
              <a:buClrTx/>
              <a:buSzTx/>
              <a:buFontTx/>
              <a:buNone/>
              <a:tabLst/>
              <a:defRPr/>
            </a:pPr>
            <a:r>
              <a:rPr lang="es-ES_tradnl" sz="936" kern="1200" dirty="0">
                <a:solidFill>
                  <a:schemeClr val="tx1"/>
                </a:solidFill>
                <a:effectLst/>
                <a:latin typeface="+mn-lt"/>
                <a:ea typeface="+mn-ea"/>
                <a:cs typeface="+mn-cs"/>
              </a:rPr>
              <a:t>El objeto de la Ley 1712 de 2014, conocida como la Ley de Transparencia y del Derecho de Acceso a la Información Pública, es regular el derecho de acceso a la información pública que tienen todas las personas, los procedimientos para el ejercicio y la garantía del derecho fundamental así como las excepciones a la publicidad de la información pública.</a:t>
            </a:r>
            <a:endParaRPr lang="es-CO" sz="936" kern="1200" dirty="0">
              <a:solidFill>
                <a:schemeClr val="tx1"/>
              </a:solidFill>
              <a:effectLst/>
              <a:latin typeface="+mn-lt"/>
              <a:ea typeface="+mn-ea"/>
              <a:cs typeface="+mn-cs"/>
            </a:endParaRPr>
          </a:p>
          <a:p>
            <a:endParaRPr lang="es-ES_tradnl" dirty="0"/>
          </a:p>
        </p:txBody>
      </p:sp>
      <p:sp>
        <p:nvSpPr>
          <p:cNvPr id="4" name="Marcador de número de diapositiva 3"/>
          <p:cNvSpPr>
            <a:spLocks noGrp="1"/>
          </p:cNvSpPr>
          <p:nvPr>
            <p:ph type="sldNum" sz="quarter" idx="10"/>
          </p:nvPr>
        </p:nvSpPr>
        <p:spPr/>
        <p:txBody>
          <a:bodyPr/>
          <a:lstStyle/>
          <a:p>
            <a:fld id="{4E5A29AC-D865-384F-A066-BE00CE2AE235}" type="slidenum">
              <a:rPr lang="es-ES_tradnl" smtClean="0"/>
              <a:t>14</a:t>
            </a:fld>
            <a:endParaRPr lang="es-ES_tradnl"/>
          </a:p>
        </p:txBody>
      </p:sp>
    </p:spTree>
    <p:extLst>
      <p:ext uri="{BB962C8B-B14F-4D97-AF65-F5344CB8AC3E}">
        <p14:creationId xmlns:p14="http://schemas.microsoft.com/office/powerpoint/2010/main" val="14783436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713232" rtl="0" eaLnBrk="1" fontAlgn="auto" latinLnBrk="0" hangingPunct="1">
              <a:lnSpc>
                <a:spcPct val="100000"/>
              </a:lnSpc>
              <a:spcBef>
                <a:spcPts val="0"/>
              </a:spcBef>
              <a:spcAft>
                <a:spcPts val="0"/>
              </a:spcAft>
              <a:buClrTx/>
              <a:buSzTx/>
              <a:buFontTx/>
              <a:buNone/>
              <a:tabLst/>
              <a:defRPr/>
            </a:pPr>
            <a:r>
              <a:rPr lang="es-ES_tradnl" sz="936" kern="1200" dirty="0">
                <a:solidFill>
                  <a:schemeClr val="tx1"/>
                </a:solidFill>
                <a:effectLst/>
                <a:latin typeface="+mn-lt"/>
                <a:ea typeface="+mn-ea"/>
                <a:cs typeface="+mn-cs"/>
              </a:rPr>
              <a:t>El objeto de la Ley 1712 de 2014, conocida como la Ley de Transparencia y del Derecho de Acceso a la Información Pública, es regular el derecho de acceso a la información pública que tienen todas las personas, los procedimientos para el ejercicio y la garantía del derecho fundamental así como las excepciones a la publicidad de la información pública.</a:t>
            </a:r>
            <a:endParaRPr lang="es-CO" sz="936" kern="1200" dirty="0">
              <a:solidFill>
                <a:schemeClr val="tx1"/>
              </a:solidFill>
              <a:effectLst/>
              <a:latin typeface="+mn-lt"/>
              <a:ea typeface="+mn-ea"/>
              <a:cs typeface="+mn-cs"/>
            </a:endParaRPr>
          </a:p>
          <a:p>
            <a:endParaRPr lang="es-ES_tradnl" dirty="0"/>
          </a:p>
        </p:txBody>
      </p:sp>
      <p:sp>
        <p:nvSpPr>
          <p:cNvPr id="4" name="Marcador de número de diapositiva 3"/>
          <p:cNvSpPr>
            <a:spLocks noGrp="1"/>
          </p:cNvSpPr>
          <p:nvPr>
            <p:ph type="sldNum" sz="quarter" idx="10"/>
          </p:nvPr>
        </p:nvSpPr>
        <p:spPr/>
        <p:txBody>
          <a:bodyPr/>
          <a:lstStyle/>
          <a:p>
            <a:fld id="{4E5A29AC-D865-384F-A066-BE00CE2AE235}" type="slidenum">
              <a:rPr lang="es-ES_tradnl" smtClean="0"/>
              <a:t>15</a:t>
            </a:fld>
            <a:endParaRPr lang="es-ES_tradnl"/>
          </a:p>
        </p:txBody>
      </p:sp>
    </p:spTree>
    <p:extLst>
      <p:ext uri="{BB962C8B-B14F-4D97-AF65-F5344CB8AC3E}">
        <p14:creationId xmlns:p14="http://schemas.microsoft.com/office/powerpoint/2010/main" val="17115295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713232" rtl="0" eaLnBrk="1" fontAlgn="auto" latinLnBrk="0" hangingPunct="1">
              <a:lnSpc>
                <a:spcPct val="100000"/>
              </a:lnSpc>
              <a:spcBef>
                <a:spcPts val="0"/>
              </a:spcBef>
              <a:spcAft>
                <a:spcPts val="0"/>
              </a:spcAft>
              <a:buClrTx/>
              <a:buSzTx/>
              <a:buFontTx/>
              <a:buNone/>
              <a:tabLst/>
              <a:defRPr/>
            </a:pPr>
            <a:r>
              <a:rPr lang="es-ES_tradnl" sz="936" kern="1200" dirty="0">
                <a:solidFill>
                  <a:schemeClr val="tx1"/>
                </a:solidFill>
                <a:effectLst/>
                <a:latin typeface="+mn-lt"/>
                <a:ea typeface="+mn-ea"/>
                <a:cs typeface="+mn-cs"/>
              </a:rPr>
              <a:t>El objeto de la Ley 1712 de 2014, conocida como la Ley de Transparencia y del Derecho de Acceso a la Información Pública, es regular el derecho de acceso a la información pública que tienen todas las personas, los procedimientos para el ejercicio y la garantía del derecho fundamental así como las excepciones a la publicidad de la información pública.</a:t>
            </a:r>
            <a:endParaRPr lang="es-CO" sz="936" kern="1200" dirty="0">
              <a:solidFill>
                <a:schemeClr val="tx1"/>
              </a:solidFill>
              <a:effectLst/>
              <a:latin typeface="+mn-lt"/>
              <a:ea typeface="+mn-ea"/>
              <a:cs typeface="+mn-cs"/>
            </a:endParaRPr>
          </a:p>
          <a:p>
            <a:endParaRPr lang="es-ES_tradnl" dirty="0"/>
          </a:p>
        </p:txBody>
      </p:sp>
      <p:sp>
        <p:nvSpPr>
          <p:cNvPr id="4" name="Marcador de número de diapositiva 3"/>
          <p:cNvSpPr>
            <a:spLocks noGrp="1"/>
          </p:cNvSpPr>
          <p:nvPr>
            <p:ph type="sldNum" sz="quarter" idx="10"/>
          </p:nvPr>
        </p:nvSpPr>
        <p:spPr/>
        <p:txBody>
          <a:bodyPr/>
          <a:lstStyle/>
          <a:p>
            <a:fld id="{4E5A29AC-D865-384F-A066-BE00CE2AE235}" type="slidenum">
              <a:rPr lang="es-ES_tradnl" smtClean="0"/>
              <a:t>16</a:t>
            </a:fld>
            <a:endParaRPr lang="es-ES_tradnl"/>
          </a:p>
        </p:txBody>
      </p:sp>
    </p:spTree>
    <p:extLst>
      <p:ext uri="{BB962C8B-B14F-4D97-AF65-F5344CB8AC3E}">
        <p14:creationId xmlns:p14="http://schemas.microsoft.com/office/powerpoint/2010/main" val="42691903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713232" rtl="0" eaLnBrk="1" fontAlgn="auto" latinLnBrk="0" hangingPunct="1">
              <a:lnSpc>
                <a:spcPct val="100000"/>
              </a:lnSpc>
              <a:spcBef>
                <a:spcPts val="0"/>
              </a:spcBef>
              <a:spcAft>
                <a:spcPts val="0"/>
              </a:spcAft>
              <a:buClrTx/>
              <a:buSzTx/>
              <a:buFontTx/>
              <a:buNone/>
              <a:tabLst/>
              <a:defRPr/>
            </a:pPr>
            <a:r>
              <a:rPr lang="es-ES_tradnl" sz="936" kern="1200" dirty="0">
                <a:solidFill>
                  <a:schemeClr val="tx1"/>
                </a:solidFill>
                <a:effectLst/>
                <a:latin typeface="+mn-lt"/>
                <a:ea typeface="+mn-ea"/>
                <a:cs typeface="+mn-cs"/>
              </a:rPr>
              <a:t>El objeto de la Ley 1712 de 2014, conocida como la Ley de Transparencia y del Derecho de Acceso a la Información Pública, es regular el derecho de acceso a la información pública que tienen todas las personas, los procedimientos para el ejercicio y la garantía del derecho fundamental así como las excepciones a la publicidad de la información pública.</a:t>
            </a:r>
            <a:endParaRPr lang="es-CO" sz="936" kern="1200" dirty="0">
              <a:solidFill>
                <a:schemeClr val="tx1"/>
              </a:solidFill>
              <a:effectLst/>
              <a:latin typeface="+mn-lt"/>
              <a:ea typeface="+mn-ea"/>
              <a:cs typeface="+mn-cs"/>
            </a:endParaRPr>
          </a:p>
          <a:p>
            <a:endParaRPr lang="es-ES_tradnl" dirty="0"/>
          </a:p>
        </p:txBody>
      </p:sp>
      <p:sp>
        <p:nvSpPr>
          <p:cNvPr id="4" name="Marcador de número de diapositiva 3"/>
          <p:cNvSpPr>
            <a:spLocks noGrp="1"/>
          </p:cNvSpPr>
          <p:nvPr>
            <p:ph type="sldNum" sz="quarter" idx="10"/>
          </p:nvPr>
        </p:nvSpPr>
        <p:spPr/>
        <p:txBody>
          <a:bodyPr/>
          <a:lstStyle/>
          <a:p>
            <a:fld id="{4E5A29AC-D865-384F-A066-BE00CE2AE235}" type="slidenum">
              <a:rPr lang="es-ES_tradnl" smtClean="0"/>
              <a:t>17</a:t>
            </a:fld>
            <a:endParaRPr lang="es-ES_tradnl"/>
          </a:p>
        </p:txBody>
      </p:sp>
    </p:spTree>
    <p:extLst>
      <p:ext uri="{BB962C8B-B14F-4D97-AF65-F5344CB8AC3E}">
        <p14:creationId xmlns:p14="http://schemas.microsoft.com/office/powerpoint/2010/main" val="9377607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713232" rtl="0" eaLnBrk="1" fontAlgn="auto" latinLnBrk="0" hangingPunct="1">
              <a:lnSpc>
                <a:spcPct val="100000"/>
              </a:lnSpc>
              <a:spcBef>
                <a:spcPts val="0"/>
              </a:spcBef>
              <a:spcAft>
                <a:spcPts val="0"/>
              </a:spcAft>
              <a:buClrTx/>
              <a:buSzTx/>
              <a:buFontTx/>
              <a:buNone/>
              <a:tabLst/>
              <a:defRPr/>
            </a:pPr>
            <a:r>
              <a:rPr lang="es-ES_tradnl" sz="936" kern="1200" dirty="0">
                <a:solidFill>
                  <a:schemeClr val="tx1"/>
                </a:solidFill>
                <a:effectLst/>
                <a:latin typeface="+mn-lt"/>
                <a:ea typeface="+mn-ea"/>
                <a:cs typeface="+mn-cs"/>
              </a:rPr>
              <a:t>El objeto de la Ley 1712 de 2014, conocida como la Ley de Transparencia y del Derecho de Acceso a la Información Pública, es regular el derecho de acceso a la información pública que tienen todas las personas, los procedimientos para el ejercicio y la garantía del derecho fundamental así como las excepciones a la publicidad de la información pública.</a:t>
            </a:r>
            <a:endParaRPr lang="es-CO" sz="936" kern="1200" dirty="0">
              <a:solidFill>
                <a:schemeClr val="tx1"/>
              </a:solidFill>
              <a:effectLst/>
              <a:latin typeface="+mn-lt"/>
              <a:ea typeface="+mn-ea"/>
              <a:cs typeface="+mn-cs"/>
            </a:endParaRPr>
          </a:p>
          <a:p>
            <a:endParaRPr lang="es-ES_tradnl" dirty="0"/>
          </a:p>
        </p:txBody>
      </p:sp>
      <p:sp>
        <p:nvSpPr>
          <p:cNvPr id="4" name="Marcador de número de diapositiva 3"/>
          <p:cNvSpPr>
            <a:spLocks noGrp="1"/>
          </p:cNvSpPr>
          <p:nvPr>
            <p:ph type="sldNum" sz="quarter" idx="10"/>
          </p:nvPr>
        </p:nvSpPr>
        <p:spPr/>
        <p:txBody>
          <a:bodyPr/>
          <a:lstStyle/>
          <a:p>
            <a:fld id="{4E5A29AC-D865-384F-A066-BE00CE2AE235}" type="slidenum">
              <a:rPr lang="es-ES_tradnl" smtClean="0"/>
              <a:t>18</a:t>
            </a:fld>
            <a:endParaRPr lang="es-ES_tradnl"/>
          </a:p>
        </p:txBody>
      </p:sp>
    </p:spTree>
    <p:extLst>
      <p:ext uri="{BB962C8B-B14F-4D97-AF65-F5344CB8AC3E}">
        <p14:creationId xmlns:p14="http://schemas.microsoft.com/office/powerpoint/2010/main" val="28121552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713232" rtl="0" eaLnBrk="1" fontAlgn="auto" latinLnBrk="0" hangingPunct="1">
              <a:lnSpc>
                <a:spcPct val="100000"/>
              </a:lnSpc>
              <a:spcBef>
                <a:spcPts val="0"/>
              </a:spcBef>
              <a:spcAft>
                <a:spcPts val="0"/>
              </a:spcAft>
              <a:buClrTx/>
              <a:buSzTx/>
              <a:buFontTx/>
              <a:buNone/>
              <a:tabLst/>
              <a:defRPr/>
            </a:pPr>
            <a:r>
              <a:rPr lang="es-ES_tradnl" sz="936" kern="1200" dirty="0">
                <a:solidFill>
                  <a:schemeClr val="tx1"/>
                </a:solidFill>
                <a:effectLst/>
                <a:latin typeface="+mn-lt"/>
                <a:ea typeface="+mn-ea"/>
                <a:cs typeface="+mn-cs"/>
              </a:rPr>
              <a:t>El objeto de la Ley 1712 de 2014, conocida como la Ley de Transparencia y del Derecho de Acceso a la Información Pública, es regular el derecho de acceso a la información pública que tienen todas las personas, los procedimientos para el ejercicio y la garantía del derecho fundamental así como las excepciones a la publicidad de la información pública.</a:t>
            </a:r>
            <a:endParaRPr lang="es-CO" sz="936" kern="1200" dirty="0">
              <a:solidFill>
                <a:schemeClr val="tx1"/>
              </a:solidFill>
              <a:effectLst/>
              <a:latin typeface="+mn-lt"/>
              <a:ea typeface="+mn-ea"/>
              <a:cs typeface="+mn-cs"/>
            </a:endParaRPr>
          </a:p>
          <a:p>
            <a:endParaRPr lang="es-ES_tradnl" dirty="0"/>
          </a:p>
        </p:txBody>
      </p:sp>
      <p:sp>
        <p:nvSpPr>
          <p:cNvPr id="4" name="Marcador de número de diapositiva 3"/>
          <p:cNvSpPr>
            <a:spLocks noGrp="1"/>
          </p:cNvSpPr>
          <p:nvPr>
            <p:ph type="sldNum" sz="quarter" idx="10"/>
          </p:nvPr>
        </p:nvSpPr>
        <p:spPr/>
        <p:txBody>
          <a:bodyPr/>
          <a:lstStyle/>
          <a:p>
            <a:fld id="{4E5A29AC-D865-384F-A066-BE00CE2AE235}" type="slidenum">
              <a:rPr lang="es-ES_tradnl" smtClean="0"/>
              <a:t>19</a:t>
            </a:fld>
            <a:endParaRPr lang="es-ES_tradnl"/>
          </a:p>
        </p:txBody>
      </p:sp>
    </p:spTree>
    <p:extLst>
      <p:ext uri="{BB962C8B-B14F-4D97-AF65-F5344CB8AC3E}">
        <p14:creationId xmlns:p14="http://schemas.microsoft.com/office/powerpoint/2010/main" val="18294010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713232" rtl="0" eaLnBrk="1" fontAlgn="auto" latinLnBrk="0" hangingPunct="1">
              <a:lnSpc>
                <a:spcPct val="100000"/>
              </a:lnSpc>
              <a:spcBef>
                <a:spcPts val="0"/>
              </a:spcBef>
              <a:spcAft>
                <a:spcPts val="0"/>
              </a:spcAft>
              <a:buClrTx/>
              <a:buSzTx/>
              <a:buFontTx/>
              <a:buNone/>
              <a:tabLst/>
              <a:defRPr/>
            </a:pPr>
            <a:r>
              <a:rPr lang="es-ES_tradnl" sz="936" kern="1200" dirty="0">
                <a:solidFill>
                  <a:schemeClr val="tx1"/>
                </a:solidFill>
                <a:effectLst/>
                <a:latin typeface="+mn-lt"/>
                <a:ea typeface="+mn-ea"/>
                <a:cs typeface="+mn-cs"/>
              </a:rPr>
              <a:t>El objeto de la Ley 1712 de 2014, conocida como la Ley de Transparencia y del Derecho de Acceso a la Información Pública, es regular el derecho de acceso a la información pública que tienen todas las personas, los procedimientos para el ejercicio y la garantía del derecho fundamental así como las excepciones a la publicidad de la información pública.</a:t>
            </a:r>
            <a:endParaRPr lang="es-CO" sz="936" kern="1200" dirty="0">
              <a:solidFill>
                <a:schemeClr val="tx1"/>
              </a:solidFill>
              <a:effectLst/>
              <a:latin typeface="+mn-lt"/>
              <a:ea typeface="+mn-ea"/>
              <a:cs typeface="+mn-cs"/>
            </a:endParaRPr>
          </a:p>
          <a:p>
            <a:endParaRPr lang="es-ES_tradnl" dirty="0"/>
          </a:p>
        </p:txBody>
      </p:sp>
      <p:sp>
        <p:nvSpPr>
          <p:cNvPr id="4" name="Marcador de número de diapositiva 3"/>
          <p:cNvSpPr>
            <a:spLocks noGrp="1"/>
          </p:cNvSpPr>
          <p:nvPr>
            <p:ph type="sldNum" sz="quarter" idx="10"/>
          </p:nvPr>
        </p:nvSpPr>
        <p:spPr/>
        <p:txBody>
          <a:bodyPr/>
          <a:lstStyle/>
          <a:p>
            <a:fld id="{4E5A29AC-D865-384F-A066-BE00CE2AE235}" type="slidenum">
              <a:rPr lang="es-ES_tradnl" smtClean="0"/>
              <a:t>20</a:t>
            </a:fld>
            <a:endParaRPr lang="es-ES_tradnl"/>
          </a:p>
        </p:txBody>
      </p:sp>
    </p:spTree>
    <p:extLst>
      <p:ext uri="{BB962C8B-B14F-4D97-AF65-F5344CB8AC3E}">
        <p14:creationId xmlns:p14="http://schemas.microsoft.com/office/powerpoint/2010/main" val="7206911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713232" rtl="0" eaLnBrk="1" fontAlgn="auto" latinLnBrk="0" hangingPunct="1">
              <a:lnSpc>
                <a:spcPct val="100000"/>
              </a:lnSpc>
              <a:spcBef>
                <a:spcPts val="0"/>
              </a:spcBef>
              <a:spcAft>
                <a:spcPts val="0"/>
              </a:spcAft>
              <a:buClrTx/>
              <a:buSzTx/>
              <a:buFontTx/>
              <a:buNone/>
              <a:tabLst/>
              <a:defRPr/>
            </a:pPr>
            <a:r>
              <a:rPr lang="es-ES_tradnl" sz="936" kern="1200" dirty="0">
                <a:solidFill>
                  <a:schemeClr val="tx1"/>
                </a:solidFill>
                <a:effectLst/>
                <a:latin typeface="+mn-lt"/>
                <a:ea typeface="+mn-ea"/>
                <a:cs typeface="+mn-cs"/>
              </a:rPr>
              <a:t>El objeto de la Ley 1712 de 2014, conocida como la Ley de Transparencia y del Derecho de Acceso a la Información Pública, es regular el derecho de acceso a la información pública que tienen todas las personas, los procedimientos para el ejercicio y la garantía del derecho fundamental así como las excepciones a la publicidad de la información pública.</a:t>
            </a:r>
            <a:endParaRPr lang="es-CO" sz="936" kern="1200" dirty="0">
              <a:solidFill>
                <a:schemeClr val="tx1"/>
              </a:solidFill>
              <a:effectLst/>
              <a:latin typeface="+mn-lt"/>
              <a:ea typeface="+mn-ea"/>
              <a:cs typeface="+mn-cs"/>
            </a:endParaRPr>
          </a:p>
          <a:p>
            <a:endParaRPr lang="es-ES_tradnl" dirty="0"/>
          </a:p>
        </p:txBody>
      </p:sp>
      <p:sp>
        <p:nvSpPr>
          <p:cNvPr id="4" name="Marcador de número de diapositiva 3"/>
          <p:cNvSpPr>
            <a:spLocks noGrp="1"/>
          </p:cNvSpPr>
          <p:nvPr>
            <p:ph type="sldNum" sz="quarter" idx="10"/>
          </p:nvPr>
        </p:nvSpPr>
        <p:spPr/>
        <p:txBody>
          <a:bodyPr/>
          <a:lstStyle/>
          <a:p>
            <a:fld id="{4E5A29AC-D865-384F-A066-BE00CE2AE235}" type="slidenum">
              <a:rPr lang="es-ES_tradnl" smtClean="0"/>
              <a:t>22</a:t>
            </a:fld>
            <a:endParaRPr lang="es-ES_tradnl"/>
          </a:p>
        </p:txBody>
      </p:sp>
    </p:spTree>
    <p:extLst>
      <p:ext uri="{BB962C8B-B14F-4D97-AF65-F5344CB8AC3E}">
        <p14:creationId xmlns:p14="http://schemas.microsoft.com/office/powerpoint/2010/main" val="3182217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713232" rtl="0" eaLnBrk="1" fontAlgn="auto" latinLnBrk="0" hangingPunct="1">
              <a:lnSpc>
                <a:spcPct val="100000"/>
              </a:lnSpc>
              <a:spcBef>
                <a:spcPts val="0"/>
              </a:spcBef>
              <a:spcAft>
                <a:spcPts val="0"/>
              </a:spcAft>
              <a:buClrTx/>
              <a:buSzTx/>
              <a:buFontTx/>
              <a:buNone/>
              <a:tabLst/>
              <a:defRPr/>
            </a:pPr>
            <a:r>
              <a:rPr lang="es-ES_tradnl" sz="936" kern="1200" dirty="0">
                <a:solidFill>
                  <a:schemeClr val="tx1"/>
                </a:solidFill>
                <a:effectLst/>
                <a:latin typeface="+mn-lt"/>
                <a:ea typeface="+mn-ea"/>
                <a:cs typeface="+mn-cs"/>
              </a:rPr>
              <a:t>El objeto de la Ley 1712 de 2014, conocida como la Ley de Transparencia y del Derecho de Acceso a la Información Pública, es regular el derecho de acceso a la información pública que tienen todas las personas, los procedimientos para el ejercicio y la garantía del derecho fundamental así como las excepciones a la publicidad de la información pública.</a:t>
            </a:r>
            <a:endParaRPr lang="es-CO" sz="936" kern="1200" dirty="0">
              <a:solidFill>
                <a:schemeClr val="tx1"/>
              </a:solidFill>
              <a:effectLst/>
              <a:latin typeface="+mn-lt"/>
              <a:ea typeface="+mn-ea"/>
              <a:cs typeface="+mn-cs"/>
            </a:endParaRPr>
          </a:p>
          <a:p>
            <a:endParaRPr lang="es-ES_tradnl" dirty="0"/>
          </a:p>
        </p:txBody>
      </p:sp>
      <p:sp>
        <p:nvSpPr>
          <p:cNvPr id="4" name="Marcador de número de diapositiva 3"/>
          <p:cNvSpPr>
            <a:spLocks noGrp="1"/>
          </p:cNvSpPr>
          <p:nvPr>
            <p:ph type="sldNum" sz="quarter" idx="10"/>
          </p:nvPr>
        </p:nvSpPr>
        <p:spPr/>
        <p:txBody>
          <a:bodyPr/>
          <a:lstStyle/>
          <a:p>
            <a:fld id="{4E5A29AC-D865-384F-A066-BE00CE2AE235}" type="slidenum">
              <a:rPr lang="es-ES_tradnl" smtClean="0"/>
              <a:t>23</a:t>
            </a:fld>
            <a:endParaRPr lang="es-ES_tradnl"/>
          </a:p>
        </p:txBody>
      </p:sp>
    </p:spTree>
    <p:extLst>
      <p:ext uri="{BB962C8B-B14F-4D97-AF65-F5344CB8AC3E}">
        <p14:creationId xmlns:p14="http://schemas.microsoft.com/office/powerpoint/2010/main" val="22402287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713232" rtl="0" eaLnBrk="1" fontAlgn="auto" latinLnBrk="0" hangingPunct="1">
              <a:lnSpc>
                <a:spcPct val="100000"/>
              </a:lnSpc>
              <a:spcBef>
                <a:spcPts val="0"/>
              </a:spcBef>
              <a:spcAft>
                <a:spcPts val="0"/>
              </a:spcAft>
              <a:buClrTx/>
              <a:buSzTx/>
              <a:buFontTx/>
              <a:buNone/>
              <a:tabLst/>
              <a:defRPr/>
            </a:pPr>
            <a:r>
              <a:rPr lang="es-ES_tradnl" sz="936" kern="1200" dirty="0">
                <a:solidFill>
                  <a:schemeClr val="tx1"/>
                </a:solidFill>
                <a:effectLst/>
                <a:latin typeface="+mn-lt"/>
                <a:ea typeface="+mn-ea"/>
                <a:cs typeface="+mn-cs"/>
              </a:rPr>
              <a:t>El objeto de la Ley 1712 de 2014, conocida como la Ley de Transparencia y del Derecho de Acceso a la Información Pública, es regular el derecho de acceso a la información pública que tienen todas las personas, los procedimientos para el ejercicio y la garantía del derecho fundamental así como las excepciones a la publicidad de la información pública.</a:t>
            </a:r>
            <a:endParaRPr lang="es-CO" sz="936" kern="1200" dirty="0">
              <a:solidFill>
                <a:schemeClr val="tx1"/>
              </a:solidFill>
              <a:effectLst/>
              <a:latin typeface="+mn-lt"/>
              <a:ea typeface="+mn-ea"/>
              <a:cs typeface="+mn-cs"/>
            </a:endParaRPr>
          </a:p>
          <a:p>
            <a:endParaRPr lang="es-ES_tradnl" dirty="0"/>
          </a:p>
        </p:txBody>
      </p:sp>
      <p:sp>
        <p:nvSpPr>
          <p:cNvPr id="4" name="Marcador de número de diapositiva 3"/>
          <p:cNvSpPr>
            <a:spLocks noGrp="1"/>
          </p:cNvSpPr>
          <p:nvPr>
            <p:ph type="sldNum" sz="quarter" idx="10"/>
          </p:nvPr>
        </p:nvSpPr>
        <p:spPr/>
        <p:txBody>
          <a:bodyPr/>
          <a:lstStyle/>
          <a:p>
            <a:fld id="{4E5A29AC-D865-384F-A066-BE00CE2AE235}" type="slidenum">
              <a:rPr lang="es-ES_tradnl" smtClean="0"/>
              <a:t>24</a:t>
            </a:fld>
            <a:endParaRPr lang="es-ES_tradnl"/>
          </a:p>
        </p:txBody>
      </p:sp>
    </p:spTree>
    <p:extLst>
      <p:ext uri="{BB962C8B-B14F-4D97-AF65-F5344CB8AC3E}">
        <p14:creationId xmlns:p14="http://schemas.microsoft.com/office/powerpoint/2010/main" val="29168230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dirty="0"/>
              <a:t>Fuentes de Información</a:t>
            </a:r>
          </a:p>
        </p:txBody>
      </p:sp>
      <p:sp>
        <p:nvSpPr>
          <p:cNvPr id="4" name="Marcador de número de diapositiva 3"/>
          <p:cNvSpPr>
            <a:spLocks noGrp="1"/>
          </p:cNvSpPr>
          <p:nvPr>
            <p:ph type="sldNum" sz="quarter" idx="10"/>
          </p:nvPr>
        </p:nvSpPr>
        <p:spPr/>
        <p:txBody>
          <a:bodyPr/>
          <a:lstStyle/>
          <a:p>
            <a:fld id="{94F729DE-59C7-984D-9405-6B9C09B30D1E}" type="slidenum">
              <a:rPr lang="es-ES_tradnl" smtClean="0"/>
              <a:t>3</a:t>
            </a:fld>
            <a:endParaRPr lang="es-ES_tradnl"/>
          </a:p>
        </p:txBody>
      </p:sp>
    </p:spTree>
    <p:extLst>
      <p:ext uri="{BB962C8B-B14F-4D97-AF65-F5344CB8AC3E}">
        <p14:creationId xmlns:p14="http://schemas.microsoft.com/office/powerpoint/2010/main" val="42378111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713232" rtl="0" eaLnBrk="1" fontAlgn="auto" latinLnBrk="0" hangingPunct="1">
              <a:lnSpc>
                <a:spcPct val="100000"/>
              </a:lnSpc>
              <a:spcBef>
                <a:spcPts val="0"/>
              </a:spcBef>
              <a:spcAft>
                <a:spcPts val="0"/>
              </a:spcAft>
              <a:buClrTx/>
              <a:buSzTx/>
              <a:buFontTx/>
              <a:buNone/>
              <a:tabLst/>
              <a:defRPr/>
            </a:pPr>
            <a:r>
              <a:rPr lang="es-ES_tradnl" sz="936" kern="1200" dirty="0">
                <a:solidFill>
                  <a:schemeClr val="tx1"/>
                </a:solidFill>
                <a:effectLst/>
                <a:latin typeface="+mn-lt"/>
                <a:ea typeface="+mn-ea"/>
                <a:cs typeface="+mn-cs"/>
              </a:rPr>
              <a:t>El objeto de la Ley 1712 de 2014, conocida como la Ley de Transparencia y del Derecho de Acceso a la Información Pública, es regular el derecho de acceso a la información pública que tienen todas las personas, los procedimientos para el ejercicio y la garantía del derecho fundamental así como las excepciones a la publicidad de la información pública.</a:t>
            </a:r>
            <a:endParaRPr lang="es-CO" sz="936" kern="1200" dirty="0">
              <a:solidFill>
                <a:schemeClr val="tx1"/>
              </a:solidFill>
              <a:effectLst/>
              <a:latin typeface="+mn-lt"/>
              <a:ea typeface="+mn-ea"/>
              <a:cs typeface="+mn-cs"/>
            </a:endParaRPr>
          </a:p>
          <a:p>
            <a:endParaRPr lang="es-ES_tradnl" dirty="0"/>
          </a:p>
        </p:txBody>
      </p:sp>
      <p:sp>
        <p:nvSpPr>
          <p:cNvPr id="4" name="Marcador de número de diapositiva 3"/>
          <p:cNvSpPr>
            <a:spLocks noGrp="1"/>
          </p:cNvSpPr>
          <p:nvPr>
            <p:ph type="sldNum" sz="quarter" idx="10"/>
          </p:nvPr>
        </p:nvSpPr>
        <p:spPr/>
        <p:txBody>
          <a:bodyPr/>
          <a:lstStyle/>
          <a:p>
            <a:fld id="{4E5A29AC-D865-384F-A066-BE00CE2AE235}" type="slidenum">
              <a:rPr lang="es-ES_tradnl" smtClean="0"/>
              <a:t>26</a:t>
            </a:fld>
            <a:endParaRPr lang="es-ES_tradnl"/>
          </a:p>
        </p:txBody>
      </p:sp>
    </p:spTree>
    <p:extLst>
      <p:ext uri="{BB962C8B-B14F-4D97-AF65-F5344CB8AC3E}">
        <p14:creationId xmlns:p14="http://schemas.microsoft.com/office/powerpoint/2010/main" val="21904795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713232" rtl="0" eaLnBrk="1" fontAlgn="auto" latinLnBrk="0" hangingPunct="1">
              <a:lnSpc>
                <a:spcPct val="100000"/>
              </a:lnSpc>
              <a:spcBef>
                <a:spcPts val="0"/>
              </a:spcBef>
              <a:spcAft>
                <a:spcPts val="0"/>
              </a:spcAft>
              <a:buClrTx/>
              <a:buSzTx/>
              <a:buFontTx/>
              <a:buNone/>
              <a:tabLst/>
              <a:defRPr/>
            </a:pPr>
            <a:r>
              <a:rPr lang="es-ES_tradnl" sz="936" kern="1200" dirty="0">
                <a:solidFill>
                  <a:schemeClr val="tx1"/>
                </a:solidFill>
                <a:effectLst/>
                <a:latin typeface="+mn-lt"/>
                <a:ea typeface="+mn-ea"/>
                <a:cs typeface="+mn-cs"/>
              </a:rPr>
              <a:t>El objeto de la Ley 1712 de 2014, conocida como la Ley de Transparencia y del Derecho de Acceso a la Información Pública, es regular el derecho de acceso a la información pública que tienen todas las personas, los procedimientos para el ejercicio y la garantía del derecho fundamental así como las excepciones a la publicidad de la información pública.</a:t>
            </a:r>
            <a:endParaRPr lang="es-CO" sz="936" kern="1200" dirty="0">
              <a:solidFill>
                <a:schemeClr val="tx1"/>
              </a:solidFill>
              <a:effectLst/>
              <a:latin typeface="+mn-lt"/>
              <a:ea typeface="+mn-ea"/>
              <a:cs typeface="+mn-cs"/>
            </a:endParaRPr>
          </a:p>
          <a:p>
            <a:endParaRPr lang="es-ES_tradnl" dirty="0"/>
          </a:p>
        </p:txBody>
      </p:sp>
      <p:sp>
        <p:nvSpPr>
          <p:cNvPr id="4" name="Marcador de número de diapositiva 3"/>
          <p:cNvSpPr>
            <a:spLocks noGrp="1"/>
          </p:cNvSpPr>
          <p:nvPr>
            <p:ph type="sldNum" sz="quarter" idx="10"/>
          </p:nvPr>
        </p:nvSpPr>
        <p:spPr/>
        <p:txBody>
          <a:bodyPr/>
          <a:lstStyle/>
          <a:p>
            <a:fld id="{4E5A29AC-D865-384F-A066-BE00CE2AE235}" type="slidenum">
              <a:rPr lang="es-ES_tradnl" smtClean="0"/>
              <a:t>27</a:t>
            </a:fld>
            <a:endParaRPr lang="es-ES_tradnl"/>
          </a:p>
        </p:txBody>
      </p:sp>
    </p:spTree>
    <p:extLst>
      <p:ext uri="{BB962C8B-B14F-4D97-AF65-F5344CB8AC3E}">
        <p14:creationId xmlns:p14="http://schemas.microsoft.com/office/powerpoint/2010/main" val="9636885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713232" rtl="0" eaLnBrk="1" fontAlgn="auto" latinLnBrk="0" hangingPunct="1">
              <a:lnSpc>
                <a:spcPct val="100000"/>
              </a:lnSpc>
              <a:spcBef>
                <a:spcPts val="0"/>
              </a:spcBef>
              <a:spcAft>
                <a:spcPts val="0"/>
              </a:spcAft>
              <a:buClrTx/>
              <a:buSzTx/>
              <a:buFontTx/>
              <a:buNone/>
              <a:tabLst/>
              <a:defRPr/>
            </a:pPr>
            <a:r>
              <a:rPr lang="es-ES_tradnl" sz="936" kern="1200" dirty="0">
                <a:solidFill>
                  <a:schemeClr val="tx1"/>
                </a:solidFill>
                <a:effectLst/>
                <a:latin typeface="+mn-lt"/>
                <a:ea typeface="+mn-ea"/>
                <a:cs typeface="+mn-cs"/>
              </a:rPr>
              <a:t>El objeto de la Ley 1712 de 2014, conocida como la Ley de Transparencia y del Derecho de Acceso a la Información Pública, es regular el derecho de acceso a la información pública que tienen todas las personas, los procedimientos para el ejercicio y la garantía del derecho fundamental así como las excepciones a la publicidad de la información pública.</a:t>
            </a:r>
            <a:endParaRPr lang="es-CO" sz="936" kern="1200" dirty="0">
              <a:solidFill>
                <a:schemeClr val="tx1"/>
              </a:solidFill>
              <a:effectLst/>
              <a:latin typeface="+mn-lt"/>
              <a:ea typeface="+mn-ea"/>
              <a:cs typeface="+mn-cs"/>
            </a:endParaRPr>
          </a:p>
          <a:p>
            <a:endParaRPr lang="es-ES_tradnl" dirty="0"/>
          </a:p>
        </p:txBody>
      </p:sp>
      <p:sp>
        <p:nvSpPr>
          <p:cNvPr id="4" name="Marcador de número de diapositiva 3"/>
          <p:cNvSpPr>
            <a:spLocks noGrp="1"/>
          </p:cNvSpPr>
          <p:nvPr>
            <p:ph type="sldNum" sz="quarter" idx="10"/>
          </p:nvPr>
        </p:nvSpPr>
        <p:spPr/>
        <p:txBody>
          <a:bodyPr/>
          <a:lstStyle/>
          <a:p>
            <a:fld id="{4E5A29AC-D865-384F-A066-BE00CE2AE235}" type="slidenum">
              <a:rPr lang="es-ES_tradnl" smtClean="0"/>
              <a:t>28</a:t>
            </a:fld>
            <a:endParaRPr lang="es-ES_tradnl"/>
          </a:p>
        </p:txBody>
      </p:sp>
    </p:spTree>
    <p:extLst>
      <p:ext uri="{BB962C8B-B14F-4D97-AF65-F5344CB8AC3E}">
        <p14:creationId xmlns:p14="http://schemas.microsoft.com/office/powerpoint/2010/main" val="32234580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713232" rtl="0" eaLnBrk="1" fontAlgn="auto" latinLnBrk="0" hangingPunct="1">
              <a:lnSpc>
                <a:spcPct val="100000"/>
              </a:lnSpc>
              <a:spcBef>
                <a:spcPts val="0"/>
              </a:spcBef>
              <a:spcAft>
                <a:spcPts val="0"/>
              </a:spcAft>
              <a:buClrTx/>
              <a:buSzTx/>
              <a:buFontTx/>
              <a:buNone/>
              <a:tabLst/>
              <a:defRPr/>
            </a:pPr>
            <a:r>
              <a:rPr lang="es-ES_tradnl" sz="936" kern="1200" dirty="0">
                <a:solidFill>
                  <a:schemeClr val="tx1"/>
                </a:solidFill>
                <a:effectLst/>
                <a:latin typeface="+mn-lt"/>
                <a:ea typeface="+mn-ea"/>
                <a:cs typeface="+mn-cs"/>
              </a:rPr>
              <a:t>El objeto de la Ley 1712 de 2014, conocida como la Ley de Transparencia y del Derecho de Acceso a la Información Pública, es regular el derecho de acceso a la información pública que tienen todas las personas, los procedimientos para el ejercicio y la garantía del derecho fundamental así como las excepciones a la publicidad de la información pública.</a:t>
            </a:r>
            <a:endParaRPr lang="es-CO" sz="936" kern="1200" dirty="0">
              <a:solidFill>
                <a:schemeClr val="tx1"/>
              </a:solidFill>
              <a:effectLst/>
              <a:latin typeface="+mn-lt"/>
              <a:ea typeface="+mn-ea"/>
              <a:cs typeface="+mn-cs"/>
            </a:endParaRPr>
          </a:p>
          <a:p>
            <a:endParaRPr lang="es-ES_tradnl" dirty="0"/>
          </a:p>
        </p:txBody>
      </p:sp>
      <p:sp>
        <p:nvSpPr>
          <p:cNvPr id="4" name="Marcador de número de diapositiva 3"/>
          <p:cNvSpPr>
            <a:spLocks noGrp="1"/>
          </p:cNvSpPr>
          <p:nvPr>
            <p:ph type="sldNum" sz="quarter" idx="10"/>
          </p:nvPr>
        </p:nvSpPr>
        <p:spPr/>
        <p:txBody>
          <a:bodyPr/>
          <a:lstStyle/>
          <a:p>
            <a:fld id="{4E5A29AC-D865-384F-A066-BE00CE2AE235}" type="slidenum">
              <a:rPr lang="es-ES_tradnl" smtClean="0"/>
              <a:t>29</a:t>
            </a:fld>
            <a:endParaRPr lang="es-ES_tradnl"/>
          </a:p>
        </p:txBody>
      </p:sp>
    </p:spTree>
    <p:extLst>
      <p:ext uri="{BB962C8B-B14F-4D97-AF65-F5344CB8AC3E}">
        <p14:creationId xmlns:p14="http://schemas.microsoft.com/office/powerpoint/2010/main" val="7034541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713232" rtl="0" eaLnBrk="1" fontAlgn="auto" latinLnBrk="0" hangingPunct="1">
              <a:lnSpc>
                <a:spcPct val="100000"/>
              </a:lnSpc>
              <a:spcBef>
                <a:spcPts val="0"/>
              </a:spcBef>
              <a:spcAft>
                <a:spcPts val="0"/>
              </a:spcAft>
              <a:buClrTx/>
              <a:buSzTx/>
              <a:buFontTx/>
              <a:buNone/>
              <a:tabLst/>
              <a:defRPr/>
            </a:pPr>
            <a:r>
              <a:rPr lang="es-ES_tradnl" sz="936" kern="1200" dirty="0">
                <a:solidFill>
                  <a:schemeClr val="tx1"/>
                </a:solidFill>
                <a:effectLst/>
                <a:latin typeface="+mn-lt"/>
                <a:ea typeface="+mn-ea"/>
                <a:cs typeface="+mn-cs"/>
              </a:rPr>
              <a:t>El objeto de la Ley 1712 de 2014, conocida como la Ley de Transparencia y del Derecho de Acceso a la Información Pública, es regular el derecho de acceso a la información pública que tienen todas las personas, los procedimientos para el ejercicio y la garantía del derecho fundamental así como las excepciones a la publicidad de la información pública.</a:t>
            </a:r>
            <a:endParaRPr lang="es-CO" sz="936" kern="1200" dirty="0">
              <a:solidFill>
                <a:schemeClr val="tx1"/>
              </a:solidFill>
              <a:effectLst/>
              <a:latin typeface="+mn-lt"/>
              <a:ea typeface="+mn-ea"/>
              <a:cs typeface="+mn-cs"/>
            </a:endParaRPr>
          </a:p>
          <a:p>
            <a:endParaRPr lang="es-ES_tradnl" dirty="0"/>
          </a:p>
        </p:txBody>
      </p:sp>
      <p:sp>
        <p:nvSpPr>
          <p:cNvPr id="4" name="Marcador de número de diapositiva 3"/>
          <p:cNvSpPr>
            <a:spLocks noGrp="1"/>
          </p:cNvSpPr>
          <p:nvPr>
            <p:ph type="sldNum" sz="quarter" idx="10"/>
          </p:nvPr>
        </p:nvSpPr>
        <p:spPr/>
        <p:txBody>
          <a:bodyPr/>
          <a:lstStyle/>
          <a:p>
            <a:fld id="{4E5A29AC-D865-384F-A066-BE00CE2AE235}" type="slidenum">
              <a:rPr lang="es-ES_tradnl" smtClean="0"/>
              <a:t>30</a:t>
            </a:fld>
            <a:endParaRPr lang="es-ES_tradnl"/>
          </a:p>
        </p:txBody>
      </p:sp>
    </p:spTree>
    <p:extLst>
      <p:ext uri="{BB962C8B-B14F-4D97-AF65-F5344CB8AC3E}">
        <p14:creationId xmlns:p14="http://schemas.microsoft.com/office/powerpoint/2010/main" val="12819854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713232" rtl="0" eaLnBrk="1" fontAlgn="auto" latinLnBrk="0" hangingPunct="1">
              <a:lnSpc>
                <a:spcPct val="100000"/>
              </a:lnSpc>
              <a:spcBef>
                <a:spcPts val="0"/>
              </a:spcBef>
              <a:spcAft>
                <a:spcPts val="0"/>
              </a:spcAft>
              <a:buClrTx/>
              <a:buSzTx/>
              <a:buFontTx/>
              <a:buNone/>
              <a:tabLst/>
              <a:defRPr/>
            </a:pPr>
            <a:r>
              <a:rPr lang="es-ES_tradnl" sz="936" kern="1200" dirty="0">
                <a:solidFill>
                  <a:schemeClr val="tx1"/>
                </a:solidFill>
                <a:effectLst/>
                <a:latin typeface="+mn-lt"/>
                <a:ea typeface="+mn-ea"/>
                <a:cs typeface="+mn-cs"/>
              </a:rPr>
              <a:t>El objeto de la Ley 1712 de 2014, conocida como la Ley de Transparencia y del Derecho de Acceso a la Información Pública, es regular el derecho de acceso a la información pública que tienen todas las personas, los procedimientos para el ejercicio y la garantía del derecho fundamental así como las excepciones a la publicidad de la información pública.</a:t>
            </a:r>
            <a:endParaRPr lang="es-CO" sz="936" kern="1200" dirty="0">
              <a:solidFill>
                <a:schemeClr val="tx1"/>
              </a:solidFill>
              <a:effectLst/>
              <a:latin typeface="+mn-lt"/>
              <a:ea typeface="+mn-ea"/>
              <a:cs typeface="+mn-cs"/>
            </a:endParaRPr>
          </a:p>
          <a:p>
            <a:endParaRPr lang="es-ES_tradnl" dirty="0"/>
          </a:p>
        </p:txBody>
      </p:sp>
      <p:sp>
        <p:nvSpPr>
          <p:cNvPr id="4" name="Marcador de número de diapositiva 3"/>
          <p:cNvSpPr>
            <a:spLocks noGrp="1"/>
          </p:cNvSpPr>
          <p:nvPr>
            <p:ph type="sldNum" sz="quarter" idx="10"/>
          </p:nvPr>
        </p:nvSpPr>
        <p:spPr/>
        <p:txBody>
          <a:bodyPr/>
          <a:lstStyle/>
          <a:p>
            <a:fld id="{4E5A29AC-D865-384F-A066-BE00CE2AE235}" type="slidenum">
              <a:rPr lang="es-ES_tradnl" smtClean="0"/>
              <a:t>31</a:t>
            </a:fld>
            <a:endParaRPr lang="es-ES_tradnl"/>
          </a:p>
        </p:txBody>
      </p:sp>
    </p:spTree>
    <p:extLst>
      <p:ext uri="{BB962C8B-B14F-4D97-AF65-F5344CB8AC3E}">
        <p14:creationId xmlns:p14="http://schemas.microsoft.com/office/powerpoint/2010/main" val="19394461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713232" rtl="0" eaLnBrk="1" fontAlgn="auto" latinLnBrk="0" hangingPunct="1">
              <a:lnSpc>
                <a:spcPct val="100000"/>
              </a:lnSpc>
              <a:spcBef>
                <a:spcPts val="0"/>
              </a:spcBef>
              <a:spcAft>
                <a:spcPts val="0"/>
              </a:spcAft>
              <a:buClrTx/>
              <a:buSzTx/>
              <a:buFontTx/>
              <a:buNone/>
              <a:tabLst/>
              <a:defRPr/>
            </a:pPr>
            <a:r>
              <a:rPr lang="es-ES_tradnl" sz="936" kern="1200" dirty="0">
                <a:solidFill>
                  <a:schemeClr val="tx1"/>
                </a:solidFill>
                <a:effectLst/>
                <a:latin typeface="+mn-lt"/>
                <a:ea typeface="+mn-ea"/>
                <a:cs typeface="+mn-cs"/>
              </a:rPr>
              <a:t>El objeto de la Ley 1712 de 2014, conocida como la Ley de Transparencia y del Derecho de Acceso a la Información Pública, es regular el derecho de acceso a la información pública que tienen todas las personas, los procedimientos para el ejercicio y la garantía del derecho fundamental así como las excepciones a la publicidad de la información pública.</a:t>
            </a:r>
            <a:endParaRPr lang="es-CO" sz="936" kern="1200" dirty="0">
              <a:solidFill>
                <a:schemeClr val="tx1"/>
              </a:solidFill>
              <a:effectLst/>
              <a:latin typeface="+mn-lt"/>
              <a:ea typeface="+mn-ea"/>
              <a:cs typeface="+mn-cs"/>
            </a:endParaRPr>
          </a:p>
          <a:p>
            <a:endParaRPr lang="es-ES_tradnl" dirty="0"/>
          </a:p>
        </p:txBody>
      </p:sp>
      <p:sp>
        <p:nvSpPr>
          <p:cNvPr id="4" name="Marcador de número de diapositiva 3"/>
          <p:cNvSpPr>
            <a:spLocks noGrp="1"/>
          </p:cNvSpPr>
          <p:nvPr>
            <p:ph type="sldNum" sz="quarter" idx="10"/>
          </p:nvPr>
        </p:nvSpPr>
        <p:spPr/>
        <p:txBody>
          <a:bodyPr/>
          <a:lstStyle/>
          <a:p>
            <a:fld id="{4E5A29AC-D865-384F-A066-BE00CE2AE235}" type="slidenum">
              <a:rPr lang="es-ES_tradnl" smtClean="0"/>
              <a:t>32</a:t>
            </a:fld>
            <a:endParaRPr lang="es-ES_tradnl"/>
          </a:p>
        </p:txBody>
      </p:sp>
    </p:spTree>
    <p:extLst>
      <p:ext uri="{BB962C8B-B14F-4D97-AF65-F5344CB8AC3E}">
        <p14:creationId xmlns:p14="http://schemas.microsoft.com/office/powerpoint/2010/main" val="6281441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713232" rtl="0" eaLnBrk="1" fontAlgn="auto" latinLnBrk="0" hangingPunct="1">
              <a:lnSpc>
                <a:spcPct val="100000"/>
              </a:lnSpc>
              <a:spcBef>
                <a:spcPts val="0"/>
              </a:spcBef>
              <a:spcAft>
                <a:spcPts val="0"/>
              </a:spcAft>
              <a:buClrTx/>
              <a:buSzTx/>
              <a:buFontTx/>
              <a:buNone/>
              <a:tabLst/>
              <a:defRPr/>
            </a:pPr>
            <a:r>
              <a:rPr lang="es-ES_tradnl" sz="936" kern="1200" dirty="0">
                <a:solidFill>
                  <a:schemeClr val="tx1"/>
                </a:solidFill>
                <a:effectLst/>
                <a:latin typeface="+mn-lt"/>
                <a:ea typeface="+mn-ea"/>
                <a:cs typeface="+mn-cs"/>
              </a:rPr>
              <a:t>El objeto de la Ley 1712 de 2014, conocida como la Ley de Transparencia y del Derecho de Acceso a la Información Pública, es regular el derecho de acceso a la información pública que tienen todas las personas, los procedimientos para el ejercicio y la garantía del derecho fundamental así como las excepciones a la publicidad de la información pública.</a:t>
            </a:r>
            <a:endParaRPr lang="es-CO" sz="936" kern="1200" dirty="0">
              <a:solidFill>
                <a:schemeClr val="tx1"/>
              </a:solidFill>
              <a:effectLst/>
              <a:latin typeface="+mn-lt"/>
              <a:ea typeface="+mn-ea"/>
              <a:cs typeface="+mn-cs"/>
            </a:endParaRPr>
          </a:p>
          <a:p>
            <a:endParaRPr lang="es-ES_tradnl" dirty="0"/>
          </a:p>
        </p:txBody>
      </p:sp>
      <p:sp>
        <p:nvSpPr>
          <p:cNvPr id="4" name="Marcador de número de diapositiva 3"/>
          <p:cNvSpPr>
            <a:spLocks noGrp="1"/>
          </p:cNvSpPr>
          <p:nvPr>
            <p:ph type="sldNum" sz="quarter" idx="10"/>
          </p:nvPr>
        </p:nvSpPr>
        <p:spPr/>
        <p:txBody>
          <a:bodyPr/>
          <a:lstStyle/>
          <a:p>
            <a:fld id="{4E5A29AC-D865-384F-A066-BE00CE2AE235}" type="slidenum">
              <a:rPr lang="es-ES_tradnl" smtClean="0"/>
              <a:t>33</a:t>
            </a:fld>
            <a:endParaRPr lang="es-ES_tradnl"/>
          </a:p>
        </p:txBody>
      </p:sp>
    </p:spTree>
    <p:extLst>
      <p:ext uri="{BB962C8B-B14F-4D97-AF65-F5344CB8AC3E}">
        <p14:creationId xmlns:p14="http://schemas.microsoft.com/office/powerpoint/2010/main" val="13554166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713232" rtl="0" eaLnBrk="1" fontAlgn="auto" latinLnBrk="0" hangingPunct="1">
              <a:lnSpc>
                <a:spcPct val="100000"/>
              </a:lnSpc>
              <a:spcBef>
                <a:spcPts val="0"/>
              </a:spcBef>
              <a:spcAft>
                <a:spcPts val="0"/>
              </a:spcAft>
              <a:buClrTx/>
              <a:buSzTx/>
              <a:buFontTx/>
              <a:buNone/>
              <a:tabLst/>
              <a:defRPr/>
            </a:pPr>
            <a:r>
              <a:rPr lang="es-ES_tradnl" sz="936" kern="1200" dirty="0">
                <a:solidFill>
                  <a:schemeClr val="tx1"/>
                </a:solidFill>
                <a:effectLst/>
                <a:latin typeface="+mn-lt"/>
                <a:ea typeface="+mn-ea"/>
                <a:cs typeface="+mn-cs"/>
              </a:rPr>
              <a:t>El objeto de la Ley 1712 de 2014, conocida como la Ley de Transparencia y del Derecho de Acceso a la Información Pública, es regular el derecho de acceso a la información pública que tienen todas las personas, los procedimientos para el ejercicio y la garantía del derecho fundamental así como las excepciones a la publicidad de la información pública.</a:t>
            </a:r>
            <a:endParaRPr lang="es-CO" sz="936" kern="1200" dirty="0">
              <a:solidFill>
                <a:schemeClr val="tx1"/>
              </a:solidFill>
              <a:effectLst/>
              <a:latin typeface="+mn-lt"/>
              <a:ea typeface="+mn-ea"/>
              <a:cs typeface="+mn-cs"/>
            </a:endParaRPr>
          </a:p>
          <a:p>
            <a:endParaRPr lang="es-ES_tradnl" dirty="0"/>
          </a:p>
        </p:txBody>
      </p:sp>
      <p:sp>
        <p:nvSpPr>
          <p:cNvPr id="4" name="Marcador de número de diapositiva 3"/>
          <p:cNvSpPr>
            <a:spLocks noGrp="1"/>
          </p:cNvSpPr>
          <p:nvPr>
            <p:ph type="sldNum" sz="quarter" idx="10"/>
          </p:nvPr>
        </p:nvSpPr>
        <p:spPr/>
        <p:txBody>
          <a:bodyPr/>
          <a:lstStyle/>
          <a:p>
            <a:fld id="{4E5A29AC-D865-384F-A066-BE00CE2AE235}" type="slidenum">
              <a:rPr lang="es-ES_tradnl" smtClean="0"/>
              <a:t>34</a:t>
            </a:fld>
            <a:endParaRPr lang="es-ES_tradnl"/>
          </a:p>
        </p:txBody>
      </p:sp>
    </p:spTree>
    <p:extLst>
      <p:ext uri="{BB962C8B-B14F-4D97-AF65-F5344CB8AC3E}">
        <p14:creationId xmlns:p14="http://schemas.microsoft.com/office/powerpoint/2010/main" val="40865760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713232" rtl="0" eaLnBrk="1" fontAlgn="auto" latinLnBrk="0" hangingPunct="1">
              <a:lnSpc>
                <a:spcPct val="100000"/>
              </a:lnSpc>
              <a:spcBef>
                <a:spcPts val="0"/>
              </a:spcBef>
              <a:spcAft>
                <a:spcPts val="0"/>
              </a:spcAft>
              <a:buClrTx/>
              <a:buSzTx/>
              <a:buFontTx/>
              <a:buNone/>
              <a:tabLst/>
              <a:defRPr/>
            </a:pPr>
            <a:r>
              <a:rPr lang="es-ES_tradnl" sz="936" kern="1200" dirty="0">
                <a:solidFill>
                  <a:schemeClr val="tx1"/>
                </a:solidFill>
                <a:effectLst/>
                <a:latin typeface="+mn-lt"/>
                <a:ea typeface="+mn-ea"/>
                <a:cs typeface="+mn-cs"/>
              </a:rPr>
              <a:t>El objeto de la Ley 1712 de 2014, conocida como la Ley de Transparencia y del Derecho de Acceso a la Información Pública, es regular el derecho de acceso a la información pública que tienen todas las personas, los procedimientos para el ejercicio y la garantía del derecho fundamental así como las excepciones a la publicidad de la información pública.</a:t>
            </a:r>
            <a:endParaRPr lang="es-CO" sz="936" kern="1200" dirty="0">
              <a:solidFill>
                <a:schemeClr val="tx1"/>
              </a:solidFill>
              <a:effectLst/>
              <a:latin typeface="+mn-lt"/>
              <a:ea typeface="+mn-ea"/>
              <a:cs typeface="+mn-cs"/>
            </a:endParaRPr>
          </a:p>
          <a:p>
            <a:endParaRPr lang="es-ES_tradnl" dirty="0"/>
          </a:p>
        </p:txBody>
      </p:sp>
      <p:sp>
        <p:nvSpPr>
          <p:cNvPr id="4" name="Marcador de número de diapositiva 3"/>
          <p:cNvSpPr>
            <a:spLocks noGrp="1"/>
          </p:cNvSpPr>
          <p:nvPr>
            <p:ph type="sldNum" sz="quarter" idx="10"/>
          </p:nvPr>
        </p:nvSpPr>
        <p:spPr/>
        <p:txBody>
          <a:bodyPr/>
          <a:lstStyle/>
          <a:p>
            <a:fld id="{4E5A29AC-D865-384F-A066-BE00CE2AE235}" type="slidenum">
              <a:rPr lang="es-ES_tradnl" smtClean="0"/>
              <a:t>35</a:t>
            </a:fld>
            <a:endParaRPr lang="es-ES_tradnl"/>
          </a:p>
        </p:txBody>
      </p:sp>
    </p:spTree>
    <p:extLst>
      <p:ext uri="{BB962C8B-B14F-4D97-AF65-F5344CB8AC3E}">
        <p14:creationId xmlns:p14="http://schemas.microsoft.com/office/powerpoint/2010/main" val="24220180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sz="936" kern="1200" dirty="0">
                <a:solidFill>
                  <a:schemeClr val="tx1"/>
                </a:solidFill>
                <a:effectLst/>
                <a:latin typeface="+mn-lt"/>
                <a:ea typeface="+mn-ea"/>
                <a:cs typeface="+mn-cs"/>
              </a:rPr>
              <a:t>De acuerdo con el Banco Mundial, el concepto de Datos Abiertos es entendido como una práctica basada en la idea de que los datos o la información creados por la Gobierno  pertenecen a la sociedad. Dicha información es compartida, a través de una plataforma web, sin ninguna forma de protección legal en formatos abiertos y estándares con una estructura de fácil comprensión para que la misma pueda ser utilizada por los ciudadanos. Dado que son financiados y recopilados con dinero público, la información contenida en estos datos es pública y debe estar a disposición de cualquier ciudadano y para cualquier fin. </a:t>
            </a:r>
          </a:p>
          <a:p>
            <a:r>
              <a:rPr lang="es-CO" sz="936" kern="1200" dirty="0">
                <a:solidFill>
                  <a:schemeClr val="tx1"/>
                </a:solidFill>
                <a:effectLst/>
                <a:latin typeface="+mn-lt"/>
                <a:ea typeface="+mn-ea"/>
                <a:cs typeface="+mn-cs"/>
              </a:rPr>
              <a:t> </a:t>
            </a:r>
          </a:p>
          <a:p>
            <a:r>
              <a:rPr lang="es-CO" sz="936" kern="1200" dirty="0">
                <a:solidFill>
                  <a:schemeClr val="tx1"/>
                </a:solidFill>
                <a:effectLst/>
                <a:latin typeface="+mn-lt"/>
                <a:ea typeface="+mn-ea"/>
                <a:cs typeface="+mn-cs"/>
              </a:rPr>
              <a:t>En el contexto colombiano, la Ley 1712 de 2014 “Transparencia y del Derecho de Acceso a la Información Pública Nacional” se ha definido como datos abiertos: </a:t>
            </a:r>
          </a:p>
          <a:p>
            <a:r>
              <a:rPr lang="es-CO" sz="936" kern="1200" dirty="0">
                <a:solidFill>
                  <a:schemeClr val="tx1"/>
                </a:solidFill>
                <a:effectLst/>
                <a:latin typeface="+mn-lt"/>
                <a:ea typeface="+mn-ea"/>
                <a:cs typeface="+mn-cs"/>
              </a:rPr>
              <a:t> </a:t>
            </a:r>
          </a:p>
          <a:p>
            <a:r>
              <a:rPr lang="es-CO" sz="936" kern="1200" dirty="0">
                <a:solidFill>
                  <a:schemeClr val="tx1"/>
                </a:solidFill>
                <a:effectLst/>
                <a:latin typeface="+mn-lt"/>
                <a:ea typeface="+mn-ea"/>
                <a:cs typeface="+mn-cs"/>
              </a:rPr>
              <a:t>“(…) aquellos datos primarios o sin procesar, que se encuentran en formatos estándar e interoperables que facilitan su acceso y reutilización, los cuales están bajo la custodia de las entidades públicas o privadas que cumplen con funciones públicas y que son puestos a disposición de cualquier ciudadano, de forma libre y sin restricciones, con el fin de que terceros puedan reutilizarlos y crear servicios derivados de los mismos”.</a:t>
            </a:r>
          </a:p>
          <a:p>
            <a:endParaRPr lang="es-ES_tradnl" sz="100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4E5A29AC-D865-384F-A066-BE00CE2AE235}" type="slidenum">
              <a:rPr lang="es-ES_tradnl" smtClean="0"/>
              <a:t>5</a:t>
            </a:fld>
            <a:endParaRPr lang="es-ES_tradnl"/>
          </a:p>
        </p:txBody>
      </p:sp>
    </p:spTree>
    <p:extLst>
      <p:ext uri="{BB962C8B-B14F-4D97-AF65-F5344CB8AC3E}">
        <p14:creationId xmlns:p14="http://schemas.microsoft.com/office/powerpoint/2010/main" val="39552867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713232" rtl="0" eaLnBrk="1" fontAlgn="auto" latinLnBrk="0" hangingPunct="1">
              <a:lnSpc>
                <a:spcPct val="100000"/>
              </a:lnSpc>
              <a:spcBef>
                <a:spcPts val="0"/>
              </a:spcBef>
              <a:spcAft>
                <a:spcPts val="0"/>
              </a:spcAft>
              <a:buClrTx/>
              <a:buSzTx/>
              <a:buFontTx/>
              <a:buNone/>
              <a:tabLst/>
              <a:defRPr/>
            </a:pPr>
            <a:r>
              <a:rPr lang="es-ES_tradnl" sz="936" kern="1200" dirty="0">
                <a:solidFill>
                  <a:schemeClr val="tx1"/>
                </a:solidFill>
                <a:effectLst/>
                <a:latin typeface="+mn-lt"/>
                <a:ea typeface="+mn-ea"/>
                <a:cs typeface="+mn-cs"/>
              </a:rPr>
              <a:t>El objeto de la Ley 1712 de 2014, conocida como la Ley de Transparencia y del Derecho de Acceso a la Información Pública, es regular el derecho de acceso a la información pública que tienen todas las personas, los procedimientos para el ejercicio y la garantía del derecho fundamental así como las excepciones a la publicidad de la información pública.</a:t>
            </a:r>
            <a:endParaRPr lang="es-CO" sz="936" kern="1200" dirty="0">
              <a:solidFill>
                <a:schemeClr val="tx1"/>
              </a:solidFill>
              <a:effectLst/>
              <a:latin typeface="+mn-lt"/>
              <a:ea typeface="+mn-ea"/>
              <a:cs typeface="+mn-cs"/>
            </a:endParaRPr>
          </a:p>
          <a:p>
            <a:endParaRPr lang="es-ES_tradnl" dirty="0"/>
          </a:p>
        </p:txBody>
      </p:sp>
      <p:sp>
        <p:nvSpPr>
          <p:cNvPr id="4" name="Marcador de número de diapositiva 3"/>
          <p:cNvSpPr>
            <a:spLocks noGrp="1"/>
          </p:cNvSpPr>
          <p:nvPr>
            <p:ph type="sldNum" sz="quarter" idx="10"/>
          </p:nvPr>
        </p:nvSpPr>
        <p:spPr/>
        <p:txBody>
          <a:bodyPr/>
          <a:lstStyle/>
          <a:p>
            <a:fld id="{4E5A29AC-D865-384F-A066-BE00CE2AE235}" type="slidenum">
              <a:rPr lang="es-ES_tradnl" smtClean="0"/>
              <a:t>36</a:t>
            </a:fld>
            <a:endParaRPr lang="es-ES_tradnl"/>
          </a:p>
        </p:txBody>
      </p:sp>
    </p:spTree>
    <p:extLst>
      <p:ext uri="{BB962C8B-B14F-4D97-AF65-F5344CB8AC3E}">
        <p14:creationId xmlns:p14="http://schemas.microsoft.com/office/powerpoint/2010/main" val="14194056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713232" rtl="0" eaLnBrk="1" fontAlgn="auto" latinLnBrk="0" hangingPunct="1">
              <a:lnSpc>
                <a:spcPct val="100000"/>
              </a:lnSpc>
              <a:spcBef>
                <a:spcPts val="0"/>
              </a:spcBef>
              <a:spcAft>
                <a:spcPts val="0"/>
              </a:spcAft>
              <a:buClrTx/>
              <a:buSzTx/>
              <a:buFontTx/>
              <a:buNone/>
              <a:tabLst/>
              <a:defRPr/>
            </a:pPr>
            <a:r>
              <a:rPr lang="es-ES_tradnl" sz="936" kern="1200" dirty="0">
                <a:solidFill>
                  <a:schemeClr val="tx1"/>
                </a:solidFill>
                <a:effectLst/>
                <a:latin typeface="+mn-lt"/>
                <a:ea typeface="+mn-ea"/>
                <a:cs typeface="+mn-cs"/>
              </a:rPr>
              <a:t>El objeto de la Ley 1712 de 2014, conocida como la Ley de Transparencia y del Derecho de Acceso a la Información Pública, es regular el derecho de acceso a la información pública que tienen todas las personas, los procedimientos para el ejercicio y la garantía del derecho fundamental así como las excepciones a la publicidad de la información pública.</a:t>
            </a:r>
            <a:endParaRPr lang="es-CO" sz="936" kern="1200" dirty="0">
              <a:solidFill>
                <a:schemeClr val="tx1"/>
              </a:solidFill>
              <a:effectLst/>
              <a:latin typeface="+mn-lt"/>
              <a:ea typeface="+mn-ea"/>
              <a:cs typeface="+mn-cs"/>
            </a:endParaRPr>
          </a:p>
          <a:p>
            <a:endParaRPr lang="es-ES_tradnl" dirty="0"/>
          </a:p>
        </p:txBody>
      </p:sp>
      <p:sp>
        <p:nvSpPr>
          <p:cNvPr id="4" name="Marcador de número de diapositiva 3"/>
          <p:cNvSpPr>
            <a:spLocks noGrp="1"/>
          </p:cNvSpPr>
          <p:nvPr>
            <p:ph type="sldNum" sz="quarter" idx="10"/>
          </p:nvPr>
        </p:nvSpPr>
        <p:spPr/>
        <p:txBody>
          <a:bodyPr/>
          <a:lstStyle/>
          <a:p>
            <a:fld id="{4E5A29AC-D865-384F-A066-BE00CE2AE235}" type="slidenum">
              <a:rPr lang="es-ES_tradnl" smtClean="0"/>
              <a:t>37</a:t>
            </a:fld>
            <a:endParaRPr lang="es-ES_tradnl"/>
          </a:p>
        </p:txBody>
      </p:sp>
    </p:spTree>
    <p:extLst>
      <p:ext uri="{BB962C8B-B14F-4D97-AF65-F5344CB8AC3E}">
        <p14:creationId xmlns:p14="http://schemas.microsoft.com/office/powerpoint/2010/main" val="12738354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713232" rtl="0" eaLnBrk="1" fontAlgn="auto" latinLnBrk="0" hangingPunct="1">
              <a:lnSpc>
                <a:spcPct val="100000"/>
              </a:lnSpc>
              <a:spcBef>
                <a:spcPts val="0"/>
              </a:spcBef>
              <a:spcAft>
                <a:spcPts val="0"/>
              </a:spcAft>
              <a:buClrTx/>
              <a:buSzTx/>
              <a:buFontTx/>
              <a:buNone/>
              <a:tabLst/>
              <a:defRPr/>
            </a:pPr>
            <a:r>
              <a:rPr lang="es-ES_tradnl" sz="936" kern="1200" dirty="0">
                <a:solidFill>
                  <a:schemeClr val="tx1"/>
                </a:solidFill>
                <a:effectLst/>
                <a:latin typeface="+mn-lt"/>
                <a:ea typeface="+mn-ea"/>
                <a:cs typeface="+mn-cs"/>
              </a:rPr>
              <a:t>El objeto de la Ley 1712 de 2014, conocida como la Ley de Transparencia y del Derecho de Acceso a la Información Pública, es regular el derecho de acceso a la información pública que tienen todas las personas, los procedimientos para el ejercicio y la garantía del derecho fundamental así como las excepciones a la publicidad de la información pública.</a:t>
            </a:r>
            <a:endParaRPr lang="es-CO" sz="936" kern="1200" dirty="0">
              <a:solidFill>
                <a:schemeClr val="tx1"/>
              </a:solidFill>
              <a:effectLst/>
              <a:latin typeface="+mn-lt"/>
              <a:ea typeface="+mn-ea"/>
              <a:cs typeface="+mn-cs"/>
            </a:endParaRPr>
          </a:p>
          <a:p>
            <a:endParaRPr lang="es-ES_tradnl" dirty="0"/>
          </a:p>
        </p:txBody>
      </p:sp>
      <p:sp>
        <p:nvSpPr>
          <p:cNvPr id="4" name="Marcador de número de diapositiva 3"/>
          <p:cNvSpPr>
            <a:spLocks noGrp="1"/>
          </p:cNvSpPr>
          <p:nvPr>
            <p:ph type="sldNum" sz="quarter" idx="10"/>
          </p:nvPr>
        </p:nvSpPr>
        <p:spPr/>
        <p:txBody>
          <a:bodyPr/>
          <a:lstStyle/>
          <a:p>
            <a:fld id="{4E5A29AC-D865-384F-A066-BE00CE2AE235}" type="slidenum">
              <a:rPr lang="es-ES_tradnl" smtClean="0"/>
              <a:t>38</a:t>
            </a:fld>
            <a:endParaRPr lang="es-ES_tradnl"/>
          </a:p>
        </p:txBody>
      </p:sp>
    </p:spTree>
    <p:extLst>
      <p:ext uri="{BB962C8B-B14F-4D97-AF65-F5344CB8AC3E}">
        <p14:creationId xmlns:p14="http://schemas.microsoft.com/office/powerpoint/2010/main" val="195066510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713232" rtl="0" eaLnBrk="1" fontAlgn="auto" latinLnBrk="0" hangingPunct="1">
              <a:lnSpc>
                <a:spcPct val="100000"/>
              </a:lnSpc>
              <a:spcBef>
                <a:spcPts val="0"/>
              </a:spcBef>
              <a:spcAft>
                <a:spcPts val="0"/>
              </a:spcAft>
              <a:buClrTx/>
              <a:buSzTx/>
              <a:buFontTx/>
              <a:buNone/>
              <a:tabLst/>
              <a:defRPr/>
            </a:pPr>
            <a:r>
              <a:rPr lang="es-ES_tradnl" sz="936" kern="1200" dirty="0">
                <a:solidFill>
                  <a:schemeClr val="tx1"/>
                </a:solidFill>
                <a:effectLst/>
                <a:latin typeface="+mn-lt"/>
                <a:ea typeface="+mn-ea"/>
                <a:cs typeface="+mn-cs"/>
              </a:rPr>
              <a:t>El objeto de la Ley 1712 de 2014, conocida como la Ley de Transparencia y del Derecho de Acceso a la Información Pública, es regular el derecho de acceso a la información pública que tienen todas las personas, los procedimientos para el ejercicio y la garantía del derecho fundamental así como las excepciones a la publicidad de la información pública.</a:t>
            </a:r>
            <a:endParaRPr lang="es-CO" sz="936" kern="1200" dirty="0">
              <a:solidFill>
                <a:schemeClr val="tx1"/>
              </a:solidFill>
              <a:effectLst/>
              <a:latin typeface="+mn-lt"/>
              <a:ea typeface="+mn-ea"/>
              <a:cs typeface="+mn-cs"/>
            </a:endParaRPr>
          </a:p>
          <a:p>
            <a:endParaRPr lang="es-ES_tradnl" dirty="0"/>
          </a:p>
        </p:txBody>
      </p:sp>
      <p:sp>
        <p:nvSpPr>
          <p:cNvPr id="4" name="Marcador de número de diapositiva 3"/>
          <p:cNvSpPr>
            <a:spLocks noGrp="1"/>
          </p:cNvSpPr>
          <p:nvPr>
            <p:ph type="sldNum" sz="quarter" idx="10"/>
          </p:nvPr>
        </p:nvSpPr>
        <p:spPr/>
        <p:txBody>
          <a:bodyPr/>
          <a:lstStyle/>
          <a:p>
            <a:fld id="{4E5A29AC-D865-384F-A066-BE00CE2AE235}" type="slidenum">
              <a:rPr lang="es-ES_tradnl" smtClean="0"/>
              <a:t>39</a:t>
            </a:fld>
            <a:endParaRPr lang="es-ES_tradnl"/>
          </a:p>
        </p:txBody>
      </p:sp>
    </p:spTree>
    <p:extLst>
      <p:ext uri="{BB962C8B-B14F-4D97-AF65-F5344CB8AC3E}">
        <p14:creationId xmlns:p14="http://schemas.microsoft.com/office/powerpoint/2010/main" val="238396326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713232" rtl="0" eaLnBrk="1" fontAlgn="auto" latinLnBrk="0" hangingPunct="1">
              <a:lnSpc>
                <a:spcPct val="100000"/>
              </a:lnSpc>
              <a:spcBef>
                <a:spcPts val="0"/>
              </a:spcBef>
              <a:spcAft>
                <a:spcPts val="0"/>
              </a:spcAft>
              <a:buClrTx/>
              <a:buSzTx/>
              <a:buFontTx/>
              <a:buNone/>
              <a:tabLst/>
              <a:defRPr/>
            </a:pPr>
            <a:r>
              <a:rPr lang="es-ES_tradnl" sz="936" kern="1200" dirty="0">
                <a:solidFill>
                  <a:schemeClr val="tx1"/>
                </a:solidFill>
                <a:effectLst/>
                <a:latin typeface="+mn-lt"/>
                <a:ea typeface="+mn-ea"/>
                <a:cs typeface="+mn-cs"/>
              </a:rPr>
              <a:t>El objeto de la Ley 1712 de 2014, conocida como la Ley de Transparencia y del Derecho de Acceso a la Información Pública, es regular el derecho de acceso a la información pública que tienen todas las personas, los procedimientos para el ejercicio y la garantía del derecho fundamental así como las excepciones a la publicidad de la información pública.</a:t>
            </a:r>
            <a:endParaRPr lang="es-CO" sz="936" kern="1200" dirty="0">
              <a:solidFill>
                <a:schemeClr val="tx1"/>
              </a:solidFill>
              <a:effectLst/>
              <a:latin typeface="+mn-lt"/>
              <a:ea typeface="+mn-ea"/>
              <a:cs typeface="+mn-cs"/>
            </a:endParaRPr>
          </a:p>
          <a:p>
            <a:endParaRPr lang="es-ES_tradnl" dirty="0"/>
          </a:p>
        </p:txBody>
      </p:sp>
      <p:sp>
        <p:nvSpPr>
          <p:cNvPr id="4" name="Marcador de número de diapositiva 3"/>
          <p:cNvSpPr>
            <a:spLocks noGrp="1"/>
          </p:cNvSpPr>
          <p:nvPr>
            <p:ph type="sldNum" sz="quarter" idx="10"/>
          </p:nvPr>
        </p:nvSpPr>
        <p:spPr/>
        <p:txBody>
          <a:bodyPr/>
          <a:lstStyle/>
          <a:p>
            <a:fld id="{4E5A29AC-D865-384F-A066-BE00CE2AE235}" type="slidenum">
              <a:rPr lang="es-ES_tradnl" smtClean="0"/>
              <a:t>40</a:t>
            </a:fld>
            <a:endParaRPr lang="es-ES_tradnl"/>
          </a:p>
        </p:txBody>
      </p:sp>
    </p:spTree>
    <p:extLst>
      <p:ext uri="{BB962C8B-B14F-4D97-AF65-F5344CB8AC3E}">
        <p14:creationId xmlns:p14="http://schemas.microsoft.com/office/powerpoint/2010/main" val="140498676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713232" rtl="0" eaLnBrk="1" fontAlgn="auto" latinLnBrk="0" hangingPunct="1">
              <a:lnSpc>
                <a:spcPct val="100000"/>
              </a:lnSpc>
              <a:spcBef>
                <a:spcPts val="0"/>
              </a:spcBef>
              <a:spcAft>
                <a:spcPts val="0"/>
              </a:spcAft>
              <a:buClrTx/>
              <a:buSzTx/>
              <a:buFontTx/>
              <a:buNone/>
              <a:tabLst/>
              <a:defRPr/>
            </a:pPr>
            <a:r>
              <a:rPr lang="es-ES_tradnl" sz="936" kern="1200" dirty="0">
                <a:solidFill>
                  <a:schemeClr val="tx1"/>
                </a:solidFill>
                <a:effectLst/>
                <a:latin typeface="+mn-lt"/>
                <a:ea typeface="+mn-ea"/>
                <a:cs typeface="+mn-cs"/>
              </a:rPr>
              <a:t>El objeto de la Ley 1712 de 2014, conocida como la Ley de Transparencia y del Derecho de Acceso a la Información Pública, es regular el derecho de acceso a la información pública que tienen todas las personas, los procedimientos para el ejercicio y la garantía del derecho fundamental así como las excepciones a la publicidad de la información pública.</a:t>
            </a:r>
            <a:endParaRPr lang="es-CO" sz="936" kern="1200" dirty="0">
              <a:solidFill>
                <a:schemeClr val="tx1"/>
              </a:solidFill>
              <a:effectLst/>
              <a:latin typeface="+mn-lt"/>
              <a:ea typeface="+mn-ea"/>
              <a:cs typeface="+mn-cs"/>
            </a:endParaRPr>
          </a:p>
          <a:p>
            <a:endParaRPr lang="es-ES_tradnl" dirty="0"/>
          </a:p>
        </p:txBody>
      </p:sp>
      <p:sp>
        <p:nvSpPr>
          <p:cNvPr id="4" name="Marcador de número de diapositiva 3"/>
          <p:cNvSpPr>
            <a:spLocks noGrp="1"/>
          </p:cNvSpPr>
          <p:nvPr>
            <p:ph type="sldNum" sz="quarter" idx="10"/>
          </p:nvPr>
        </p:nvSpPr>
        <p:spPr/>
        <p:txBody>
          <a:bodyPr/>
          <a:lstStyle/>
          <a:p>
            <a:fld id="{4E5A29AC-D865-384F-A066-BE00CE2AE235}" type="slidenum">
              <a:rPr lang="es-ES_tradnl" smtClean="0"/>
              <a:t>41</a:t>
            </a:fld>
            <a:endParaRPr lang="es-ES_tradnl"/>
          </a:p>
        </p:txBody>
      </p:sp>
    </p:spTree>
    <p:extLst>
      <p:ext uri="{BB962C8B-B14F-4D97-AF65-F5344CB8AC3E}">
        <p14:creationId xmlns:p14="http://schemas.microsoft.com/office/powerpoint/2010/main" val="398752001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713232" rtl="0" eaLnBrk="1" fontAlgn="auto" latinLnBrk="0" hangingPunct="1">
              <a:lnSpc>
                <a:spcPct val="100000"/>
              </a:lnSpc>
              <a:spcBef>
                <a:spcPts val="0"/>
              </a:spcBef>
              <a:spcAft>
                <a:spcPts val="0"/>
              </a:spcAft>
              <a:buClrTx/>
              <a:buSzTx/>
              <a:buFontTx/>
              <a:buNone/>
              <a:tabLst/>
              <a:defRPr/>
            </a:pPr>
            <a:r>
              <a:rPr lang="es-ES_tradnl" sz="936" kern="1200" dirty="0">
                <a:solidFill>
                  <a:schemeClr val="tx1"/>
                </a:solidFill>
                <a:effectLst/>
                <a:latin typeface="+mn-lt"/>
                <a:ea typeface="+mn-ea"/>
                <a:cs typeface="+mn-cs"/>
              </a:rPr>
              <a:t>El objeto de la Ley 1712 de 2014, conocida como la Ley de Transparencia y del Derecho de Acceso a la Información Pública, es regular el derecho de acceso a la información pública que tienen todas las personas, los procedimientos para el ejercicio y la garantía del derecho fundamental así como las excepciones a la publicidad de la información pública.</a:t>
            </a:r>
            <a:endParaRPr lang="es-CO" sz="936" kern="1200" dirty="0">
              <a:solidFill>
                <a:schemeClr val="tx1"/>
              </a:solidFill>
              <a:effectLst/>
              <a:latin typeface="+mn-lt"/>
              <a:ea typeface="+mn-ea"/>
              <a:cs typeface="+mn-cs"/>
            </a:endParaRPr>
          </a:p>
          <a:p>
            <a:endParaRPr lang="es-ES_tradnl" dirty="0"/>
          </a:p>
        </p:txBody>
      </p:sp>
      <p:sp>
        <p:nvSpPr>
          <p:cNvPr id="4" name="Marcador de número de diapositiva 3"/>
          <p:cNvSpPr>
            <a:spLocks noGrp="1"/>
          </p:cNvSpPr>
          <p:nvPr>
            <p:ph type="sldNum" sz="quarter" idx="10"/>
          </p:nvPr>
        </p:nvSpPr>
        <p:spPr/>
        <p:txBody>
          <a:bodyPr/>
          <a:lstStyle/>
          <a:p>
            <a:fld id="{4E5A29AC-D865-384F-A066-BE00CE2AE235}" type="slidenum">
              <a:rPr lang="es-ES_tradnl" smtClean="0"/>
              <a:t>42</a:t>
            </a:fld>
            <a:endParaRPr lang="es-ES_tradnl"/>
          </a:p>
        </p:txBody>
      </p:sp>
    </p:spTree>
    <p:extLst>
      <p:ext uri="{BB962C8B-B14F-4D97-AF65-F5344CB8AC3E}">
        <p14:creationId xmlns:p14="http://schemas.microsoft.com/office/powerpoint/2010/main" val="80545063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713232" rtl="0" eaLnBrk="1" fontAlgn="auto" latinLnBrk="0" hangingPunct="1">
              <a:lnSpc>
                <a:spcPct val="100000"/>
              </a:lnSpc>
              <a:spcBef>
                <a:spcPts val="0"/>
              </a:spcBef>
              <a:spcAft>
                <a:spcPts val="0"/>
              </a:spcAft>
              <a:buClrTx/>
              <a:buSzTx/>
              <a:buFontTx/>
              <a:buNone/>
              <a:tabLst/>
              <a:defRPr/>
            </a:pPr>
            <a:r>
              <a:rPr lang="es-ES_tradnl" sz="936" kern="1200" dirty="0">
                <a:solidFill>
                  <a:schemeClr val="tx1"/>
                </a:solidFill>
                <a:effectLst/>
                <a:latin typeface="+mn-lt"/>
                <a:ea typeface="+mn-ea"/>
                <a:cs typeface="+mn-cs"/>
              </a:rPr>
              <a:t>El objeto de la Ley 1712 de 2014, conocida como la Ley de Transparencia y del Derecho de Acceso a la Información Pública, es regular el derecho de acceso a la información pública que tienen todas las personas, los procedimientos para el ejercicio y la garantía del derecho fundamental así como las excepciones a la publicidad de la información pública.</a:t>
            </a:r>
            <a:endParaRPr lang="es-CO" sz="936" kern="1200" dirty="0">
              <a:solidFill>
                <a:schemeClr val="tx1"/>
              </a:solidFill>
              <a:effectLst/>
              <a:latin typeface="+mn-lt"/>
              <a:ea typeface="+mn-ea"/>
              <a:cs typeface="+mn-cs"/>
            </a:endParaRPr>
          </a:p>
          <a:p>
            <a:endParaRPr lang="es-ES_tradnl" dirty="0"/>
          </a:p>
        </p:txBody>
      </p:sp>
      <p:sp>
        <p:nvSpPr>
          <p:cNvPr id="4" name="Marcador de número de diapositiva 3"/>
          <p:cNvSpPr>
            <a:spLocks noGrp="1"/>
          </p:cNvSpPr>
          <p:nvPr>
            <p:ph type="sldNum" sz="quarter" idx="10"/>
          </p:nvPr>
        </p:nvSpPr>
        <p:spPr/>
        <p:txBody>
          <a:bodyPr/>
          <a:lstStyle/>
          <a:p>
            <a:fld id="{4E5A29AC-D865-384F-A066-BE00CE2AE235}" type="slidenum">
              <a:rPr lang="es-ES_tradnl" smtClean="0"/>
              <a:t>44</a:t>
            </a:fld>
            <a:endParaRPr lang="es-ES_tradnl"/>
          </a:p>
        </p:txBody>
      </p:sp>
    </p:spTree>
    <p:extLst>
      <p:ext uri="{BB962C8B-B14F-4D97-AF65-F5344CB8AC3E}">
        <p14:creationId xmlns:p14="http://schemas.microsoft.com/office/powerpoint/2010/main" val="279146662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713232" rtl="0" eaLnBrk="1" fontAlgn="auto" latinLnBrk="0" hangingPunct="1">
              <a:lnSpc>
                <a:spcPct val="100000"/>
              </a:lnSpc>
              <a:spcBef>
                <a:spcPts val="0"/>
              </a:spcBef>
              <a:spcAft>
                <a:spcPts val="0"/>
              </a:spcAft>
              <a:buClrTx/>
              <a:buSzTx/>
              <a:buFontTx/>
              <a:buNone/>
              <a:tabLst/>
              <a:defRPr/>
            </a:pPr>
            <a:r>
              <a:rPr lang="es-ES_tradnl" sz="936" kern="1200" dirty="0">
                <a:solidFill>
                  <a:schemeClr val="tx1"/>
                </a:solidFill>
                <a:effectLst/>
                <a:latin typeface="+mn-lt"/>
                <a:ea typeface="+mn-ea"/>
                <a:cs typeface="+mn-cs"/>
              </a:rPr>
              <a:t>El objeto de la Ley 1712 de 2014, conocida como la Ley de Transparencia y del Derecho de Acceso a la Información Pública, es regular el derecho de acceso a la información pública que tienen todas las personas, los procedimientos para el ejercicio y la garantía del derecho fundamental así como las excepciones a la publicidad de la información pública.</a:t>
            </a:r>
            <a:endParaRPr lang="es-CO" sz="936" kern="1200" dirty="0">
              <a:solidFill>
                <a:schemeClr val="tx1"/>
              </a:solidFill>
              <a:effectLst/>
              <a:latin typeface="+mn-lt"/>
              <a:ea typeface="+mn-ea"/>
              <a:cs typeface="+mn-cs"/>
            </a:endParaRPr>
          </a:p>
          <a:p>
            <a:endParaRPr lang="es-ES_tradnl" dirty="0"/>
          </a:p>
        </p:txBody>
      </p:sp>
      <p:sp>
        <p:nvSpPr>
          <p:cNvPr id="4" name="Marcador de número de diapositiva 3"/>
          <p:cNvSpPr>
            <a:spLocks noGrp="1"/>
          </p:cNvSpPr>
          <p:nvPr>
            <p:ph type="sldNum" sz="quarter" idx="10"/>
          </p:nvPr>
        </p:nvSpPr>
        <p:spPr/>
        <p:txBody>
          <a:bodyPr/>
          <a:lstStyle/>
          <a:p>
            <a:fld id="{4E5A29AC-D865-384F-A066-BE00CE2AE235}" type="slidenum">
              <a:rPr lang="es-ES_tradnl" smtClean="0"/>
              <a:t>45</a:t>
            </a:fld>
            <a:endParaRPr lang="es-ES_tradnl"/>
          </a:p>
        </p:txBody>
      </p:sp>
    </p:spTree>
    <p:extLst>
      <p:ext uri="{BB962C8B-B14F-4D97-AF65-F5344CB8AC3E}">
        <p14:creationId xmlns:p14="http://schemas.microsoft.com/office/powerpoint/2010/main" val="95701697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713232" rtl="0" eaLnBrk="1" fontAlgn="auto" latinLnBrk="0" hangingPunct="1">
              <a:lnSpc>
                <a:spcPct val="100000"/>
              </a:lnSpc>
              <a:spcBef>
                <a:spcPts val="0"/>
              </a:spcBef>
              <a:spcAft>
                <a:spcPts val="0"/>
              </a:spcAft>
              <a:buClrTx/>
              <a:buSzTx/>
              <a:buFontTx/>
              <a:buNone/>
              <a:tabLst/>
              <a:defRPr/>
            </a:pPr>
            <a:r>
              <a:rPr lang="es-ES_tradnl" sz="936" kern="1200" dirty="0">
                <a:solidFill>
                  <a:schemeClr val="tx1"/>
                </a:solidFill>
                <a:effectLst/>
                <a:latin typeface="+mn-lt"/>
                <a:ea typeface="+mn-ea"/>
                <a:cs typeface="+mn-cs"/>
              </a:rPr>
              <a:t>El objeto de la Ley 1712 de 2014, conocida como la Ley de Transparencia y del Derecho de Acceso a la Información Pública, es regular el derecho de acceso a la información pública que tienen todas las personas, los procedimientos para el ejercicio y la garantía del derecho fundamental así como las excepciones a la publicidad de la información pública.</a:t>
            </a:r>
            <a:endParaRPr lang="es-CO" sz="936" kern="1200" dirty="0">
              <a:solidFill>
                <a:schemeClr val="tx1"/>
              </a:solidFill>
              <a:effectLst/>
              <a:latin typeface="+mn-lt"/>
              <a:ea typeface="+mn-ea"/>
              <a:cs typeface="+mn-cs"/>
            </a:endParaRPr>
          </a:p>
          <a:p>
            <a:endParaRPr lang="es-ES_tradnl" dirty="0"/>
          </a:p>
        </p:txBody>
      </p:sp>
      <p:sp>
        <p:nvSpPr>
          <p:cNvPr id="4" name="Marcador de número de diapositiva 3"/>
          <p:cNvSpPr>
            <a:spLocks noGrp="1"/>
          </p:cNvSpPr>
          <p:nvPr>
            <p:ph type="sldNum" sz="quarter" idx="10"/>
          </p:nvPr>
        </p:nvSpPr>
        <p:spPr/>
        <p:txBody>
          <a:bodyPr/>
          <a:lstStyle/>
          <a:p>
            <a:fld id="{4E5A29AC-D865-384F-A066-BE00CE2AE235}" type="slidenum">
              <a:rPr lang="es-ES_tradnl" smtClean="0"/>
              <a:t>46</a:t>
            </a:fld>
            <a:endParaRPr lang="es-ES_tradnl"/>
          </a:p>
        </p:txBody>
      </p:sp>
    </p:spTree>
    <p:extLst>
      <p:ext uri="{BB962C8B-B14F-4D97-AF65-F5344CB8AC3E}">
        <p14:creationId xmlns:p14="http://schemas.microsoft.com/office/powerpoint/2010/main" val="28603526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eaLnBrk="1" hangingPunct="1">
              <a:spcBef>
                <a:spcPct val="0"/>
              </a:spcBef>
            </a:pPr>
            <a:r>
              <a:rPr lang="es-ES" i="1" dirty="0"/>
              <a:t>Completos:</a:t>
            </a:r>
            <a:r>
              <a:rPr lang="es-ES" dirty="0"/>
              <a:t> Todos los datos públicos deben estar disponibles. Los datos públicos no contemplan datos privados ni limitaciones de seguridad o privilegios.</a:t>
            </a:r>
            <a:endParaRPr lang="es-CO" dirty="0"/>
          </a:p>
          <a:p>
            <a:pPr eaLnBrk="1" hangingPunct="1">
              <a:spcBef>
                <a:spcPct val="0"/>
              </a:spcBef>
            </a:pPr>
            <a:r>
              <a:rPr lang="es-ES" i="1" dirty="0"/>
              <a:t>Primarios:</a:t>
            </a:r>
            <a:r>
              <a:rPr lang="es-ES" dirty="0"/>
              <a:t> Los datos deben ser recolectados en la fuente de origen, con el nivel de granularidad más alto posible, no en forma agregada ni modificada.</a:t>
            </a:r>
            <a:endParaRPr lang="es-CO" dirty="0"/>
          </a:p>
          <a:p>
            <a:pPr eaLnBrk="1" hangingPunct="1">
              <a:spcBef>
                <a:spcPct val="0"/>
              </a:spcBef>
            </a:pPr>
            <a:r>
              <a:rPr lang="es-ES" i="1" dirty="0"/>
              <a:t>Oportunos:</a:t>
            </a:r>
            <a:r>
              <a:rPr lang="es-ES" dirty="0"/>
              <a:t> Los datos deben estar disponibles tan rápido como sea necesario para garantizar el valor de los mismos.</a:t>
            </a:r>
            <a:endParaRPr lang="es-CO" dirty="0"/>
          </a:p>
          <a:p>
            <a:pPr eaLnBrk="1" hangingPunct="1">
              <a:spcBef>
                <a:spcPct val="0"/>
              </a:spcBef>
            </a:pPr>
            <a:r>
              <a:rPr lang="es-ES" i="1" dirty="0"/>
              <a:t>Accesibles:</a:t>
            </a:r>
            <a:r>
              <a:rPr lang="es-ES" dirty="0"/>
              <a:t> Los datos deben estar disponibles para el rango más amplio de usuarios y para el rango más amplio de propósitos.</a:t>
            </a:r>
            <a:endParaRPr lang="es-CO" dirty="0"/>
          </a:p>
          <a:p>
            <a:pPr eaLnBrk="1" hangingPunct="1">
              <a:spcBef>
                <a:spcPct val="0"/>
              </a:spcBef>
            </a:pPr>
            <a:r>
              <a:rPr lang="es-ES" i="1" dirty="0"/>
              <a:t>Procesables por máquinas:</a:t>
            </a:r>
            <a:r>
              <a:rPr lang="es-ES" dirty="0"/>
              <a:t> Los datos deben estar estructurados razonablemente para permitir un procesamiento automático.</a:t>
            </a:r>
            <a:endParaRPr lang="es-CO" dirty="0"/>
          </a:p>
          <a:p>
            <a:pPr eaLnBrk="1" hangingPunct="1">
              <a:spcBef>
                <a:spcPct val="0"/>
              </a:spcBef>
            </a:pPr>
            <a:r>
              <a:rPr lang="es-ES" i="1" dirty="0"/>
              <a:t>No discriminatorios:</a:t>
            </a:r>
            <a:r>
              <a:rPr lang="es-ES" dirty="0"/>
              <a:t> Los datos deben estar disponibles para cualquiera persona, sin requerir un registro.</a:t>
            </a:r>
            <a:endParaRPr lang="es-CO" dirty="0"/>
          </a:p>
          <a:p>
            <a:pPr eaLnBrk="1" hangingPunct="1">
              <a:spcBef>
                <a:spcPct val="0"/>
              </a:spcBef>
            </a:pPr>
            <a:r>
              <a:rPr lang="es-ES" i="1" dirty="0"/>
              <a:t>No propietarios: L</a:t>
            </a:r>
            <a:r>
              <a:rPr lang="es-ES" dirty="0"/>
              <a:t>os datos deben estar disponibles en un formato sobre el cual ninguna entidad tiene un control exclusivo.</a:t>
            </a:r>
            <a:endParaRPr lang="es-CO" dirty="0"/>
          </a:p>
          <a:p>
            <a:pPr eaLnBrk="1" hangingPunct="1">
              <a:spcBef>
                <a:spcPct val="0"/>
              </a:spcBef>
            </a:pPr>
            <a:r>
              <a:rPr lang="es-ES" i="1" dirty="0"/>
              <a:t>Libres de licencias:</a:t>
            </a:r>
            <a:r>
              <a:rPr lang="es-ES" dirty="0"/>
              <a:t> Los datos no deben estar sujetos a ningún derecho de autor, patente, marca registrada o regulaciones de acuerdo de secreto. Se podrán permitir restricciones razonables de privacidad, seguridad o privilegios.</a:t>
            </a:r>
            <a:endParaRPr lang="es-CO" dirty="0"/>
          </a:p>
          <a:p>
            <a:pPr eaLnBrk="1" hangingPunct="1">
              <a:spcBef>
                <a:spcPct val="0"/>
              </a:spcBef>
            </a:pPr>
            <a:endParaRPr lang="es-CO" dirty="0"/>
          </a:p>
          <a:p>
            <a:endParaRPr lang="es-CO" sz="1000" kern="1200" dirty="0">
              <a:solidFill>
                <a:schemeClr val="tx1"/>
              </a:solidFill>
              <a:effectLst/>
              <a:latin typeface="+mn-lt"/>
              <a:ea typeface="+mn-ea"/>
              <a:cs typeface="+mn-cs"/>
            </a:endParaRPr>
          </a:p>
          <a:p>
            <a:endParaRPr lang="es-CO" dirty="0"/>
          </a:p>
        </p:txBody>
      </p:sp>
      <p:sp>
        <p:nvSpPr>
          <p:cNvPr id="4" name="Marcador de número de diapositiva 3"/>
          <p:cNvSpPr>
            <a:spLocks noGrp="1"/>
          </p:cNvSpPr>
          <p:nvPr>
            <p:ph type="sldNum" sz="quarter" idx="10"/>
          </p:nvPr>
        </p:nvSpPr>
        <p:spPr/>
        <p:txBody>
          <a:bodyPr/>
          <a:lstStyle/>
          <a:p>
            <a:fld id="{4E5A29AC-D865-384F-A066-BE00CE2AE235}" type="slidenum">
              <a:rPr lang="es-ES_tradnl" smtClean="0"/>
              <a:t>6</a:t>
            </a:fld>
            <a:endParaRPr lang="es-ES_tradnl"/>
          </a:p>
        </p:txBody>
      </p:sp>
    </p:spTree>
    <p:extLst>
      <p:ext uri="{BB962C8B-B14F-4D97-AF65-F5344CB8AC3E}">
        <p14:creationId xmlns:p14="http://schemas.microsoft.com/office/powerpoint/2010/main" val="78813484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10"/>
          </p:nvPr>
        </p:nvSpPr>
        <p:spPr/>
        <p:txBody>
          <a:bodyPr/>
          <a:lstStyle/>
          <a:p>
            <a:fld id="{4E5A29AC-D865-384F-A066-BE00CE2AE235}" type="slidenum">
              <a:rPr lang="es-ES_tradnl" smtClean="0"/>
              <a:t>47</a:t>
            </a:fld>
            <a:endParaRPr lang="es-ES_tradnl"/>
          </a:p>
        </p:txBody>
      </p:sp>
    </p:spTree>
    <p:extLst>
      <p:ext uri="{BB962C8B-B14F-4D97-AF65-F5344CB8AC3E}">
        <p14:creationId xmlns:p14="http://schemas.microsoft.com/office/powerpoint/2010/main" val="35466104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10"/>
          </p:nvPr>
        </p:nvSpPr>
        <p:spPr/>
        <p:txBody>
          <a:bodyPr/>
          <a:lstStyle/>
          <a:p>
            <a:fld id="{4E5A29AC-D865-384F-A066-BE00CE2AE235}" type="slidenum">
              <a:rPr lang="es-ES_tradnl" smtClean="0"/>
              <a:t>48</a:t>
            </a:fld>
            <a:endParaRPr lang="es-ES_tradnl"/>
          </a:p>
        </p:txBody>
      </p:sp>
    </p:spTree>
    <p:extLst>
      <p:ext uri="{BB962C8B-B14F-4D97-AF65-F5344CB8AC3E}">
        <p14:creationId xmlns:p14="http://schemas.microsoft.com/office/powerpoint/2010/main" val="169265335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a:t>Se</a:t>
            </a:r>
            <a:r>
              <a:rPr lang="es-CO" baseline="0" dirty="0"/>
              <a:t> le indica a los participantes que la presentación y las herramientas se encuentran disponibles en el vínculo en pantalla con el fin de no generar procesos </a:t>
            </a:r>
            <a:r>
              <a:rPr lang="es-CO" baseline="0"/>
              <a:t>de guardado por USB. </a:t>
            </a:r>
            <a:endParaRPr lang="es-CO"/>
          </a:p>
        </p:txBody>
      </p:sp>
      <p:sp>
        <p:nvSpPr>
          <p:cNvPr id="4" name="Marcador de número de diapositiva 3"/>
          <p:cNvSpPr>
            <a:spLocks noGrp="1"/>
          </p:cNvSpPr>
          <p:nvPr>
            <p:ph type="sldNum" sz="quarter" idx="10"/>
          </p:nvPr>
        </p:nvSpPr>
        <p:spPr/>
        <p:txBody>
          <a:bodyPr/>
          <a:lstStyle/>
          <a:p>
            <a:fld id="{CA4248CD-9F05-48C1-A5A4-14B3692A5B7A}" type="slidenum">
              <a:rPr lang="es-CO" smtClean="0"/>
              <a:t>49</a:t>
            </a:fld>
            <a:endParaRPr lang="es-CO"/>
          </a:p>
        </p:txBody>
      </p:sp>
    </p:spTree>
    <p:extLst>
      <p:ext uri="{BB962C8B-B14F-4D97-AF65-F5344CB8AC3E}">
        <p14:creationId xmlns:p14="http://schemas.microsoft.com/office/powerpoint/2010/main" val="6032696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sz="936" kern="1200" dirty="0">
                <a:solidFill>
                  <a:schemeClr val="tx1"/>
                </a:solidFill>
                <a:effectLst/>
                <a:latin typeface="+mn-lt"/>
                <a:ea typeface="+mn-ea"/>
                <a:cs typeface="+mn-cs"/>
              </a:rPr>
              <a:t>En esta diapositiva podemos un ejemplo de datos abiertos correspondiente a los resultados de las elecciones nacionales publicados en el portal de datos abiertos por la </a:t>
            </a:r>
            <a:r>
              <a:rPr lang="es-CO" sz="936" kern="1200" dirty="0" err="1">
                <a:solidFill>
                  <a:schemeClr val="tx1"/>
                </a:solidFill>
                <a:effectLst/>
                <a:latin typeface="+mn-lt"/>
                <a:ea typeface="+mn-ea"/>
                <a:cs typeface="+mn-cs"/>
              </a:rPr>
              <a:t>Registraduría</a:t>
            </a:r>
            <a:r>
              <a:rPr lang="es-CO" sz="936" kern="1200" dirty="0">
                <a:solidFill>
                  <a:schemeClr val="tx1"/>
                </a:solidFill>
                <a:effectLst/>
                <a:latin typeface="+mn-lt"/>
                <a:ea typeface="+mn-ea"/>
                <a:cs typeface="+mn-cs"/>
              </a:rPr>
              <a:t> nacional del estado civil, dado que los datos deben publicarse de manera estructurada (Filas y columnas) y en formatos abiertos, es decir, </a:t>
            </a:r>
            <a:r>
              <a:rPr lang="es-CO" sz="936" kern="1200" dirty="0" err="1">
                <a:solidFill>
                  <a:schemeClr val="tx1"/>
                </a:solidFill>
                <a:effectLst/>
                <a:latin typeface="+mn-lt"/>
                <a:ea typeface="+mn-ea"/>
                <a:cs typeface="+mn-cs"/>
              </a:rPr>
              <a:t>csv</a:t>
            </a:r>
            <a:r>
              <a:rPr lang="es-CO" sz="936" kern="1200" dirty="0">
                <a:solidFill>
                  <a:schemeClr val="tx1"/>
                </a:solidFill>
                <a:effectLst/>
                <a:latin typeface="+mn-lt"/>
                <a:ea typeface="+mn-ea"/>
                <a:cs typeface="+mn-cs"/>
              </a:rPr>
              <a:t>, </a:t>
            </a:r>
            <a:r>
              <a:rPr lang="es-CO" sz="936" kern="1200" dirty="0" err="1">
                <a:solidFill>
                  <a:schemeClr val="tx1"/>
                </a:solidFill>
                <a:effectLst/>
                <a:latin typeface="+mn-lt"/>
                <a:ea typeface="+mn-ea"/>
                <a:cs typeface="+mn-cs"/>
              </a:rPr>
              <a:t>txt</a:t>
            </a:r>
            <a:r>
              <a:rPr lang="es-CO" sz="936" kern="1200" dirty="0">
                <a:solidFill>
                  <a:schemeClr val="tx1"/>
                </a:solidFill>
                <a:effectLst/>
                <a:latin typeface="+mn-lt"/>
                <a:ea typeface="+mn-ea"/>
                <a:cs typeface="+mn-cs"/>
              </a:rPr>
              <a:t>, </a:t>
            </a:r>
            <a:r>
              <a:rPr lang="es-CO" sz="936" kern="1200" dirty="0" err="1">
                <a:solidFill>
                  <a:schemeClr val="tx1"/>
                </a:solidFill>
                <a:effectLst/>
                <a:latin typeface="+mn-lt"/>
                <a:ea typeface="+mn-ea"/>
                <a:cs typeface="+mn-cs"/>
              </a:rPr>
              <a:t>xml</a:t>
            </a:r>
            <a:r>
              <a:rPr lang="es-CO" sz="936" kern="1200" dirty="0">
                <a:solidFill>
                  <a:schemeClr val="tx1"/>
                </a:solidFill>
                <a:effectLst/>
                <a:latin typeface="+mn-lt"/>
                <a:ea typeface="+mn-ea"/>
                <a:cs typeface="+mn-cs"/>
              </a:rPr>
              <a:t>, </a:t>
            </a:r>
            <a:r>
              <a:rPr lang="es-CO" sz="936" kern="1200" dirty="0" err="1">
                <a:solidFill>
                  <a:schemeClr val="tx1"/>
                </a:solidFill>
                <a:effectLst/>
                <a:latin typeface="+mn-lt"/>
                <a:ea typeface="+mn-ea"/>
                <a:cs typeface="+mn-cs"/>
              </a:rPr>
              <a:t>json</a:t>
            </a:r>
            <a:r>
              <a:rPr lang="es-CO" sz="936" kern="1200" dirty="0">
                <a:solidFill>
                  <a:schemeClr val="tx1"/>
                </a:solidFill>
                <a:effectLst/>
                <a:latin typeface="+mn-lt"/>
                <a:ea typeface="+mn-ea"/>
                <a:cs typeface="+mn-cs"/>
              </a:rPr>
              <a:t>. Los datos publicados en </a:t>
            </a:r>
            <a:r>
              <a:rPr lang="es-CO" sz="936" kern="1200" dirty="0" err="1">
                <a:solidFill>
                  <a:schemeClr val="tx1"/>
                </a:solidFill>
                <a:effectLst/>
                <a:latin typeface="+mn-lt"/>
                <a:ea typeface="+mn-ea"/>
                <a:cs typeface="+mn-cs"/>
              </a:rPr>
              <a:t>pdf</a:t>
            </a:r>
            <a:r>
              <a:rPr lang="es-CO" sz="936" kern="1200" dirty="0">
                <a:solidFill>
                  <a:schemeClr val="tx1"/>
                </a:solidFill>
                <a:effectLst/>
                <a:latin typeface="+mn-lt"/>
                <a:ea typeface="+mn-ea"/>
                <a:cs typeface="+mn-cs"/>
              </a:rPr>
              <a:t>, .</a:t>
            </a:r>
            <a:r>
              <a:rPr lang="es-CO" sz="936" kern="1200" dirty="0" err="1">
                <a:solidFill>
                  <a:schemeClr val="tx1"/>
                </a:solidFill>
                <a:effectLst/>
                <a:latin typeface="+mn-lt"/>
                <a:ea typeface="+mn-ea"/>
                <a:cs typeface="+mn-cs"/>
              </a:rPr>
              <a:t>jgp</a:t>
            </a:r>
            <a:r>
              <a:rPr lang="es-CO" sz="936" kern="1200" dirty="0">
                <a:solidFill>
                  <a:schemeClr val="tx1"/>
                </a:solidFill>
                <a:effectLst/>
                <a:latin typeface="+mn-lt"/>
                <a:ea typeface="+mn-ea"/>
                <a:cs typeface="+mn-cs"/>
              </a:rPr>
              <a:t> o </a:t>
            </a:r>
            <a:r>
              <a:rPr lang="es-CO" sz="936" kern="1200" dirty="0" err="1">
                <a:solidFill>
                  <a:schemeClr val="tx1"/>
                </a:solidFill>
                <a:effectLst/>
                <a:latin typeface="+mn-lt"/>
                <a:ea typeface="+mn-ea"/>
                <a:cs typeface="+mn-cs"/>
              </a:rPr>
              <a:t>ppt</a:t>
            </a:r>
            <a:r>
              <a:rPr lang="es-CO" sz="936" kern="1200" dirty="0">
                <a:solidFill>
                  <a:schemeClr val="tx1"/>
                </a:solidFill>
                <a:effectLst/>
                <a:latin typeface="+mn-lt"/>
                <a:ea typeface="+mn-ea"/>
                <a:cs typeface="+mn-cs"/>
              </a:rPr>
              <a:t> no son considerados abiertos</a:t>
            </a:r>
            <a:endParaRPr lang="es-ES_tradnl" dirty="0"/>
          </a:p>
        </p:txBody>
      </p:sp>
      <p:sp>
        <p:nvSpPr>
          <p:cNvPr id="4" name="Marcador de número de diapositiva 3"/>
          <p:cNvSpPr>
            <a:spLocks noGrp="1"/>
          </p:cNvSpPr>
          <p:nvPr>
            <p:ph type="sldNum" sz="quarter" idx="10"/>
          </p:nvPr>
        </p:nvSpPr>
        <p:spPr/>
        <p:txBody>
          <a:bodyPr/>
          <a:lstStyle/>
          <a:p>
            <a:fld id="{4E5A29AC-D865-384F-A066-BE00CE2AE235}" type="slidenum">
              <a:rPr lang="es-ES_tradnl" smtClean="0"/>
              <a:t>7</a:t>
            </a:fld>
            <a:endParaRPr lang="es-ES_tradnl"/>
          </a:p>
        </p:txBody>
      </p:sp>
    </p:spTree>
    <p:extLst>
      <p:ext uri="{BB962C8B-B14F-4D97-AF65-F5344CB8AC3E}">
        <p14:creationId xmlns:p14="http://schemas.microsoft.com/office/powerpoint/2010/main" val="8621323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713232" rtl="0" eaLnBrk="1" fontAlgn="auto" latinLnBrk="0" hangingPunct="1">
              <a:lnSpc>
                <a:spcPct val="100000"/>
              </a:lnSpc>
              <a:spcBef>
                <a:spcPts val="0"/>
              </a:spcBef>
              <a:spcAft>
                <a:spcPts val="0"/>
              </a:spcAft>
              <a:buClrTx/>
              <a:buSzTx/>
              <a:buFontTx/>
              <a:buNone/>
              <a:tabLst/>
              <a:defRPr/>
            </a:pPr>
            <a:r>
              <a:rPr lang="es-ES_tradnl" sz="936" kern="1200" dirty="0">
                <a:solidFill>
                  <a:schemeClr val="tx1"/>
                </a:solidFill>
                <a:effectLst/>
                <a:latin typeface="+mn-lt"/>
                <a:ea typeface="+mn-ea"/>
                <a:cs typeface="+mn-cs"/>
              </a:rPr>
              <a:t>El objeto de la Ley 1712 de 2014, conocida como la Ley de Transparencia y del Derecho de Acceso a la Información Pública, es regular el derecho de acceso a la información pública que tienen todas las personas, los procedimientos para el ejercicio y la garantía del derecho fundamental así como las excepciones a la publicidad de la información pública.</a:t>
            </a:r>
            <a:endParaRPr lang="es-CO" sz="936" kern="1200" dirty="0">
              <a:solidFill>
                <a:schemeClr val="tx1"/>
              </a:solidFill>
              <a:effectLst/>
              <a:latin typeface="+mn-lt"/>
              <a:ea typeface="+mn-ea"/>
              <a:cs typeface="+mn-cs"/>
            </a:endParaRPr>
          </a:p>
          <a:p>
            <a:endParaRPr lang="es-ES_tradnl" dirty="0"/>
          </a:p>
        </p:txBody>
      </p:sp>
      <p:sp>
        <p:nvSpPr>
          <p:cNvPr id="4" name="Marcador de número de diapositiva 3"/>
          <p:cNvSpPr>
            <a:spLocks noGrp="1"/>
          </p:cNvSpPr>
          <p:nvPr>
            <p:ph type="sldNum" sz="quarter" idx="10"/>
          </p:nvPr>
        </p:nvSpPr>
        <p:spPr/>
        <p:txBody>
          <a:bodyPr/>
          <a:lstStyle/>
          <a:p>
            <a:fld id="{4E5A29AC-D865-384F-A066-BE00CE2AE235}" type="slidenum">
              <a:rPr lang="es-ES_tradnl" smtClean="0"/>
              <a:t>10</a:t>
            </a:fld>
            <a:endParaRPr lang="es-ES_tradnl"/>
          </a:p>
        </p:txBody>
      </p:sp>
    </p:spTree>
    <p:extLst>
      <p:ext uri="{BB962C8B-B14F-4D97-AF65-F5344CB8AC3E}">
        <p14:creationId xmlns:p14="http://schemas.microsoft.com/office/powerpoint/2010/main" val="37647469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713232" rtl="0" eaLnBrk="1" fontAlgn="auto" latinLnBrk="0" hangingPunct="1">
              <a:lnSpc>
                <a:spcPct val="100000"/>
              </a:lnSpc>
              <a:spcBef>
                <a:spcPts val="0"/>
              </a:spcBef>
              <a:spcAft>
                <a:spcPts val="0"/>
              </a:spcAft>
              <a:buClrTx/>
              <a:buSzTx/>
              <a:buFontTx/>
              <a:buNone/>
              <a:tabLst/>
              <a:defRPr/>
            </a:pPr>
            <a:r>
              <a:rPr lang="es-ES_tradnl" sz="936" kern="1200" dirty="0">
                <a:solidFill>
                  <a:schemeClr val="tx1"/>
                </a:solidFill>
                <a:effectLst/>
                <a:latin typeface="+mn-lt"/>
                <a:ea typeface="+mn-ea"/>
                <a:cs typeface="+mn-cs"/>
              </a:rPr>
              <a:t>El objeto de la Ley 1712 de 2014, conocida como la Ley de Transparencia y del Derecho de Acceso a la Información Pública, es regular el derecho de acceso a la información pública que tienen todas las personas, los procedimientos para el ejercicio y la garantía del derecho fundamental así como las excepciones a la publicidad de la información pública.</a:t>
            </a:r>
            <a:endParaRPr lang="es-CO" sz="936" kern="1200" dirty="0">
              <a:solidFill>
                <a:schemeClr val="tx1"/>
              </a:solidFill>
              <a:effectLst/>
              <a:latin typeface="+mn-lt"/>
              <a:ea typeface="+mn-ea"/>
              <a:cs typeface="+mn-cs"/>
            </a:endParaRPr>
          </a:p>
          <a:p>
            <a:endParaRPr lang="es-ES_tradnl" dirty="0"/>
          </a:p>
        </p:txBody>
      </p:sp>
      <p:sp>
        <p:nvSpPr>
          <p:cNvPr id="4" name="Marcador de número de diapositiva 3"/>
          <p:cNvSpPr>
            <a:spLocks noGrp="1"/>
          </p:cNvSpPr>
          <p:nvPr>
            <p:ph type="sldNum" sz="quarter" idx="10"/>
          </p:nvPr>
        </p:nvSpPr>
        <p:spPr/>
        <p:txBody>
          <a:bodyPr/>
          <a:lstStyle/>
          <a:p>
            <a:fld id="{4E5A29AC-D865-384F-A066-BE00CE2AE235}" type="slidenum">
              <a:rPr lang="es-ES_tradnl" smtClean="0"/>
              <a:t>11</a:t>
            </a:fld>
            <a:endParaRPr lang="es-ES_tradnl"/>
          </a:p>
        </p:txBody>
      </p:sp>
    </p:spTree>
    <p:extLst>
      <p:ext uri="{BB962C8B-B14F-4D97-AF65-F5344CB8AC3E}">
        <p14:creationId xmlns:p14="http://schemas.microsoft.com/office/powerpoint/2010/main" val="27200836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713232" rtl="0" eaLnBrk="1" fontAlgn="auto" latinLnBrk="0" hangingPunct="1">
              <a:lnSpc>
                <a:spcPct val="100000"/>
              </a:lnSpc>
              <a:spcBef>
                <a:spcPts val="0"/>
              </a:spcBef>
              <a:spcAft>
                <a:spcPts val="0"/>
              </a:spcAft>
              <a:buClrTx/>
              <a:buSzTx/>
              <a:buFontTx/>
              <a:buNone/>
              <a:tabLst/>
              <a:defRPr/>
            </a:pPr>
            <a:r>
              <a:rPr lang="es-ES_tradnl" sz="936" kern="1200" dirty="0">
                <a:solidFill>
                  <a:schemeClr val="tx1"/>
                </a:solidFill>
                <a:effectLst/>
                <a:latin typeface="+mn-lt"/>
                <a:ea typeface="+mn-ea"/>
                <a:cs typeface="+mn-cs"/>
              </a:rPr>
              <a:t>El objeto de la Ley 1712 de 2014, conocida como la Ley de Transparencia y del Derecho de Acceso a la Información Pública, es regular el derecho de acceso a la información pública que tienen todas las personas, los procedimientos para el ejercicio y la garantía del derecho fundamental así como las excepciones a la publicidad de la información pública.</a:t>
            </a:r>
            <a:endParaRPr lang="es-CO" sz="936" kern="1200" dirty="0">
              <a:solidFill>
                <a:schemeClr val="tx1"/>
              </a:solidFill>
              <a:effectLst/>
              <a:latin typeface="+mn-lt"/>
              <a:ea typeface="+mn-ea"/>
              <a:cs typeface="+mn-cs"/>
            </a:endParaRPr>
          </a:p>
          <a:p>
            <a:endParaRPr lang="es-ES_tradnl" dirty="0"/>
          </a:p>
        </p:txBody>
      </p:sp>
      <p:sp>
        <p:nvSpPr>
          <p:cNvPr id="4" name="Marcador de número de diapositiva 3"/>
          <p:cNvSpPr>
            <a:spLocks noGrp="1"/>
          </p:cNvSpPr>
          <p:nvPr>
            <p:ph type="sldNum" sz="quarter" idx="10"/>
          </p:nvPr>
        </p:nvSpPr>
        <p:spPr/>
        <p:txBody>
          <a:bodyPr/>
          <a:lstStyle/>
          <a:p>
            <a:fld id="{4E5A29AC-D865-384F-A066-BE00CE2AE235}" type="slidenum">
              <a:rPr lang="es-ES_tradnl" smtClean="0"/>
              <a:t>12</a:t>
            </a:fld>
            <a:endParaRPr lang="es-ES_tradnl"/>
          </a:p>
        </p:txBody>
      </p:sp>
    </p:spTree>
    <p:extLst>
      <p:ext uri="{BB962C8B-B14F-4D97-AF65-F5344CB8AC3E}">
        <p14:creationId xmlns:p14="http://schemas.microsoft.com/office/powerpoint/2010/main" val="8796590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713232" rtl="0" eaLnBrk="1" fontAlgn="auto" latinLnBrk="0" hangingPunct="1">
              <a:lnSpc>
                <a:spcPct val="100000"/>
              </a:lnSpc>
              <a:spcBef>
                <a:spcPts val="0"/>
              </a:spcBef>
              <a:spcAft>
                <a:spcPts val="0"/>
              </a:spcAft>
              <a:buClrTx/>
              <a:buSzTx/>
              <a:buFontTx/>
              <a:buNone/>
              <a:tabLst/>
              <a:defRPr/>
            </a:pPr>
            <a:r>
              <a:rPr lang="es-ES_tradnl" sz="936" kern="1200" dirty="0">
                <a:solidFill>
                  <a:schemeClr val="tx1"/>
                </a:solidFill>
                <a:effectLst/>
                <a:latin typeface="+mn-lt"/>
                <a:ea typeface="+mn-ea"/>
                <a:cs typeface="+mn-cs"/>
              </a:rPr>
              <a:t>El objeto de la Ley 1712 de 2014, conocida como la Ley de Transparencia y del Derecho de Acceso a la Información Pública, es regular el derecho de acceso a la información pública que tienen todas las personas, los procedimientos para el ejercicio y la garantía del derecho fundamental así como las excepciones a la publicidad de la información pública.</a:t>
            </a:r>
            <a:endParaRPr lang="es-CO" sz="936" kern="1200" dirty="0">
              <a:solidFill>
                <a:schemeClr val="tx1"/>
              </a:solidFill>
              <a:effectLst/>
              <a:latin typeface="+mn-lt"/>
              <a:ea typeface="+mn-ea"/>
              <a:cs typeface="+mn-cs"/>
            </a:endParaRPr>
          </a:p>
          <a:p>
            <a:endParaRPr lang="es-ES_tradnl" dirty="0"/>
          </a:p>
        </p:txBody>
      </p:sp>
      <p:sp>
        <p:nvSpPr>
          <p:cNvPr id="4" name="Marcador de número de diapositiva 3"/>
          <p:cNvSpPr>
            <a:spLocks noGrp="1"/>
          </p:cNvSpPr>
          <p:nvPr>
            <p:ph type="sldNum" sz="quarter" idx="10"/>
          </p:nvPr>
        </p:nvSpPr>
        <p:spPr/>
        <p:txBody>
          <a:bodyPr/>
          <a:lstStyle/>
          <a:p>
            <a:fld id="{4E5A29AC-D865-384F-A066-BE00CE2AE235}" type="slidenum">
              <a:rPr lang="es-ES_tradnl" smtClean="0"/>
              <a:t>13</a:t>
            </a:fld>
            <a:endParaRPr lang="es-ES_tradnl"/>
          </a:p>
        </p:txBody>
      </p:sp>
    </p:spTree>
    <p:extLst>
      <p:ext uri="{BB962C8B-B14F-4D97-AF65-F5344CB8AC3E}">
        <p14:creationId xmlns:p14="http://schemas.microsoft.com/office/powerpoint/2010/main" val="22650541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935302"/>
            <a:ext cx="6858000" cy="1989667"/>
          </a:xfrm>
        </p:spPr>
        <p:txBody>
          <a:bodyPr anchor="b"/>
          <a:lstStyle>
            <a:lvl1pPr algn="ctr">
              <a:defRPr sz="4500"/>
            </a:lvl1pPr>
          </a:lstStyle>
          <a:p>
            <a:r>
              <a:rPr lang="es-ES_tradnl"/>
              <a:t>Clic para editar título</a:t>
            </a:r>
            <a:endParaRPr lang="en-US" dirty="0"/>
          </a:p>
        </p:txBody>
      </p:sp>
      <p:sp>
        <p:nvSpPr>
          <p:cNvPr id="3" name="Subtitle 2"/>
          <p:cNvSpPr>
            <a:spLocks noGrp="1"/>
          </p:cNvSpPr>
          <p:nvPr>
            <p:ph type="subTitle" idx="1"/>
          </p:nvPr>
        </p:nvSpPr>
        <p:spPr>
          <a:xfrm>
            <a:off x="1143000" y="3001698"/>
            <a:ext cx="6858000" cy="137980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_tradnl"/>
              <a:t>Haga clic para modificar el estilo de subtítulo del patrón</a:t>
            </a:r>
            <a:endParaRPr lang="en-US" dirty="0"/>
          </a:p>
        </p:txBody>
      </p:sp>
      <p:sp>
        <p:nvSpPr>
          <p:cNvPr id="4" name="Date Placeholder 3"/>
          <p:cNvSpPr>
            <a:spLocks noGrp="1"/>
          </p:cNvSpPr>
          <p:nvPr>
            <p:ph type="dt" sz="half" idx="10"/>
          </p:nvPr>
        </p:nvSpPr>
        <p:spPr/>
        <p:txBody>
          <a:bodyPr/>
          <a:lstStyle/>
          <a:p>
            <a:fld id="{28152EB1-C82B-1F41-AE39-BCA178D32BAA}" type="datetimeFigureOut">
              <a:rPr lang="es-ES_tradnl" smtClean="0"/>
              <a:t>14/09/2016</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0600DF49-1FCD-2748-A6D6-9719C21A66DB}" type="slidenum">
              <a:rPr lang="es-ES_tradnl" smtClean="0"/>
              <a:t>‹Nº›</a:t>
            </a:fld>
            <a:endParaRPr lang="es-ES_tradnl"/>
          </a:p>
        </p:txBody>
      </p:sp>
    </p:spTree>
    <p:extLst>
      <p:ext uri="{BB962C8B-B14F-4D97-AF65-F5344CB8AC3E}">
        <p14:creationId xmlns:p14="http://schemas.microsoft.com/office/powerpoint/2010/main" val="5894494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Clic para editar título</a:t>
            </a:r>
            <a:endParaRPr lang="en-US" dirty="0"/>
          </a:p>
        </p:txBody>
      </p:sp>
      <p:sp>
        <p:nvSpPr>
          <p:cNvPr id="3" name="Vertical Text Placeholder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4" name="Date Placeholder 3"/>
          <p:cNvSpPr>
            <a:spLocks noGrp="1"/>
          </p:cNvSpPr>
          <p:nvPr>
            <p:ph type="dt" sz="half" idx="10"/>
          </p:nvPr>
        </p:nvSpPr>
        <p:spPr/>
        <p:txBody>
          <a:bodyPr/>
          <a:lstStyle/>
          <a:p>
            <a:fld id="{28152EB1-C82B-1F41-AE39-BCA178D32BAA}" type="datetimeFigureOut">
              <a:rPr lang="es-ES_tradnl" smtClean="0"/>
              <a:t>14/09/2016</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0600DF49-1FCD-2748-A6D6-9719C21A66DB}" type="slidenum">
              <a:rPr lang="es-ES_tradnl" smtClean="0"/>
              <a:t>‹Nº›</a:t>
            </a:fld>
            <a:endParaRPr lang="es-ES_tradnl"/>
          </a:p>
        </p:txBody>
      </p:sp>
    </p:spTree>
    <p:extLst>
      <p:ext uri="{BB962C8B-B14F-4D97-AF65-F5344CB8AC3E}">
        <p14:creationId xmlns:p14="http://schemas.microsoft.com/office/powerpoint/2010/main" val="6004972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04271"/>
            <a:ext cx="1971675" cy="4843198"/>
          </a:xfrm>
        </p:spPr>
        <p:txBody>
          <a:bodyPr vert="eaVert"/>
          <a:lstStyle/>
          <a:p>
            <a:r>
              <a:rPr lang="es-ES_tradnl"/>
              <a:t>Clic para editar título</a:t>
            </a:r>
            <a:endParaRPr lang="en-US" dirty="0"/>
          </a:p>
        </p:txBody>
      </p:sp>
      <p:sp>
        <p:nvSpPr>
          <p:cNvPr id="3" name="Vertical Text Placeholder 2"/>
          <p:cNvSpPr>
            <a:spLocks noGrp="1"/>
          </p:cNvSpPr>
          <p:nvPr>
            <p:ph type="body" orient="vert" idx="1"/>
          </p:nvPr>
        </p:nvSpPr>
        <p:spPr>
          <a:xfrm>
            <a:off x="628650" y="304271"/>
            <a:ext cx="5800725" cy="4843198"/>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4" name="Date Placeholder 3"/>
          <p:cNvSpPr>
            <a:spLocks noGrp="1"/>
          </p:cNvSpPr>
          <p:nvPr>
            <p:ph type="dt" sz="half" idx="10"/>
          </p:nvPr>
        </p:nvSpPr>
        <p:spPr/>
        <p:txBody>
          <a:bodyPr/>
          <a:lstStyle/>
          <a:p>
            <a:fld id="{28152EB1-C82B-1F41-AE39-BCA178D32BAA}" type="datetimeFigureOut">
              <a:rPr lang="es-ES_tradnl" smtClean="0"/>
              <a:t>14/09/2016</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0600DF49-1FCD-2748-A6D6-9719C21A66DB}" type="slidenum">
              <a:rPr lang="es-ES_tradnl" smtClean="0"/>
              <a:t>‹Nº›</a:t>
            </a:fld>
            <a:endParaRPr lang="es-ES_tradnl"/>
          </a:p>
        </p:txBody>
      </p:sp>
    </p:spTree>
    <p:extLst>
      <p:ext uri="{BB962C8B-B14F-4D97-AF65-F5344CB8AC3E}">
        <p14:creationId xmlns:p14="http://schemas.microsoft.com/office/powerpoint/2010/main" val="15308335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Clic para editar título</a:t>
            </a:r>
            <a:endParaRPr lang="en-US" dirty="0"/>
          </a:p>
        </p:txBody>
      </p:sp>
      <p:sp>
        <p:nvSpPr>
          <p:cNvPr id="3" name="Content Placeholder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4" name="Date Placeholder 3"/>
          <p:cNvSpPr>
            <a:spLocks noGrp="1"/>
          </p:cNvSpPr>
          <p:nvPr>
            <p:ph type="dt" sz="half" idx="10"/>
          </p:nvPr>
        </p:nvSpPr>
        <p:spPr/>
        <p:txBody>
          <a:bodyPr/>
          <a:lstStyle/>
          <a:p>
            <a:fld id="{28152EB1-C82B-1F41-AE39-BCA178D32BAA}" type="datetimeFigureOut">
              <a:rPr lang="es-ES_tradnl" smtClean="0"/>
              <a:t>14/09/2016</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0600DF49-1FCD-2748-A6D6-9719C21A66DB}" type="slidenum">
              <a:rPr lang="es-ES_tradnl" smtClean="0"/>
              <a:t>‹Nº›</a:t>
            </a:fld>
            <a:endParaRPr lang="es-ES_tradnl"/>
          </a:p>
        </p:txBody>
      </p:sp>
    </p:spTree>
    <p:extLst>
      <p:ext uri="{BB962C8B-B14F-4D97-AF65-F5344CB8AC3E}">
        <p14:creationId xmlns:p14="http://schemas.microsoft.com/office/powerpoint/2010/main" val="5350274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424782"/>
            <a:ext cx="7886700" cy="2377281"/>
          </a:xfrm>
        </p:spPr>
        <p:txBody>
          <a:bodyPr anchor="b"/>
          <a:lstStyle>
            <a:lvl1pPr>
              <a:defRPr sz="4500"/>
            </a:lvl1pPr>
          </a:lstStyle>
          <a:p>
            <a:r>
              <a:rPr lang="es-ES_tradnl"/>
              <a:t>Clic para editar título</a:t>
            </a:r>
            <a:endParaRPr lang="en-US" dirty="0"/>
          </a:p>
        </p:txBody>
      </p:sp>
      <p:sp>
        <p:nvSpPr>
          <p:cNvPr id="3" name="Text Placeholder 2"/>
          <p:cNvSpPr>
            <a:spLocks noGrp="1"/>
          </p:cNvSpPr>
          <p:nvPr>
            <p:ph type="body" idx="1"/>
          </p:nvPr>
        </p:nvSpPr>
        <p:spPr>
          <a:xfrm>
            <a:off x="623888" y="3824553"/>
            <a:ext cx="7886700" cy="1250156"/>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_tradnl"/>
              <a:t>Haga clic para modificar el estilo de texto del patrón</a:t>
            </a:r>
          </a:p>
        </p:txBody>
      </p:sp>
      <p:sp>
        <p:nvSpPr>
          <p:cNvPr id="4" name="Date Placeholder 3"/>
          <p:cNvSpPr>
            <a:spLocks noGrp="1"/>
          </p:cNvSpPr>
          <p:nvPr>
            <p:ph type="dt" sz="half" idx="10"/>
          </p:nvPr>
        </p:nvSpPr>
        <p:spPr/>
        <p:txBody>
          <a:bodyPr/>
          <a:lstStyle/>
          <a:p>
            <a:fld id="{28152EB1-C82B-1F41-AE39-BCA178D32BAA}" type="datetimeFigureOut">
              <a:rPr lang="es-ES_tradnl" smtClean="0"/>
              <a:t>14/09/2016</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0600DF49-1FCD-2748-A6D6-9719C21A66DB}" type="slidenum">
              <a:rPr lang="es-ES_tradnl" smtClean="0"/>
              <a:t>‹Nº›</a:t>
            </a:fld>
            <a:endParaRPr lang="es-ES_tradnl"/>
          </a:p>
        </p:txBody>
      </p:sp>
    </p:spTree>
    <p:extLst>
      <p:ext uri="{BB962C8B-B14F-4D97-AF65-F5344CB8AC3E}">
        <p14:creationId xmlns:p14="http://schemas.microsoft.com/office/powerpoint/2010/main" val="6917507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Clic para editar título</a:t>
            </a:r>
            <a:endParaRPr lang="en-US" dirty="0"/>
          </a:p>
        </p:txBody>
      </p:sp>
      <p:sp>
        <p:nvSpPr>
          <p:cNvPr id="3" name="Content Placeholder 2"/>
          <p:cNvSpPr>
            <a:spLocks noGrp="1"/>
          </p:cNvSpPr>
          <p:nvPr>
            <p:ph sz="half" idx="1"/>
          </p:nvPr>
        </p:nvSpPr>
        <p:spPr>
          <a:xfrm>
            <a:off x="628650" y="1521354"/>
            <a:ext cx="3886200" cy="3626115"/>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4" name="Content Placeholder 3"/>
          <p:cNvSpPr>
            <a:spLocks noGrp="1"/>
          </p:cNvSpPr>
          <p:nvPr>
            <p:ph sz="half" idx="2"/>
          </p:nvPr>
        </p:nvSpPr>
        <p:spPr>
          <a:xfrm>
            <a:off x="4629150" y="1521354"/>
            <a:ext cx="3886200" cy="3626115"/>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5" name="Date Placeholder 4"/>
          <p:cNvSpPr>
            <a:spLocks noGrp="1"/>
          </p:cNvSpPr>
          <p:nvPr>
            <p:ph type="dt" sz="half" idx="10"/>
          </p:nvPr>
        </p:nvSpPr>
        <p:spPr/>
        <p:txBody>
          <a:bodyPr/>
          <a:lstStyle/>
          <a:p>
            <a:fld id="{28152EB1-C82B-1F41-AE39-BCA178D32BAA}" type="datetimeFigureOut">
              <a:rPr lang="es-ES_tradnl" smtClean="0"/>
              <a:t>14/09/2016</a:t>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0600DF49-1FCD-2748-A6D6-9719C21A66DB}" type="slidenum">
              <a:rPr lang="es-ES_tradnl" smtClean="0"/>
              <a:t>‹Nº›</a:t>
            </a:fld>
            <a:endParaRPr lang="es-ES_tradnl"/>
          </a:p>
        </p:txBody>
      </p:sp>
    </p:spTree>
    <p:extLst>
      <p:ext uri="{BB962C8B-B14F-4D97-AF65-F5344CB8AC3E}">
        <p14:creationId xmlns:p14="http://schemas.microsoft.com/office/powerpoint/2010/main" val="19254202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04271"/>
            <a:ext cx="7886700" cy="1104636"/>
          </a:xfrm>
        </p:spPr>
        <p:txBody>
          <a:bodyPr/>
          <a:lstStyle/>
          <a:p>
            <a:r>
              <a:rPr lang="es-ES_tradnl"/>
              <a:t>Clic para editar título</a:t>
            </a:r>
            <a:endParaRPr lang="en-US" dirty="0"/>
          </a:p>
        </p:txBody>
      </p:sp>
      <p:sp>
        <p:nvSpPr>
          <p:cNvPr id="3" name="Text Placeholder 2"/>
          <p:cNvSpPr>
            <a:spLocks noGrp="1"/>
          </p:cNvSpPr>
          <p:nvPr>
            <p:ph type="body" idx="1"/>
          </p:nvPr>
        </p:nvSpPr>
        <p:spPr>
          <a:xfrm>
            <a:off x="629842" y="1400969"/>
            <a:ext cx="3868340"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_tradnl"/>
              <a:t>Haga clic para modificar el estilo de texto del patrón</a:t>
            </a:r>
          </a:p>
        </p:txBody>
      </p:sp>
      <p:sp>
        <p:nvSpPr>
          <p:cNvPr id="4" name="Content Placeholder 3"/>
          <p:cNvSpPr>
            <a:spLocks noGrp="1"/>
          </p:cNvSpPr>
          <p:nvPr>
            <p:ph sz="half" idx="2"/>
          </p:nvPr>
        </p:nvSpPr>
        <p:spPr>
          <a:xfrm>
            <a:off x="629842" y="2087563"/>
            <a:ext cx="3868340" cy="3070490"/>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5" name="Text Placeholder 4"/>
          <p:cNvSpPr>
            <a:spLocks noGrp="1"/>
          </p:cNvSpPr>
          <p:nvPr>
            <p:ph type="body" sz="quarter" idx="3"/>
          </p:nvPr>
        </p:nvSpPr>
        <p:spPr>
          <a:xfrm>
            <a:off x="4629150" y="1400969"/>
            <a:ext cx="3887391"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_tradnl"/>
              <a:t>Haga clic para modificar el estilo de texto del patrón</a:t>
            </a:r>
          </a:p>
        </p:txBody>
      </p:sp>
      <p:sp>
        <p:nvSpPr>
          <p:cNvPr id="6" name="Content Placeholder 5"/>
          <p:cNvSpPr>
            <a:spLocks noGrp="1"/>
          </p:cNvSpPr>
          <p:nvPr>
            <p:ph sz="quarter" idx="4"/>
          </p:nvPr>
        </p:nvSpPr>
        <p:spPr>
          <a:xfrm>
            <a:off x="4629150" y="2087563"/>
            <a:ext cx="3887391" cy="3070490"/>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7" name="Date Placeholder 6"/>
          <p:cNvSpPr>
            <a:spLocks noGrp="1"/>
          </p:cNvSpPr>
          <p:nvPr>
            <p:ph type="dt" sz="half" idx="10"/>
          </p:nvPr>
        </p:nvSpPr>
        <p:spPr/>
        <p:txBody>
          <a:bodyPr/>
          <a:lstStyle/>
          <a:p>
            <a:fld id="{28152EB1-C82B-1F41-AE39-BCA178D32BAA}" type="datetimeFigureOut">
              <a:rPr lang="es-ES_tradnl" smtClean="0"/>
              <a:t>14/09/2016</a:t>
            </a:fld>
            <a:endParaRPr lang="es-ES_tradnl"/>
          </a:p>
        </p:txBody>
      </p:sp>
      <p:sp>
        <p:nvSpPr>
          <p:cNvPr id="8" name="Footer Placeholder 7"/>
          <p:cNvSpPr>
            <a:spLocks noGrp="1"/>
          </p:cNvSpPr>
          <p:nvPr>
            <p:ph type="ftr" sz="quarter" idx="11"/>
          </p:nvPr>
        </p:nvSpPr>
        <p:spPr/>
        <p:txBody>
          <a:bodyPr/>
          <a:lstStyle/>
          <a:p>
            <a:endParaRPr lang="es-ES_tradnl"/>
          </a:p>
        </p:txBody>
      </p:sp>
      <p:sp>
        <p:nvSpPr>
          <p:cNvPr id="9" name="Slide Number Placeholder 8"/>
          <p:cNvSpPr>
            <a:spLocks noGrp="1"/>
          </p:cNvSpPr>
          <p:nvPr>
            <p:ph type="sldNum" sz="quarter" idx="12"/>
          </p:nvPr>
        </p:nvSpPr>
        <p:spPr/>
        <p:txBody>
          <a:bodyPr/>
          <a:lstStyle/>
          <a:p>
            <a:fld id="{0600DF49-1FCD-2748-A6D6-9719C21A66DB}" type="slidenum">
              <a:rPr lang="es-ES_tradnl" smtClean="0"/>
              <a:t>‹Nº›</a:t>
            </a:fld>
            <a:endParaRPr lang="es-ES_tradnl"/>
          </a:p>
        </p:txBody>
      </p:sp>
    </p:spTree>
    <p:extLst>
      <p:ext uri="{BB962C8B-B14F-4D97-AF65-F5344CB8AC3E}">
        <p14:creationId xmlns:p14="http://schemas.microsoft.com/office/powerpoint/2010/main" val="107065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Clic para editar título</a:t>
            </a:r>
            <a:endParaRPr lang="en-US" dirty="0"/>
          </a:p>
        </p:txBody>
      </p:sp>
      <p:sp>
        <p:nvSpPr>
          <p:cNvPr id="3" name="Date Placeholder 2"/>
          <p:cNvSpPr>
            <a:spLocks noGrp="1"/>
          </p:cNvSpPr>
          <p:nvPr>
            <p:ph type="dt" sz="half" idx="10"/>
          </p:nvPr>
        </p:nvSpPr>
        <p:spPr/>
        <p:txBody>
          <a:bodyPr/>
          <a:lstStyle/>
          <a:p>
            <a:fld id="{28152EB1-C82B-1F41-AE39-BCA178D32BAA}" type="datetimeFigureOut">
              <a:rPr lang="es-ES_tradnl" smtClean="0"/>
              <a:t>14/09/2016</a:t>
            </a:fld>
            <a:endParaRPr lang="es-ES_tradnl"/>
          </a:p>
        </p:txBody>
      </p:sp>
      <p:sp>
        <p:nvSpPr>
          <p:cNvPr id="4" name="Footer Placeholder 3"/>
          <p:cNvSpPr>
            <a:spLocks noGrp="1"/>
          </p:cNvSpPr>
          <p:nvPr>
            <p:ph type="ftr" sz="quarter" idx="11"/>
          </p:nvPr>
        </p:nvSpPr>
        <p:spPr/>
        <p:txBody>
          <a:bodyPr/>
          <a:lstStyle/>
          <a:p>
            <a:endParaRPr lang="es-ES_tradnl"/>
          </a:p>
        </p:txBody>
      </p:sp>
      <p:sp>
        <p:nvSpPr>
          <p:cNvPr id="5" name="Slide Number Placeholder 4"/>
          <p:cNvSpPr>
            <a:spLocks noGrp="1"/>
          </p:cNvSpPr>
          <p:nvPr>
            <p:ph type="sldNum" sz="quarter" idx="12"/>
          </p:nvPr>
        </p:nvSpPr>
        <p:spPr/>
        <p:txBody>
          <a:bodyPr/>
          <a:lstStyle/>
          <a:p>
            <a:fld id="{0600DF49-1FCD-2748-A6D6-9719C21A66DB}" type="slidenum">
              <a:rPr lang="es-ES_tradnl" smtClean="0"/>
              <a:t>‹Nº›</a:t>
            </a:fld>
            <a:endParaRPr lang="es-ES_tradnl"/>
          </a:p>
        </p:txBody>
      </p:sp>
    </p:spTree>
    <p:extLst>
      <p:ext uri="{BB962C8B-B14F-4D97-AF65-F5344CB8AC3E}">
        <p14:creationId xmlns:p14="http://schemas.microsoft.com/office/powerpoint/2010/main" val="19994408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152EB1-C82B-1F41-AE39-BCA178D32BAA}" type="datetimeFigureOut">
              <a:rPr lang="es-ES_tradnl" smtClean="0"/>
              <a:t>14/09/2016</a:t>
            </a:fld>
            <a:endParaRPr lang="es-ES_tradnl"/>
          </a:p>
        </p:txBody>
      </p:sp>
      <p:sp>
        <p:nvSpPr>
          <p:cNvPr id="3" name="Footer Placeholder 2"/>
          <p:cNvSpPr>
            <a:spLocks noGrp="1"/>
          </p:cNvSpPr>
          <p:nvPr>
            <p:ph type="ftr" sz="quarter" idx="11"/>
          </p:nvPr>
        </p:nvSpPr>
        <p:spPr/>
        <p:txBody>
          <a:bodyPr/>
          <a:lstStyle/>
          <a:p>
            <a:endParaRPr lang="es-ES_tradnl"/>
          </a:p>
        </p:txBody>
      </p:sp>
      <p:sp>
        <p:nvSpPr>
          <p:cNvPr id="4" name="Slide Number Placeholder 3"/>
          <p:cNvSpPr>
            <a:spLocks noGrp="1"/>
          </p:cNvSpPr>
          <p:nvPr>
            <p:ph type="sldNum" sz="quarter" idx="12"/>
          </p:nvPr>
        </p:nvSpPr>
        <p:spPr/>
        <p:txBody>
          <a:bodyPr/>
          <a:lstStyle/>
          <a:p>
            <a:fld id="{0600DF49-1FCD-2748-A6D6-9719C21A66DB}" type="slidenum">
              <a:rPr lang="es-ES_tradnl" smtClean="0"/>
              <a:t>‹Nº›</a:t>
            </a:fld>
            <a:endParaRPr lang="es-ES_tradnl"/>
          </a:p>
        </p:txBody>
      </p:sp>
    </p:spTree>
    <p:extLst>
      <p:ext uri="{BB962C8B-B14F-4D97-AF65-F5344CB8AC3E}">
        <p14:creationId xmlns:p14="http://schemas.microsoft.com/office/powerpoint/2010/main" val="7775854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s-ES_tradnl"/>
              <a:t>Clic para editar título</a:t>
            </a:r>
            <a:endParaRPr lang="en-US" dirty="0"/>
          </a:p>
        </p:txBody>
      </p:sp>
      <p:sp>
        <p:nvSpPr>
          <p:cNvPr id="3" name="Content Placeholder 2"/>
          <p:cNvSpPr>
            <a:spLocks noGrp="1"/>
          </p:cNvSpPr>
          <p:nvPr>
            <p:ph idx="1"/>
          </p:nvPr>
        </p:nvSpPr>
        <p:spPr>
          <a:xfrm>
            <a:off x="3887391" y="822855"/>
            <a:ext cx="4629150" cy="406135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_tradnl"/>
              <a:t>Haga clic para modificar el estilo de texto del patrón</a:t>
            </a:r>
          </a:p>
        </p:txBody>
      </p:sp>
      <p:sp>
        <p:nvSpPr>
          <p:cNvPr id="5" name="Date Placeholder 4"/>
          <p:cNvSpPr>
            <a:spLocks noGrp="1"/>
          </p:cNvSpPr>
          <p:nvPr>
            <p:ph type="dt" sz="half" idx="10"/>
          </p:nvPr>
        </p:nvSpPr>
        <p:spPr/>
        <p:txBody>
          <a:bodyPr/>
          <a:lstStyle/>
          <a:p>
            <a:fld id="{28152EB1-C82B-1F41-AE39-BCA178D32BAA}" type="datetimeFigureOut">
              <a:rPr lang="es-ES_tradnl" smtClean="0"/>
              <a:t>14/09/2016</a:t>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0600DF49-1FCD-2748-A6D6-9719C21A66DB}" type="slidenum">
              <a:rPr lang="es-ES_tradnl" smtClean="0"/>
              <a:t>‹Nº›</a:t>
            </a:fld>
            <a:endParaRPr lang="es-ES_tradnl"/>
          </a:p>
        </p:txBody>
      </p:sp>
    </p:spTree>
    <p:extLst>
      <p:ext uri="{BB962C8B-B14F-4D97-AF65-F5344CB8AC3E}">
        <p14:creationId xmlns:p14="http://schemas.microsoft.com/office/powerpoint/2010/main" val="14400611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s-ES_tradnl"/>
              <a:t>Clic para editar título</a:t>
            </a:r>
            <a:endParaRPr lang="en-US" dirty="0"/>
          </a:p>
        </p:txBody>
      </p:sp>
      <p:sp>
        <p:nvSpPr>
          <p:cNvPr id="3" name="Picture Placeholder 2"/>
          <p:cNvSpPr>
            <a:spLocks noGrp="1" noChangeAspect="1"/>
          </p:cNvSpPr>
          <p:nvPr>
            <p:ph type="pic" idx="1"/>
          </p:nvPr>
        </p:nvSpPr>
        <p:spPr>
          <a:xfrm>
            <a:off x="3887391" y="822855"/>
            <a:ext cx="4629150" cy="4061354"/>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ES_tradnl"/>
              <a:t>Arrastre la imagen al marcador de posición o haga clic en el icono para agregar</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_tradnl"/>
              <a:t>Haga clic para modificar el estilo de texto del patrón</a:t>
            </a:r>
          </a:p>
        </p:txBody>
      </p:sp>
      <p:sp>
        <p:nvSpPr>
          <p:cNvPr id="5" name="Date Placeholder 4"/>
          <p:cNvSpPr>
            <a:spLocks noGrp="1"/>
          </p:cNvSpPr>
          <p:nvPr>
            <p:ph type="dt" sz="half" idx="10"/>
          </p:nvPr>
        </p:nvSpPr>
        <p:spPr/>
        <p:txBody>
          <a:bodyPr/>
          <a:lstStyle/>
          <a:p>
            <a:fld id="{28152EB1-C82B-1F41-AE39-BCA178D32BAA}" type="datetimeFigureOut">
              <a:rPr lang="es-ES_tradnl" smtClean="0"/>
              <a:t>14/09/2016</a:t>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0600DF49-1FCD-2748-A6D6-9719C21A66DB}" type="slidenum">
              <a:rPr lang="es-ES_tradnl" smtClean="0"/>
              <a:t>‹Nº›</a:t>
            </a:fld>
            <a:endParaRPr lang="es-ES_tradnl"/>
          </a:p>
        </p:txBody>
      </p:sp>
    </p:spTree>
    <p:extLst>
      <p:ext uri="{BB962C8B-B14F-4D97-AF65-F5344CB8AC3E}">
        <p14:creationId xmlns:p14="http://schemas.microsoft.com/office/powerpoint/2010/main" val="9662564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04271"/>
            <a:ext cx="7886700" cy="1104636"/>
          </a:xfrm>
          <a:prstGeom prst="rect">
            <a:avLst/>
          </a:prstGeom>
        </p:spPr>
        <p:txBody>
          <a:bodyPr vert="horz" lIns="91440" tIns="45720" rIns="91440" bIns="45720" rtlCol="0" anchor="ctr">
            <a:normAutofit/>
          </a:bodyPr>
          <a:lstStyle/>
          <a:p>
            <a:r>
              <a:rPr lang="es-ES_tradnl"/>
              <a:t>Clic para editar título</a:t>
            </a:r>
            <a:endParaRPr lang="en-US" dirty="0"/>
          </a:p>
        </p:txBody>
      </p:sp>
      <p:sp>
        <p:nvSpPr>
          <p:cNvPr id="3" name="Text Placeholder 2"/>
          <p:cNvSpPr>
            <a:spLocks noGrp="1"/>
          </p:cNvSpPr>
          <p:nvPr>
            <p:ph type="body" idx="1"/>
          </p:nvPr>
        </p:nvSpPr>
        <p:spPr>
          <a:xfrm>
            <a:off x="628650" y="1521354"/>
            <a:ext cx="7886700" cy="3626115"/>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4" name="Date Placeholder 3"/>
          <p:cNvSpPr>
            <a:spLocks noGrp="1"/>
          </p:cNvSpPr>
          <p:nvPr>
            <p:ph type="dt" sz="half" idx="2"/>
          </p:nvPr>
        </p:nvSpPr>
        <p:spPr>
          <a:xfrm>
            <a:off x="628650" y="5296959"/>
            <a:ext cx="2057400" cy="304271"/>
          </a:xfrm>
          <a:prstGeom prst="rect">
            <a:avLst/>
          </a:prstGeom>
        </p:spPr>
        <p:txBody>
          <a:bodyPr vert="horz" lIns="91440" tIns="45720" rIns="91440" bIns="45720" rtlCol="0" anchor="ctr"/>
          <a:lstStyle>
            <a:lvl1pPr algn="l">
              <a:defRPr sz="900">
                <a:solidFill>
                  <a:schemeClr val="tx1">
                    <a:tint val="75000"/>
                  </a:schemeClr>
                </a:solidFill>
              </a:defRPr>
            </a:lvl1pPr>
          </a:lstStyle>
          <a:p>
            <a:fld id="{28152EB1-C82B-1F41-AE39-BCA178D32BAA}" type="datetimeFigureOut">
              <a:rPr lang="es-ES_tradnl" smtClean="0"/>
              <a:t>14/09/2016</a:t>
            </a:fld>
            <a:endParaRPr lang="es-ES_tradnl"/>
          </a:p>
        </p:txBody>
      </p:sp>
      <p:sp>
        <p:nvSpPr>
          <p:cNvPr id="5" name="Footer Placeholder 4"/>
          <p:cNvSpPr>
            <a:spLocks noGrp="1"/>
          </p:cNvSpPr>
          <p:nvPr>
            <p:ph type="ftr" sz="quarter" idx="3"/>
          </p:nvPr>
        </p:nvSpPr>
        <p:spPr>
          <a:xfrm>
            <a:off x="3028950" y="5296959"/>
            <a:ext cx="3086100" cy="30427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ES_tradnl"/>
          </a:p>
        </p:txBody>
      </p:sp>
      <p:sp>
        <p:nvSpPr>
          <p:cNvPr id="6" name="Slide Number Placeholder 5"/>
          <p:cNvSpPr>
            <a:spLocks noGrp="1"/>
          </p:cNvSpPr>
          <p:nvPr>
            <p:ph type="sldNum" sz="quarter" idx="4"/>
          </p:nvPr>
        </p:nvSpPr>
        <p:spPr>
          <a:xfrm>
            <a:off x="6457950" y="5296959"/>
            <a:ext cx="2057400" cy="304271"/>
          </a:xfrm>
          <a:prstGeom prst="rect">
            <a:avLst/>
          </a:prstGeom>
        </p:spPr>
        <p:txBody>
          <a:bodyPr vert="horz" lIns="91440" tIns="45720" rIns="91440" bIns="45720" rtlCol="0" anchor="ctr"/>
          <a:lstStyle>
            <a:lvl1pPr algn="r">
              <a:defRPr sz="900">
                <a:solidFill>
                  <a:schemeClr val="tx1">
                    <a:tint val="75000"/>
                  </a:schemeClr>
                </a:solidFill>
              </a:defRPr>
            </a:lvl1pPr>
          </a:lstStyle>
          <a:p>
            <a:fld id="{0600DF49-1FCD-2748-A6D6-9719C21A66DB}" type="slidenum">
              <a:rPr lang="es-ES_tradnl" smtClean="0"/>
              <a:t>‹Nº›</a:t>
            </a:fld>
            <a:endParaRPr lang="es-ES_tradnl"/>
          </a:p>
        </p:txBody>
      </p:sp>
    </p:spTree>
    <p:extLst>
      <p:ext uri="{BB962C8B-B14F-4D97-AF65-F5344CB8AC3E}">
        <p14:creationId xmlns:p14="http://schemas.microsoft.com/office/powerpoint/2010/main" val="207343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datos.gov.co/"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hyperlink" Target="mailto:capacitacionmintic@gmail.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hemeOverride" Target="../theme/themeOverride1.xml"/><Relationship Id="rId5" Type="http://schemas.openxmlformats.org/officeDocument/2006/relationships/image" Target="../media/image28.png"/><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hyperlink" Target="mailto:capacitacionmintic@gmail.com" TargetMode="External"/><Relationship Id="rId4" Type="http://schemas.openxmlformats.org/officeDocument/2006/relationships/hyperlink" Target="https://datos.gov.co/"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hyperlink" Target="mailto:capacitacionmintic@gmail.com" TargetMode="External"/><Relationship Id="rId4" Type="http://schemas.openxmlformats.org/officeDocument/2006/relationships/hyperlink" Target="https://datos.gov.co/"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hyperlink" Target="mailto:capacitacionmintic@gmail.com" TargetMode="External"/><Relationship Id="rId4" Type="http://schemas.openxmlformats.org/officeDocument/2006/relationships/hyperlink" Target="https://datos.gov.co/"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hyperlink" Target="mailto:capacitacionmintic@gmail.com" TargetMode="External"/><Relationship Id="rId4" Type="http://schemas.openxmlformats.org/officeDocument/2006/relationships/hyperlink" Target="https://datos.gov.co/"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34.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7.tmp"/></Relationships>
</file>

<file path=ppt/slides/_rels/slide35.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40.gif"/><Relationship Id="rId4" Type="http://schemas.openxmlformats.org/officeDocument/2006/relationships/image" Target="../media/image39.gif"/></Relationships>
</file>

<file path=ppt/slides/_rels/slide3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hyperlink" Target="mailto:capacitacionmintic@gmail.com" TargetMode="External"/><Relationship Id="rId4" Type="http://schemas.openxmlformats.org/officeDocument/2006/relationships/hyperlink" Target="https://datos.gov.co/"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hyperlink" Target="mailto:capacitacionmintic@gmail.com" TargetMode="External"/><Relationship Id="rId4" Type="http://schemas.openxmlformats.org/officeDocument/2006/relationships/hyperlink" Target="https://datos.gov.co/"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hyperlink" Target="mailto:capacitacionmintic@gmail.com" TargetMode="External"/><Relationship Id="rId4" Type="http://schemas.openxmlformats.org/officeDocument/2006/relationships/hyperlink" Target="https://datos.gov.co/"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4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hyperlink" Target="mailto:capacitacionmintic@gmail.com" TargetMode="External"/><Relationship Id="rId4" Type="http://schemas.openxmlformats.org/officeDocument/2006/relationships/hyperlink" Target="https://datos.gov.co/"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48.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59593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300038" y="200028"/>
            <a:ext cx="7580241" cy="487698"/>
          </a:xfrm>
          <a:prstGeom prst="rect">
            <a:avLst/>
          </a:prstGeom>
          <a:noFill/>
        </p:spPr>
        <p:txBody>
          <a:bodyPr wrap="square" rtlCol="0">
            <a:spAutoFit/>
          </a:bodyPr>
          <a:lstStyle/>
          <a:p>
            <a:pPr>
              <a:lnSpc>
                <a:spcPct val="70000"/>
              </a:lnSpc>
            </a:pPr>
            <a:r>
              <a:rPr lang="es-MX" sz="3600" b="1" dirty="0">
                <a:solidFill>
                  <a:schemeClr val="bg1"/>
                </a:solidFill>
                <a:latin typeface="Bebas Neue" panose="020B0606020202050201"/>
                <a:ea typeface="Bebas Neue" charset="0"/>
                <a:cs typeface="Bebas Neue" charset="0"/>
              </a:rPr>
              <a:t>Creación de Conjuntos de Datos</a:t>
            </a:r>
            <a:endParaRPr lang="es-ES_tradnl" sz="3600" dirty="0">
              <a:solidFill>
                <a:schemeClr val="bg1"/>
              </a:solidFill>
              <a:latin typeface="Bebas Neue" panose="020B0606020202050201"/>
              <a:ea typeface="Bebas Neue" charset="0"/>
              <a:cs typeface="Bebas Neue" charset="0"/>
            </a:endParaRPr>
          </a:p>
        </p:txBody>
      </p:sp>
      <p:sp>
        <p:nvSpPr>
          <p:cNvPr id="8" name="CuadroTexto 7"/>
          <p:cNvSpPr txBox="1"/>
          <p:nvPr/>
        </p:nvSpPr>
        <p:spPr>
          <a:xfrm>
            <a:off x="8032830" y="1817225"/>
            <a:ext cx="184731" cy="308418"/>
          </a:xfrm>
          <a:prstGeom prst="rect">
            <a:avLst/>
          </a:prstGeom>
          <a:noFill/>
        </p:spPr>
        <p:txBody>
          <a:bodyPr wrap="none" rtlCol="0">
            <a:spAutoFit/>
          </a:bodyPr>
          <a:lstStyle/>
          <a:p>
            <a:endParaRPr lang="es-ES_tradnl" dirty="0"/>
          </a:p>
        </p:txBody>
      </p:sp>
      <p:sp>
        <p:nvSpPr>
          <p:cNvPr id="9" name="CuadroTexto 8"/>
          <p:cNvSpPr txBox="1"/>
          <p:nvPr/>
        </p:nvSpPr>
        <p:spPr>
          <a:xfrm>
            <a:off x="360998" y="919184"/>
            <a:ext cx="8424863" cy="955135"/>
          </a:xfrm>
          <a:prstGeom prst="rect">
            <a:avLst/>
          </a:prstGeom>
          <a:solidFill>
            <a:schemeClr val="bg2">
              <a:lumMod val="75000"/>
              <a:alpha val="4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s-ES_tradnl"/>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s-ES" sz="1800" dirty="0">
                <a:solidFill>
                  <a:schemeClr val="tx1">
                    <a:lumMod val="75000"/>
                    <a:lumOff val="25000"/>
                  </a:schemeClr>
                </a:solidFill>
              </a:rPr>
              <a:t>Después de un proceso de limpieza de datos, un conjunto de datos funcional en formato CSV o Excel, es importado a </a:t>
            </a:r>
            <a:r>
              <a:rPr lang="es-ES" sz="1800" dirty="0" err="1">
                <a:solidFill>
                  <a:schemeClr val="tx1">
                    <a:lumMod val="75000"/>
                    <a:lumOff val="25000"/>
                  </a:schemeClr>
                </a:solidFill>
              </a:rPr>
              <a:t>Socrata</a:t>
            </a:r>
            <a:r>
              <a:rPr lang="es-ES" sz="1800" dirty="0">
                <a:solidFill>
                  <a:schemeClr val="tx1">
                    <a:lumMod val="75000"/>
                    <a:lumOff val="25000"/>
                  </a:schemeClr>
                </a:solidFill>
              </a:rPr>
              <a:t> con el objetivo de promover entre los usuarios del portal su uso y análisis.</a:t>
            </a:r>
          </a:p>
        </p:txBody>
      </p:sp>
      <p:pic>
        <p:nvPicPr>
          <p:cNvPr id="2" name="Imagen 1"/>
          <p:cNvPicPr>
            <a:picLocks noChangeAspect="1"/>
          </p:cNvPicPr>
          <p:nvPr/>
        </p:nvPicPr>
        <p:blipFill rotWithShape="1">
          <a:blip r:embed="rId3"/>
          <a:srcRect r="13531" b="8465"/>
          <a:stretch/>
        </p:blipFill>
        <p:spPr>
          <a:xfrm>
            <a:off x="490651" y="2032394"/>
            <a:ext cx="3078230" cy="2680714"/>
          </a:xfrm>
          <a:prstGeom prst="rect">
            <a:avLst/>
          </a:prstGeom>
          <a:ln>
            <a:noFill/>
          </a:ln>
          <a:effectLst>
            <a:outerShdw blurRad="292100" dist="139700" dir="2700000" algn="tl" rotWithShape="0">
              <a:srgbClr val="333333">
                <a:alpha val="65000"/>
              </a:srgbClr>
            </a:outerShdw>
          </a:effectLst>
        </p:spPr>
      </p:pic>
      <p:sp>
        <p:nvSpPr>
          <p:cNvPr id="10" name="Shape 163"/>
          <p:cNvSpPr>
            <a:spLocks noChangeArrowheads="1"/>
          </p:cNvSpPr>
          <p:nvPr/>
        </p:nvSpPr>
        <p:spPr bwMode="auto">
          <a:xfrm>
            <a:off x="3759494" y="3121874"/>
            <a:ext cx="490973" cy="531447"/>
          </a:xfrm>
          <a:prstGeom prst="rightArrow">
            <a:avLst>
              <a:gd name="adj1" fmla="val 32000"/>
              <a:gd name="adj2" fmla="val 64000"/>
            </a:avLst>
          </a:prstGeom>
          <a:solidFill>
            <a:srgbClr val="C45DFD"/>
          </a:solidFill>
          <a:ln>
            <a:noFill/>
          </a:ln>
          <a:extLst/>
        </p:spPr>
        <p:txBody>
          <a:bodyPr lIns="25400" tIns="25400" rIns="25400" bIns="25400" anchor="ctr"/>
          <a:lstStyle>
            <a:lvl1pPr eaLnBrk="0" hangingPunct="0">
              <a:defRPr sz="5000">
                <a:solidFill>
                  <a:srgbClr val="000000"/>
                </a:solidFill>
                <a:latin typeface="Helvetica Light" charset="0"/>
                <a:ea typeface="MS PGothic" panose="020B0600070205080204" pitchFamily="34" charset="-128"/>
                <a:sym typeface="Helvetica Light" charset="0"/>
              </a:defRPr>
            </a:lvl1pPr>
            <a:lvl2pPr marL="742950" indent="-285750" eaLnBrk="0" hangingPunct="0">
              <a:defRPr sz="5000">
                <a:solidFill>
                  <a:srgbClr val="000000"/>
                </a:solidFill>
                <a:latin typeface="Helvetica Light" charset="0"/>
                <a:ea typeface="MS PGothic" panose="020B0600070205080204" pitchFamily="34" charset="-128"/>
                <a:sym typeface="Helvetica Light" charset="0"/>
              </a:defRPr>
            </a:lvl2pPr>
            <a:lvl3pPr marL="1143000" indent="-228600" eaLnBrk="0" hangingPunct="0">
              <a:defRPr sz="5000">
                <a:solidFill>
                  <a:srgbClr val="000000"/>
                </a:solidFill>
                <a:latin typeface="Helvetica Light" charset="0"/>
                <a:ea typeface="MS PGothic" panose="020B0600070205080204" pitchFamily="34" charset="-128"/>
                <a:sym typeface="Helvetica Light" charset="0"/>
              </a:defRPr>
            </a:lvl3pPr>
            <a:lvl4pPr marL="1600200" indent="-228600" eaLnBrk="0" hangingPunct="0">
              <a:defRPr sz="5000">
                <a:solidFill>
                  <a:srgbClr val="000000"/>
                </a:solidFill>
                <a:latin typeface="Helvetica Light" charset="0"/>
                <a:ea typeface="MS PGothic" panose="020B0600070205080204" pitchFamily="34" charset="-128"/>
                <a:sym typeface="Helvetica Light" charset="0"/>
              </a:defRPr>
            </a:lvl4pPr>
            <a:lvl5pPr marL="2057400" indent="-228600" eaLnBrk="0" hangingPunct="0">
              <a:defRPr sz="5000">
                <a:solidFill>
                  <a:srgbClr val="000000"/>
                </a:solidFill>
                <a:latin typeface="Helvetica Light" charset="0"/>
                <a:ea typeface="MS PGothic" panose="020B0600070205080204" pitchFamily="34" charset="-128"/>
                <a:sym typeface="Helvetica Light" charset="0"/>
              </a:defRPr>
            </a:lvl5pPr>
            <a:lvl6pPr marL="2514600" indent="-228600" defTabSz="825500" eaLnBrk="0" fontAlgn="base" hangingPunct="0">
              <a:spcBef>
                <a:spcPct val="0"/>
              </a:spcBef>
              <a:spcAft>
                <a:spcPct val="0"/>
              </a:spcAft>
              <a:defRPr sz="5000">
                <a:solidFill>
                  <a:srgbClr val="000000"/>
                </a:solidFill>
                <a:latin typeface="Helvetica Light" charset="0"/>
                <a:ea typeface="MS PGothic" panose="020B0600070205080204" pitchFamily="34" charset="-128"/>
                <a:sym typeface="Helvetica Light" charset="0"/>
              </a:defRPr>
            </a:lvl6pPr>
            <a:lvl7pPr marL="2971800" indent="-228600" defTabSz="825500" eaLnBrk="0" fontAlgn="base" hangingPunct="0">
              <a:spcBef>
                <a:spcPct val="0"/>
              </a:spcBef>
              <a:spcAft>
                <a:spcPct val="0"/>
              </a:spcAft>
              <a:defRPr sz="5000">
                <a:solidFill>
                  <a:srgbClr val="000000"/>
                </a:solidFill>
                <a:latin typeface="Helvetica Light" charset="0"/>
                <a:ea typeface="MS PGothic" panose="020B0600070205080204" pitchFamily="34" charset="-128"/>
                <a:sym typeface="Helvetica Light" charset="0"/>
              </a:defRPr>
            </a:lvl7pPr>
            <a:lvl8pPr marL="3429000" indent="-228600" defTabSz="825500" eaLnBrk="0" fontAlgn="base" hangingPunct="0">
              <a:spcBef>
                <a:spcPct val="0"/>
              </a:spcBef>
              <a:spcAft>
                <a:spcPct val="0"/>
              </a:spcAft>
              <a:defRPr sz="5000">
                <a:solidFill>
                  <a:srgbClr val="000000"/>
                </a:solidFill>
                <a:latin typeface="Helvetica Light" charset="0"/>
                <a:ea typeface="MS PGothic" panose="020B0600070205080204" pitchFamily="34" charset="-128"/>
                <a:sym typeface="Helvetica Light" charset="0"/>
              </a:defRPr>
            </a:lvl8pPr>
            <a:lvl9pPr marL="3886200" indent="-228600" defTabSz="825500" eaLnBrk="0" fontAlgn="base" hangingPunct="0">
              <a:spcBef>
                <a:spcPct val="0"/>
              </a:spcBef>
              <a:spcAft>
                <a:spcPct val="0"/>
              </a:spcAft>
              <a:defRPr sz="5000">
                <a:solidFill>
                  <a:srgbClr val="000000"/>
                </a:solidFill>
                <a:latin typeface="Helvetica Light" charset="0"/>
                <a:ea typeface="MS PGothic" panose="020B0600070205080204" pitchFamily="34" charset="-128"/>
                <a:sym typeface="Helvetica Light" charset="0"/>
              </a:defRPr>
            </a:lvl9pPr>
          </a:lstStyle>
          <a:p>
            <a:pPr algn="ctr" eaLnBrk="1"/>
            <a:endParaRPr lang="es-CO" altLang="es-CO" sz="1600">
              <a:solidFill>
                <a:srgbClr val="FFFFFF"/>
              </a:solidFill>
            </a:endParaRPr>
          </a:p>
        </p:txBody>
      </p:sp>
      <p:pic>
        <p:nvPicPr>
          <p:cNvPr id="3" name="Imagen 2"/>
          <p:cNvPicPr>
            <a:picLocks noChangeAspect="1"/>
          </p:cNvPicPr>
          <p:nvPr/>
        </p:nvPicPr>
        <p:blipFill>
          <a:blip r:embed="rId4"/>
          <a:stretch>
            <a:fillRect/>
          </a:stretch>
        </p:blipFill>
        <p:spPr>
          <a:xfrm>
            <a:off x="4410255" y="2032394"/>
            <a:ext cx="4164340" cy="268071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337877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300038" y="200028"/>
            <a:ext cx="7580241" cy="487698"/>
          </a:xfrm>
          <a:prstGeom prst="rect">
            <a:avLst/>
          </a:prstGeom>
          <a:noFill/>
        </p:spPr>
        <p:txBody>
          <a:bodyPr wrap="square" rtlCol="0">
            <a:spAutoFit/>
          </a:bodyPr>
          <a:lstStyle/>
          <a:p>
            <a:pPr>
              <a:lnSpc>
                <a:spcPct val="70000"/>
              </a:lnSpc>
            </a:pPr>
            <a:r>
              <a:rPr lang="es-MX" sz="3600" b="1" dirty="0">
                <a:solidFill>
                  <a:schemeClr val="bg1"/>
                </a:solidFill>
                <a:latin typeface="Bebas Neue" panose="020B0606020202050201"/>
                <a:ea typeface="Bebas Neue" charset="0"/>
                <a:cs typeface="Bebas Neue" charset="0"/>
              </a:rPr>
              <a:t>Creación de Conjuntos de Datos</a:t>
            </a:r>
            <a:endParaRPr lang="es-ES_tradnl" sz="3600" dirty="0">
              <a:solidFill>
                <a:schemeClr val="bg1"/>
              </a:solidFill>
              <a:latin typeface="Bebas Neue" panose="020B0606020202050201"/>
              <a:ea typeface="Bebas Neue" charset="0"/>
              <a:cs typeface="Bebas Neue" charset="0"/>
            </a:endParaRPr>
          </a:p>
        </p:txBody>
      </p:sp>
      <p:sp>
        <p:nvSpPr>
          <p:cNvPr id="8" name="CuadroTexto 7"/>
          <p:cNvSpPr txBox="1"/>
          <p:nvPr/>
        </p:nvSpPr>
        <p:spPr>
          <a:xfrm>
            <a:off x="8032830" y="1817225"/>
            <a:ext cx="184731" cy="308418"/>
          </a:xfrm>
          <a:prstGeom prst="rect">
            <a:avLst/>
          </a:prstGeom>
          <a:noFill/>
        </p:spPr>
        <p:txBody>
          <a:bodyPr wrap="none" rtlCol="0">
            <a:spAutoFit/>
          </a:bodyPr>
          <a:lstStyle/>
          <a:p>
            <a:endParaRPr lang="es-ES_tradnl" dirty="0"/>
          </a:p>
        </p:txBody>
      </p:sp>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14774" y="1328144"/>
            <a:ext cx="4315245" cy="3236434"/>
          </a:xfrm>
          <a:prstGeom prst="rect">
            <a:avLst/>
          </a:prstGeom>
          <a:ln>
            <a:noFill/>
          </a:ln>
          <a:effectLst>
            <a:softEdge rad="112500"/>
          </a:effectLst>
        </p:spPr>
      </p:pic>
      <p:sp>
        <p:nvSpPr>
          <p:cNvPr id="2" name="Elipse 1"/>
          <p:cNvSpPr/>
          <p:nvPr/>
        </p:nvSpPr>
        <p:spPr>
          <a:xfrm>
            <a:off x="536448" y="1206224"/>
            <a:ext cx="536448" cy="489081"/>
          </a:xfrm>
          <a:prstGeom prst="ellipse">
            <a:avLst/>
          </a:prstGeom>
          <a:solidFill>
            <a:srgbClr val="9E599C"/>
          </a:solidFill>
          <a:ln>
            <a:solidFill>
              <a:srgbClr val="6229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 name="CuadroTexto 2"/>
          <p:cNvSpPr txBox="1"/>
          <p:nvPr/>
        </p:nvSpPr>
        <p:spPr>
          <a:xfrm>
            <a:off x="622401" y="1160488"/>
            <a:ext cx="393056" cy="584775"/>
          </a:xfrm>
          <a:prstGeom prst="rect">
            <a:avLst/>
          </a:prstGeom>
          <a:noFill/>
        </p:spPr>
        <p:txBody>
          <a:bodyPr wrap="none" rtlCol="0">
            <a:spAutoFit/>
          </a:bodyPr>
          <a:lstStyle/>
          <a:p>
            <a:r>
              <a:rPr lang="es-CO" sz="3200" b="1" dirty="0">
                <a:solidFill>
                  <a:schemeClr val="bg1"/>
                </a:solidFill>
              </a:rPr>
              <a:t>1</a:t>
            </a:r>
          </a:p>
        </p:txBody>
      </p:sp>
      <p:sp>
        <p:nvSpPr>
          <p:cNvPr id="6" name="Rectángulo 5"/>
          <p:cNvSpPr/>
          <p:nvPr/>
        </p:nvSpPr>
        <p:spPr>
          <a:xfrm>
            <a:off x="1224463" y="1296875"/>
            <a:ext cx="3124282" cy="307777"/>
          </a:xfrm>
          <a:prstGeom prst="rect">
            <a:avLst/>
          </a:prstGeom>
          <a:solidFill>
            <a:schemeClr val="bg1">
              <a:lumMod val="75000"/>
              <a:alpha val="19000"/>
            </a:schemeClr>
          </a:solidFill>
          <a:ln>
            <a:solidFill>
              <a:schemeClr val="bg2">
                <a:lumMod val="75000"/>
                <a:alpha val="40000"/>
              </a:schemeClr>
            </a:solidFill>
          </a:ln>
        </p:spPr>
        <p:txBody>
          <a:bodyPr wrap="square">
            <a:spAutoFit/>
          </a:bodyPr>
          <a:lstStyle/>
          <a:p>
            <a:pPr algn="ctr"/>
            <a:r>
              <a:rPr lang="es-ES" sz="1400" dirty="0">
                <a:solidFill>
                  <a:schemeClr val="tx1">
                    <a:lumMod val="75000"/>
                    <a:lumOff val="25000"/>
                  </a:schemeClr>
                </a:solidFill>
                <a:latin typeface="Helvetica" panose="020B0604020202020204" pitchFamily="34" charset="0"/>
                <a:cs typeface="Helvetica" panose="020B0604020202020204" pitchFamily="34" charset="0"/>
              </a:rPr>
              <a:t>Escoger el tipo de archivo a importar.</a:t>
            </a:r>
          </a:p>
        </p:txBody>
      </p:sp>
      <p:sp>
        <p:nvSpPr>
          <p:cNvPr id="7" name="Rectángulo 6"/>
          <p:cNvSpPr/>
          <p:nvPr/>
        </p:nvSpPr>
        <p:spPr>
          <a:xfrm>
            <a:off x="1224463" y="2125655"/>
            <a:ext cx="3124282" cy="523220"/>
          </a:xfrm>
          <a:prstGeom prst="rect">
            <a:avLst/>
          </a:prstGeom>
          <a:solidFill>
            <a:schemeClr val="bg1">
              <a:lumMod val="75000"/>
              <a:alpha val="19000"/>
            </a:schemeClr>
          </a:solidFill>
          <a:ln>
            <a:solidFill>
              <a:schemeClr val="bg2">
                <a:lumMod val="75000"/>
                <a:alpha val="40000"/>
              </a:schemeClr>
            </a:solidFill>
          </a:ln>
        </p:spPr>
        <p:txBody>
          <a:bodyPr wrap="square">
            <a:spAutoFit/>
          </a:bodyPr>
          <a:lstStyle/>
          <a:p>
            <a:pPr algn="ctr"/>
            <a:r>
              <a:rPr lang="es-ES" sz="1400" dirty="0">
                <a:solidFill>
                  <a:schemeClr val="tx1">
                    <a:lumMod val="75000"/>
                    <a:lumOff val="25000"/>
                  </a:schemeClr>
                </a:solidFill>
                <a:latin typeface="Helvetica" panose="020B0604020202020204" pitchFamily="34" charset="0"/>
                <a:cs typeface="Helvetica" panose="020B0604020202020204" pitchFamily="34" charset="0"/>
              </a:rPr>
              <a:t>Asegurar que el formato a importar es correcto.</a:t>
            </a:r>
          </a:p>
        </p:txBody>
      </p:sp>
      <p:sp>
        <p:nvSpPr>
          <p:cNvPr id="12" name="Elipse 11"/>
          <p:cNvSpPr/>
          <p:nvPr/>
        </p:nvSpPr>
        <p:spPr>
          <a:xfrm>
            <a:off x="536448" y="2096028"/>
            <a:ext cx="536448" cy="489081"/>
          </a:xfrm>
          <a:prstGeom prst="ellipse">
            <a:avLst/>
          </a:prstGeom>
          <a:solidFill>
            <a:srgbClr val="9E599C"/>
          </a:solidFill>
          <a:ln>
            <a:solidFill>
              <a:srgbClr val="6229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3" name="CuadroTexto 12"/>
          <p:cNvSpPr txBox="1"/>
          <p:nvPr/>
        </p:nvSpPr>
        <p:spPr>
          <a:xfrm>
            <a:off x="622401" y="2050292"/>
            <a:ext cx="393056" cy="584775"/>
          </a:xfrm>
          <a:prstGeom prst="rect">
            <a:avLst/>
          </a:prstGeom>
          <a:noFill/>
        </p:spPr>
        <p:txBody>
          <a:bodyPr wrap="none" rtlCol="0">
            <a:spAutoFit/>
          </a:bodyPr>
          <a:lstStyle/>
          <a:p>
            <a:r>
              <a:rPr lang="es-CO" sz="3200" b="1" dirty="0">
                <a:solidFill>
                  <a:schemeClr val="bg1"/>
                </a:solidFill>
              </a:rPr>
              <a:t>2</a:t>
            </a:r>
          </a:p>
        </p:txBody>
      </p:sp>
      <p:sp>
        <p:nvSpPr>
          <p:cNvPr id="15" name="Elipse 14"/>
          <p:cNvSpPr/>
          <p:nvPr/>
        </p:nvSpPr>
        <p:spPr>
          <a:xfrm>
            <a:off x="550705" y="3032758"/>
            <a:ext cx="536448" cy="489081"/>
          </a:xfrm>
          <a:prstGeom prst="ellipse">
            <a:avLst/>
          </a:prstGeom>
          <a:solidFill>
            <a:srgbClr val="9E599C"/>
          </a:solidFill>
          <a:ln>
            <a:solidFill>
              <a:srgbClr val="6229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6" name="CuadroTexto 15"/>
          <p:cNvSpPr txBox="1"/>
          <p:nvPr/>
        </p:nvSpPr>
        <p:spPr>
          <a:xfrm>
            <a:off x="624466" y="2987022"/>
            <a:ext cx="393056" cy="584775"/>
          </a:xfrm>
          <a:prstGeom prst="rect">
            <a:avLst/>
          </a:prstGeom>
          <a:noFill/>
        </p:spPr>
        <p:txBody>
          <a:bodyPr wrap="none" rtlCol="0">
            <a:spAutoFit/>
          </a:bodyPr>
          <a:lstStyle/>
          <a:p>
            <a:r>
              <a:rPr lang="es-CO" sz="3200" b="1" dirty="0">
                <a:solidFill>
                  <a:schemeClr val="bg1"/>
                </a:solidFill>
              </a:rPr>
              <a:t>3</a:t>
            </a:r>
          </a:p>
        </p:txBody>
      </p:sp>
      <p:sp>
        <p:nvSpPr>
          <p:cNvPr id="18" name="Elipse 17"/>
          <p:cNvSpPr/>
          <p:nvPr/>
        </p:nvSpPr>
        <p:spPr>
          <a:xfrm>
            <a:off x="564962" y="3953074"/>
            <a:ext cx="536448" cy="489081"/>
          </a:xfrm>
          <a:prstGeom prst="ellipse">
            <a:avLst/>
          </a:prstGeom>
          <a:solidFill>
            <a:srgbClr val="9E599C"/>
          </a:solidFill>
          <a:ln>
            <a:solidFill>
              <a:srgbClr val="6229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9" name="CuadroTexto 18"/>
          <p:cNvSpPr txBox="1"/>
          <p:nvPr/>
        </p:nvSpPr>
        <p:spPr>
          <a:xfrm>
            <a:off x="638723" y="3907338"/>
            <a:ext cx="393056" cy="584775"/>
          </a:xfrm>
          <a:prstGeom prst="rect">
            <a:avLst/>
          </a:prstGeom>
          <a:noFill/>
        </p:spPr>
        <p:txBody>
          <a:bodyPr wrap="none" rtlCol="0">
            <a:spAutoFit/>
          </a:bodyPr>
          <a:lstStyle/>
          <a:p>
            <a:r>
              <a:rPr lang="es-CO" sz="3200" b="1" dirty="0">
                <a:solidFill>
                  <a:schemeClr val="bg1"/>
                </a:solidFill>
              </a:rPr>
              <a:t>4</a:t>
            </a:r>
          </a:p>
        </p:txBody>
      </p:sp>
      <p:sp>
        <p:nvSpPr>
          <p:cNvPr id="20" name="Rectángulo 19"/>
          <p:cNvSpPr/>
          <p:nvPr/>
        </p:nvSpPr>
        <p:spPr>
          <a:xfrm>
            <a:off x="1210001" y="3020566"/>
            <a:ext cx="3138744" cy="523220"/>
          </a:xfrm>
          <a:prstGeom prst="rect">
            <a:avLst/>
          </a:prstGeom>
          <a:solidFill>
            <a:schemeClr val="bg1">
              <a:lumMod val="75000"/>
              <a:alpha val="19000"/>
            </a:schemeClr>
          </a:solidFill>
          <a:ln>
            <a:solidFill>
              <a:schemeClr val="bg2">
                <a:lumMod val="75000"/>
                <a:alpha val="40000"/>
              </a:schemeClr>
            </a:solidFill>
          </a:ln>
        </p:spPr>
        <p:txBody>
          <a:bodyPr wrap="square">
            <a:spAutoFit/>
          </a:bodyPr>
          <a:lstStyle/>
          <a:p>
            <a:pPr algn="ctr"/>
            <a:r>
              <a:rPr lang="es-ES" sz="1400" dirty="0">
                <a:solidFill>
                  <a:schemeClr val="tx1">
                    <a:lumMod val="75000"/>
                    <a:lumOff val="25000"/>
                  </a:schemeClr>
                </a:solidFill>
                <a:latin typeface="Helvetica" panose="020B0604020202020204" pitchFamily="34" charset="0"/>
                <a:cs typeface="Helvetica" panose="020B0604020202020204" pitchFamily="34" charset="0"/>
              </a:rPr>
              <a:t>Limpieza de datos y aplicación de reglas dispuestas por </a:t>
            </a:r>
            <a:r>
              <a:rPr lang="es-ES" sz="1400" dirty="0" err="1">
                <a:solidFill>
                  <a:schemeClr val="tx1">
                    <a:lumMod val="75000"/>
                    <a:lumOff val="25000"/>
                  </a:schemeClr>
                </a:solidFill>
                <a:latin typeface="Helvetica" panose="020B0604020202020204" pitchFamily="34" charset="0"/>
                <a:cs typeface="Helvetica" panose="020B0604020202020204" pitchFamily="34" charset="0"/>
              </a:rPr>
              <a:t>Socrata</a:t>
            </a:r>
            <a:r>
              <a:rPr lang="es-ES" sz="1400" dirty="0">
                <a:solidFill>
                  <a:schemeClr val="tx1">
                    <a:lumMod val="75000"/>
                    <a:lumOff val="25000"/>
                  </a:schemeClr>
                </a:solidFill>
                <a:latin typeface="Helvetica" panose="020B0604020202020204" pitchFamily="34" charset="0"/>
                <a:cs typeface="Helvetica" panose="020B0604020202020204" pitchFamily="34" charset="0"/>
              </a:rPr>
              <a:t>.</a:t>
            </a:r>
          </a:p>
        </p:txBody>
      </p:sp>
      <p:sp>
        <p:nvSpPr>
          <p:cNvPr id="21" name="Rectángulo 20"/>
          <p:cNvSpPr/>
          <p:nvPr/>
        </p:nvSpPr>
        <p:spPr>
          <a:xfrm>
            <a:off x="1224463" y="4043725"/>
            <a:ext cx="3124282" cy="307777"/>
          </a:xfrm>
          <a:prstGeom prst="rect">
            <a:avLst/>
          </a:prstGeom>
          <a:solidFill>
            <a:schemeClr val="bg1">
              <a:lumMod val="75000"/>
              <a:alpha val="19000"/>
            </a:schemeClr>
          </a:solidFill>
          <a:ln>
            <a:solidFill>
              <a:schemeClr val="bg2">
                <a:lumMod val="75000"/>
                <a:alpha val="40000"/>
              </a:schemeClr>
            </a:solidFill>
          </a:ln>
        </p:spPr>
        <p:txBody>
          <a:bodyPr wrap="square">
            <a:spAutoFit/>
          </a:bodyPr>
          <a:lstStyle/>
          <a:p>
            <a:pPr algn="ctr"/>
            <a:r>
              <a:rPr lang="es-ES" sz="1400" dirty="0">
                <a:solidFill>
                  <a:schemeClr val="tx1">
                    <a:lumMod val="75000"/>
                    <a:lumOff val="25000"/>
                  </a:schemeClr>
                </a:solidFill>
                <a:latin typeface="Helvetica" panose="020B0604020202020204" pitchFamily="34" charset="0"/>
                <a:cs typeface="Helvetica" panose="020B0604020202020204" pitchFamily="34" charset="0"/>
              </a:rPr>
              <a:t>Diligenciar pagina de la </a:t>
            </a:r>
            <a:r>
              <a:rPr lang="es-ES" sz="1400" dirty="0" err="1">
                <a:solidFill>
                  <a:schemeClr val="tx1">
                    <a:lumMod val="75000"/>
                    <a:lumOff val="25000"/>
                  </a:schemeClr>
                </a:solidFill>
                <a:latin typeface="Helvetica" panose="020B0604020202020204" pitchFamily="34" charset="0"/>
                <a:cs typeface="Helvetica" panose="020B0604020202020204" pitchFamily="34" charset="0"/>
              </a:rPr>
              <a:t>metadata</a:t>
            </a:r>
            <a:r>
              <a:rPr lang="es-ES" sz="1400" dirty="0">
                <a:solidFill>
                  <a:schemeClr val="tx1">
                    <a:lumMod val="75000"/>
                    <a:lumOff val="25000"/>
                  </a:schemeClr>
                </a:solidFill>
                <a:latin typeface="Helvetica" panose="020B0604020202020204" pitchFamily="34" charset="0"/>
                <a:cs typeface="Helvetica" panose="020B0604020202020204" pitchFamily="34" charset="0"/>
              </a:rPr>
              <a:t>.</a:t>
            </a:r>
          </a:p>
        </p:txBody>
      </p:sp>
    </p:spTree>
    <p:extLst>
      <p:ext uri="{BB962C8B-B14F-4D97-AF65-F5344CB8AC3E}">
        <p14:creationId xmlns:p14="http://schemas.microsoft.com/office/powerpoint/2010/main" val="6349352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2064849" y="1706880"/>
            <a:ext cx="5411045" cy="2812887"/>
          </a:xfrm>
          <a:prstGeom prst="rect">
            <a:avLst/>
          </a:prstGeom>
          <a:solidFill>
            <a:schemeClr val="bg2">
              <a:lumMod val="75000"/>
              <a:alpha val="4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11" name="Imagen 10"/>
          <p:cNvPicPr>
            <a:picLocks noChangeAspect="1"/>
          </p:cNvPicPr>
          <p:nvPr/>
        </p:nvPicPr>
        <p:blipFill rotWithShape="1">
          <a:blip r:embed="rId3"/>
          <a:srcRect l="12768" t="8264" r="13257" b="17169"/>
          <a:stretch/>
        </p:blipFill>
        <p:spPr>
          <a:xfrm>
            <a:off x="2003889" y="1706880"/>
            <a:ext cx="5474741" cy="2812888"/>
          </a:xfrm>
          <a:prstGeom prst="rect">
            <a:avLst/>
          </a:prstGeom>
          <a:ln>
            <a:noFill/>
          </a:ln>
          <a:effectLst>
            <a:softEdge rad="112500"/>
          </a:effectLst>
        </p:spPr>
      </p:pic>
      <p:sp>
        <p:nvSpPr>
          <p:cNvPr id="7" name="Rectángulo 6"/>
          <p:cNvSpPr/>
          <p:nvPr/>
        </p:nvSpPr>
        <p:spPr>
          <a:xfrm>
            <a:off x="2001151" y="1014381"/>
            <a:ext cx="5538439" cy="461665"/>
          </a:xfrm>
          <a:prstGeom prst="rect">
            <a:avLst/>
          </a:prstGeom>
          <a:noFill/>
        </p:spPr>
        <p:txBody>
          <a:bodyPr wrap="square" rtlCol="0">
            <a:spAutoFit/>
          </a:bodyPr>
          <a:lstStyle/>
          <a:p>
            <a:pPr algn="ctr"/>
            <a:r>
              <a:rPr lang="es-ES" sz="2400" dirty="0">
                <a:solidFill>
                  <a:srgbClr val="7030A0"/>
                </a:solidFill>
                <a:cs typeface="Helvetica" panose="020B0604020202020204" pitchFamily="34" charset="0"/>
              </a:rPr>
              <a:t>Escoger el tipo de archivo a importar</a:t>
            </a:r>
            <a:endParaRPr lang="es-CO" sz="2400" dirty="0">
              <a:solidFill>
                <a:srgbClr val="7030A0"/>
              </a:solidFill>
              <a:cs typeface="Helvetica" panose="020B0604020202020204" pitchFamily="34" charset="0"/>
            </a:endParaRPr>
          </a:p>
        </p:txBody>
      </p:sp>
      <p:sp>
        <p:nvSpPr>
          <p:cNvPr id="4" name="CuadroTexto 3"/>
          <p:cNvSpPr txBox="1"/>
          <p:nvPr/>
        </p:nvSpPr>
        <p:spPr>
          <a:xfrm>
            <a:off x="300038" y="200028"/>
            <a:ext cx="7580241" cy="487698"/>
          </a:xfrm>
          <a:prstGeom prst="rect">
            <a:avLst/>
          </a:prstGeom>
          <a:noFill/>
        </p:spPr>
        <p:txBody>
          <a:bodyPr wrap="square" rtlCol="0">
            <a:spAutoFit/>
          </a:bodyPr>
          <a:lstStyle/>
          <a:p>
            <a:pPr>
              <a:lnSpc>
                <a:spcPct val="70000"/>
              </a:lnSpc>
            </a:pPr>
            <a:r>
              <a:rPr lang="es-MX" sz="3600" b="1" dirty="0">
                <a:solidFill>
                  <a:schemeClr val="bg1"/>
                </a:solidFill>
                <a:latin typeface="Bebas Neue" panose="020B0606020202050201"/>
                <a:ea typeface="Bebas Neue" charset="0"/>
                <a:cs typeface="Bebas Neue" charset="0"/>
              </a:rPr>
              <a:t>Creación de Conjuntos de Datos</a:t>
            </a:r>
            <a:endParaRPr lang="es-ES_tradnl" sz="3600" dirty="0">
              <a:solidFill>
                <a:schemeClr val="bg1"/>
              </a:solidFill>
              <a:latin typeface="Bebas Neue" panose="020B0606020202050201"/>
              <a:ea typeface="Bebas Neue" charset="0"/>
              <a:cs typeface="Bebas Neue" charset="0"/>
            </a:endParaRPr>
          </a:p>
        </p:txBody>
      </p:sp>
    </p:spTree>
    <p:extLst>
      <p:ext uri="{BB962C8B-B14F-4D97-AF65-F5344CB8AC3E}">
        <p14:creationId xmlns:p14="http://schemas.microsoft.com/office/powerpoint/2010/main" val="19097784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p:cNvSpPr/>
          <p:nvPr/>
        </p:nvSpPr>
        <p:spPr>
          <a:xfrm>
            <a:off x="1014872" y="1617532"/>
            <a:ext cx="4483720" cy="1442660"/>
          </a:xfrm>
          <a:prstGeom prst="rect">
            <a:avLst/>
          </a:prstGeom>
          <a:solidFill>
            <a:schemeClr val="bg2">
              <a:lumMod val="75000"/>
              <a:alpha val="4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 name="CuadroTexto 3"/>
          <p:cNvSpPr txBox="1"/>
          <p:nvPr/>
        </p:nvSpPr>
        <p:spPr>
          <a:xfrm>
            <a:off x="300038" y="200028"/>
            <a:ext cx="7580241" cy="487698"/>
          </a:xfrm>
          <a:prstGeom prst="rect">
            <a:avLst/>
          </a:prstGeom>
          <a:noFill/>
        </p:spPr>
        <p:txBody>
          <a:bodyPr wrap="square" rtlCol="0">
            <a:spAutoFit/>
          </a:bodyPr>
          <a:lstStyle/>
          <a:p>
            <a:pPr>
              <a:lnSpc>
                <a:spcPct val="70000"/>
              </a:lnSpc>
            </a:pPr>
            <a:r>
              <a:rPr lang="es-MX" sz="3600" b="1" dirty="0">
                <a:solidFill>
                  <a:schemeClr val="bg1"/>
                </a:solidFill>
                <a:latin typeface="Bebas Neue" panose="020B0606020202050201"/>
                <a:ea typeface="Bebas Neue" charset="0"/>
                <a:cs typeface="Bebas Neue" charset="0"/>
              </a:rPr>
              <a:t>Creación de Conjuntos de Datos</a:t>
            </a:r>
            <a:endParaRPr lang="es-ES_tradnl" sz="3600" dirty="0">
              <a:solidFill>
                <a:schemeClr val="bg1"/>
              </a:solidFill>
              <a:latin typeface="Bebas Neue" panose="020B0606020202050201"/>
              <a:ea typeface="Bebas Neue" charset="0"/>
              <a:cs typeface="Bebas Neue" charset="0"/>
            </a:endParaRPr>
          </a:p>
        </p:txBody>
      </p:sp>
      <p:sp>
        <p:nvSpPr>
          <p:cNvPr id="8" name="CuadroTexto 7"/>
          <p:cNvSpPr txBox="1"/>
          <p:nvPr/>
        </p:nvSpPr>
        <p:spPr>
          <a:xfrm>
            <a:off x="8032830" y="1817225"/>
            <a:ext cx="184731" cy="308418"/>
          </a:xfrm>
          <a:prstGeom prst="rect">
            <a:avLst/>
          </a:prstGeom>
          <a:noFill/>
        </p:spPr>
        <p:txBody>
          <a:bodyPr wrap="none" rtlCol="0">
            <a:spAutoFit/>
          </a:bodyPr>
          <a:lstStyle/>
          <a:p>
            <a:endParaRPr lang="es-ES_tradnl" dirty="0"/>
          </a:p>
        </p:txBody>
      </p:sp>
      <p:pic>
        <p:nvPicPr>
          <p:cNvPr id="6" name="Imagen 5"/>
          <p:cNvPicPr>
            <a:picLocks noChangeAspect="1"/>
          </p:cNvPicPr>
          <p:nvPr/>
        </p:nvPicPr>
        <p:blipFill rotWithShape="1">
          <a:blip r:embed="rId3"/>
          <a:srcRect l="39160" t="17784" r="38568" b="52791"/>
          <a:stretch/>
        </p:blipFill>
        <p:spPr>
          <a:xfrm>
            <a:off x="6155520" y="1971434"/>
            <a:ext cx="2159577" cy="1471425"/>
          </a:xfrm>
          <a:prstGeom prst="rect">
            <a:avLst/>
          </a:prstGeom>
          <a:ln>
            <a:noFill/>
          </a:ln>
          <a:effectLst>
            <a:outerShdw blurRad="292100" dist="139700" dir="2700000" algn="tl" rotWithShape="0">
              <a:srgbClr val="333333">
                <a:alpha val="65000"/>
              </a:srgbClr>
            </a:outerShdw>
          </a:effectLst>
        </p:spPr>
      </p:pic>
      <p:sp>
        <p:nvSpPr>
          <p:cNvPr id="2" name="Rectángulo 1"/>
          <p:cNvSpPr/>
          <p:nvPr/>
        </p:nvSpPr>
        <p:spPr>
          <a:xfrm>
            <a:off x="2913888" y="1756488"/>
            <a:ext cx="554960" cy="307777"/>
          </a:xfrm>
          <a:prstGeom prst="rect">
            <a:avLst/>
          </a:prstGeom>
          <a:solidFill>
            <a:schemeClr val="accent1">
              <a:lumMod val="60000"/>
              <a:lumOff val="40000"/>
              <a:alpha val="19000"/>
            </a:schemeClr>
          </a:solidFill>
          <a:ln>
            <a:solidFill>
              <a:schemeClr val="bg2">
                <a:lumMod val="75000"/>
              </a:schemeClr>
            </a:solidFill>
          </a:ln>
        </p:spPr>
        <p:txBody>
          <a:bodyPr wrap="square">
            <a:spAutoFit/>
          </a:bodyPr>
          <a:lstStyle/>
          <a:p>
            <a:pPr algn="ctr"/>
            <a:r>
              <a:rPr lang="es-ES" sz="1400" dirty="0">
                <a:solidFill>
                  <a:schemeClr val="tx1">
                    <a:lumMod val="75000"/>
                    <a:lumOff val="25000"/>
                  </a:schemeClr>
                </a:solidFill>
                <a:latin typeface="Helvetica" panose="020B0604020202020204" pitchFamily="34" charset="0"/>
                <a:cs typeface="Helvetica" panose="020B0604020202020204" pitchFamily="34" charset="0"/>
              </a:rPr>
              <a:t>CSV</a:t>
            </a:r>
          </a:p>
        </p:txBody>
      </p:sp>
      <p:sp>
        <p:nvSpPr>
          <p:cNvPr id="3" name="Rectángulo 2"/>
          <p:cNvSpPr/>
          <p:nvPr/>
        </p:nvSpPr>
        <p:spPr>
          <a:xfrm>
            <a:off x="3364160" y="2271452"/>
            <a:ext cx="1925162" cy="523220"/>
          </a:xfrm>
          <a:prstGeom prst="rect">
            <a:avLst/>
          </a:prstGeom>
          <a:solidFill>
            <a:schemeClr val="accent1">
              <a:lumMod val="60000"/>
              <a:lumOff val="40000"/>
              <a:alpha val="19000"/>
            </a:schemeClr>
          </a:solidFill>
          <a:ln>
            <a:solidFill>
              <a:schemeClr val="bg2">
                <a:lumMod val="75000"/>
              </a:schemeClr>
            </a:solidFill>
          </a:ln>
        </p:spPr>
        <p:txBody>
          <a:bodyPr wrap="square">
            <a:spAutoFit/>
          </a:bodyPr>
          <a:lstStyle/>
          <a:p>
            <a:pPr algn="ctr"/>
            <a:r>
              <a:rPr lang="es-ES" sz="1400" dirty="0">
                <a:solidFill>
                  <a:schemeClr val="tx1">
                    <a:lumMod val="75000"/>
                    <a:lumOff val="25000"/>
                  </a:schemeClr>
                </a:solidFill>
                <a:latin typeface="Helvetica" panose="020B0604020202020204" pitchFamily="34" charset="0"/>
                <a:cs typeface="Helvetica" panose="020B0604020202020204" pitchFamily="34" charset="0"/>
              </a:rPr>
              <a:t>XLS</a:t>
            </a:r>
          </a:p>
          <a:p>
            <a:pPr algn="ctr"/>
            <a:r>
              <a:rPr lang="es-ES" sz="1400" dirty="0">
                <a:solidFill>
                  <a:schemeClr val="tx1">
                    <a:lumMod val="75000"/>
                    <a:lumOff val="25000"/>
                  </a:schemeClr>
                </a:solidFill>
                <a:latin typeface="Helvetica" panose="020B0604020202020204" pitchFamily="34" charset="0"/>
                <a:cs typeface="Helvetica" panose="020B0604020202020204" pitchFamily="34" charset="0"/>
              </a:rPr>
              <a:t> (Excel 97 y posterior)</a:t>
            </a:r>
          </a:p>
        </p:txBody>
      </p:sp>
      <p:sp>
        <p:nvSpPr>
          <p:cNvPr id="5" name="Rectángulo 4"/>
          <p:cNvSpPr/>
          <p:nvPr/>
        </p:nvSpPr>
        <p:spPr>
          <a:xfrm>
            <a:off x="1220539" y="2286344"/>
            <a:ext cx="1836882" cy="523220"/>
          </a:xfrm>
          <a:prstGeom prst="rect">
            <a:avLst/>
          </a:prstGeom>
          <a:solidFill>
            <a:schemeClr val="accent1">
              <a:lumMod val="60000"/>
              <a:lumOff val="40000"/>
              <a:alpha val="19000"/>
            </a:schemeClr>
          </a:solidFill>
          <a:ln>
            <a:solidFill>
              <a:schemeClr val="bg2">
                <a:lumMod val="75000"/>
              </a:schemeClr>
            </a:solidFill>
          </a:ln>
        </p:spPr>
        <p:txBody>
          <a:bodyPr wrap="square">
            <a:spAutoFit/>
          </a:bodyPr>
          <a:lstStyle/>
          <a:p>
            <a:pPr algn="ctr"/>
            <a:r>
              <a:rPr lang="es-ES" sz="1400" dirty="0">
                <a:solidFill>
                  <a:schemeClr val="tx1">
                    <a:lumMod val="75000"/>
                    <a:lumOff val="25000"/>
                  </a:schemeClr>
                </a:solidFill>
                <a:latin typeface="Helvetica" panose="020B0604020202020204" pitchFamily="34" charset="0"/>
                <a:cs typeface="Helvetica" panose="020B0604020202020204" pitchFamily="34" charset="0"/>
              </a:rPr>
              <a:t>XLSX</a:t>
            </a:r>
          </a:p>
          <a:p>
            <a:pPr algn="ctr"/>
            <a:r>
              <a:rPr lang="es-ES" sz="1400" dirty="0">
                <a:solidFill>
                  <a:schemeClr val="tx1">
                    <a:lumMod val="75000"/>
                    <a:lumOff val="25000"/>
                  </a:schemeClr>
                </a:solidFill>
                <a:latin typeface="Helvetica" panose="020B0604020202020204" pitchFamily="34" charset="0"/>
                <a:cs typeface="Helvetica" panose="020B0604020202020204" pitchFamily="34" charset="0"/>
              </a:rPr>
              <a:t> (2007 y posteriores)</a:t>
            </a:r>
          </a:p>
        </p:txBody>
      </p:sp>
      <p:sp>
        <p:nvSpPr>
          <p:cNvPr id="7" name="Rectángulo 6"/>
          <p:cNvSpPr/>
          <p:nvPr/>
        </p:nvSpPr>
        <p:spPr>
          <a:xfrm>
            <a:off x="1653103" y="909450"/>
            <a:ext cx="6227176" cy="461665"/>
          </a:xfrm>
          <a:prstGeom prst="rect">
            <a:avLst/>
          </a:prstGeom>
          <a:noFill/>
        </p:spPr>
        <p:txBody>
          <a:bodyPr wrap="square" rtlCol="0">
            <a:spAutoFit/>
          </a:bodyPr>
          <a:lstStyle/>
          <a:p>
            <a:pPr algn="ctr"/>
            <a:r>
              <a:rPr lang="es-ES" sz="2400" dirty="0">
                <a:solidFill>
                  <a:srgbClr val="7030A0"/>
                </a:solidFill>
                <a:cs typeface="Helvetica" panose="020B0604020202020204" pitchFamily="34" charset="0"/>
              </a:rPr>
              <a:t>Asegurar que el formato a importar es correcto</a:t>
            </a:r>
          </a:p>
        </p:txBody>
      </p:sp>
      <p:sp>
        <p:nvSpPr>
          <p:cNvPr id="11" name="Rectángulo 10"/>
          <p:cNvSpPr/>
          <p:nvPr/>
        </p:nvSpPr>
        <p:spPr>
          <a:xfrm>
            <a:off x="1014872" y="3045403"/>
            <a:ext cx="4483720" cy="1442660"/>
          </a:xfrm>
          <a:prstGeom prst="rect">
            <a:avLst/>
          </a:prstGeom>
          <a:solidFill>
            <a:schemeClr val="bg2">
              <a:lumMod val="75000"/>
              <a:alpha val="4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a:solidFill>
                  <a:schemeClr val="tx1">
                    <a:lumMod val="75000"/>
                    <a:lumOff val="25000"/>
                  </a:schemeClr>
                </a:solidFill>
                <a:latin typeface="Helvetica" panose="020B0604020202020204" pitchFamily="34" charset="0"/>
                <a:cs typeface="Helvetica" panose="020B0604020202020204" pitchFamily="34" charset="0"/>
              </a:rPr>
              <a:t>Se aconseja que el archivo este en formato CSV, de esta manera se asegura una carga optima del Conjunto de Datos.</a:t>
            </a:r>
          </a:p>
        </p:txBody>
      </p:sp>
    </p:spTree>
    <p:extLst>
      <p:ext uri="{BB962C8B-B14F-4D97-AF65-F5344CB8AC3E}">
        <p14:creationId xmlns:p14="http://schemas.microsoft.com/office/powerpoint/2010/main" val="22631009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ángulo 17"/>
          <p:cNvSpPr/>
          <p:nvPr/>
        </p:nvSpPr>
        <p:spPr>
          <a:xfrm>
            <a:off x="3345560" y="1542043"/>
            <a:ext cx="2584201" cy="1840237"/>
          </a:xfrm>
          <a:prstGeom prst="rect">
            <a:avLst/>
          </a:prstGeom>
          <a:solidFill>
            <a:schemeClr val="bg2">
              <a:lumMod val="75000"/>
              <a:alpha val="4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6" name="Rectángulo 15"/>
          <p:cNvSpPr/>
          <p:nvPr/>
        </p:nvSpPr>
        <p:spPr>
          <a:xfrm>
            <a:off x="6249135" y="2900012"/>
            <a:ext cx="2321842" cy="1840237"/>
          </a:xfrm>
          <a:prstGeom prst="rect">
            <a:avLst/>
          </a:prstGeom>
          <a:solidFill>
            <a:schemeClr val="bg2">
              <a:lumMod val="75000"/>
              <a:alpha val="4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7" name="Rectángulo 16"/>
          <p:cNvSpPr/>
          <p:nvPr/>
        </p:nvSpPr>
        <p:spPr>
          <a:xfrm>
            <a:off x="699756" y="2874022"/>
            <a:ext cx="2321842" cy="1840237"/>
          </a:xfrm>
          <a:prstGeom prst="rect">
            <a:avLst/>
          </a:prstGeom>
          <a:solidFill>
            <a:schemeClr val="bg2">
              <a:lumMod val="75000"/>
              <a:alpha val="4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 name="CuadroTexto 3"/>
          <p:cNvSpPr txBox="1"/>
          <p:nvPr/>
        </p:nvSpPr>
        <p:spPr>
          <a:xfrm>
            <a:off x="300038" y="200028"/>
            <a:ext cx="7580241" cy="487698"/>
          </a:xfrm>
          <a:prstGeom prst="rect">
            <a:avLst/>
          </a:prstGeom>
          <a:noFill/>
        </p:spPr>
        <p:txBody>
          <a:bodyPr wrap="square" rtlCol="0">
            <a:spAutoFit/>
          </a:bodyPr>
          <a:lstStyle/>
          <a:p>
            <a:pPr>
              <a:lnSpc>
                <a:spcPct val="70000"/>
              </a:lnSpc>
            </a:pPr>
            <a:r>
              <a:rPr lang="es-MX" sz="3600" b="1" dirty="0">
                <a:solidFill>
                  <a:schemeClr val="bg1"/>
                </a:solidFill>
                <a:latin typeface="Bebas Neue" panose="020B0606020202050201"/>
                <a:ea typeface="Bebas Neue" charset="0"/>
                <a:cs typeface="Bebas Neue" charset="0"/>
              </a:rPr>
              <a:t>Creación de Conjuntos de Datos</a:t>
            </a:r>
            <a:endParaRPr lang="es-ES_tradnl" sz="3600" dirty="0">
              <a:solidFill>
                <a:schemeClr val="bg1"/>
              </a:solidFill>
              <a:latin typeface="Bebas Neue" panose="020B0606020202050201"/>
              <a:ea typeface="Bebas Neue" charset="0"/>
              <a:cs typeface="Bebas Neue" charset="0"/>
            </a:endParaRPr>
          </a:p>
        </p:txBody>
      </p:sp>
      <p:sp>
        <p:nvSpPr>
          <p:cNvPr id="9" name="CuadroTexto 8"/>
          <p:cNvSpPr txBox="1"/>
          <p:nvPr/>
        </p:nvSpPr>
        <p:spPr>
          <a:xfrm>
            <a:off x="1375204" y="872935"/>
            <a:ext cx="6351453" cy="461665"/>
          </a:xfrm>
          <a:prstGeom prst="rect">
            <a:avLst/>
          </a:prstGeom>
          <a:noFill/>
        </p:spPr>
        <p:txBody>
          <a:bodyPr wrap="square" rtlCol="0">
            <a:spAutoFit/>
          </a:bodyPr>
          <a:lstStyle>
            <a:defPPr>
              <a:defRPr lang="es-ES_tradnl"/>
            </a:defPPr>
            <a:lvl1pPr algn="ctr">
              <a:defRPr sz="2400">
                <a:solidFill>
                  <a:srgbClr val="7030A0"/>
                </a:solidFill>
                <a:cs typeface="Helvetica" panose="020B0604020202020204" pitchFamily="34" charset="0"/>
              </a:defRPr>
            </a:lvl1pPr>
          </a:lstStyle>
          <a:p>
            <a:r>
              <a:rPr lang="es-ES" dirty="0"/>
              <a:t>Asegurar que el formato a importar es correcto</a:t>
            </a:r>
          </a:p>
        </p:txBody>
      </p:sp>
      <p:sp>
        <p:nvSpPr>
          <p:cNvPr id="7" name="CuadroTexto 6"/>
          <p:cNvSpPr txBox="1"/>
          <p:nvPr/>
        </p:nvSpPr>
        <p:spPr>
          <a:xfrm>
            <a:off x="3382852" y="2304241"/>
            <a:ext cx="2546909" cy="307777"/>
          </a:xfrm>
          <a:prstGeom prst="rect">
            <a:avLst/>
          </a:prstGeom>
          <a:noFill/>
        </p:spPr>
        <p:txBody>
          <a:bodyPr wrap="square" rtlCol="0">
            <a:spAutoFit/>
          </a:bodyPr>
          <a:lstStyle/>
          <a:p>
            <a:r>
              <a:rPr lang="es-MX" sz="1400" dirty="0">
                <a:solidFill>
                  <a:srgbClr val="7030A0"/>
                </a:solidFill>
                <a:latin typeface="Helvetica" panose="020B0604020202020204" pitchFamily="34" charset="0"/>
                <a:cs typeface="Helvetica" panose="020B0604020202020204" pitchFamily="34" charset="0"/>
              </a:rPr>
              <a:t>Importar datos geoespaciales</a:t>
            </a:r>
          </a:p>
        </p:txBody>
      </p:sp>
      <p:pic>
        <p:nvPicPr>
          <p:cNvPr id="10" name="Imagen 9"/>
          <p:cNvPicPr>
            <a:picLocks noChangeAspect="1"/>
          </p:cNvPicPr>
          <p:nvPr/>
        </p:nvPicPr>
        <p:blipFill rotWithShape="1">
          <a:blip r:embed="rId3"/>
          <a:srcRect l="63856" t="18621" r="13977" b="52565"/>
          <a:stretch/>
        </p:blipFill>
        <p:spPr>
          <a:xfrm>
            <a:off x="4067840" y="1545604"/>
            <a:ext cx="1176932" cy="788995"/>
          </a:xfrm>
          <a:prstGeom prst="rect">
            <a:avLst/>
          </a:prstGeom>
          <a:ln>
            <a:noFill/>
          </a:ln>
          <a:effectLst>
            <a:softEdge rad="112500"/>
          </a:effectLst>
        </p:spPr>
      </p:pic>
      <p:sp>
        <p:nvSpPr>
          <p:cNvPr id="11" name="CuadroTexto 10"/>
          <p:cNvSpPr txBox="1"/>
          <p:nvPr/>
        </p:nvSpPr>
        <p:spPr>
          <a:xfrm>
            <a:off x="788182" y="3667061"/>
            <a:ext cx="2176783" cy="307777"/>
          </a:xfrm>
          <a:prstGeom prst="rect">
            <a:avLst/>
          </a:prstGeom>
          <a:noFill/>
        </p:spPr>
        <p:txBody>
          <a:bodyPr wrap="square" rtlCol="0">
            <a:spAutoFit/>
          </a:bodyPr>
          <a:lstStyle/>
          <a:p>
            <a:pPr algn="ctr"/>
            <a:r>
              <a:rPr lang="es-MX" sz="1400" dirty="0">
                <a:solidFill>
                  <a:srgbClr val="7030A0"/>
                </a:solidFill>
                <a:latin typeface="Helvetica" panose="020B0604020202020204" pitchFamily="34" charset="0"/>
                <a:cs typeface="Helvetica" panose="020B0604020202020204" pitchFamily="34" charset="0"/>
              </a:rPr>
              <a:t>Subir archivos no datos</a:t>
            </a:r>
          </a:p>
        </p:txBody>
      </p:sp>
      <p:pic>
        <p:nvPicPr>
          <p:cNvPr id="12" name="Imagen 5"/>
          <p:cNvPicPr>
            <a:picLocks noChangeAspect="1"/>
          </p:cNvPicPr>
          <p:nvPr/>
        </p:nvPicPr>
        <p:blipFill rotWithShape="1">
          <a:blip r:embed="rId3"/>
          <a:srcRect l="26849" t="54176" r="51169" b="18119"/>
          <a:stretch/>
        </p:blipFill>
        <p:spPr>
          <a:xfrm>
            <a:off x="1257463" y="2902450"/>
            <a:ext cx="1213839" cy="788995"/>
          </a:xfrm>
          <a:prstGeom prst="rect">
            <a:avLst/>
          </a:prstGeom>
          <a:ln>
            <a:noFill/>
          </a:ln>
          <a:effectLst>
            <a:softEdge rad="112500"/>
          </a:effectLst>
        </p:spPr>
      </p:pic>
      <p:sp>
        <p:nvSpPr>
          <p:cNvPr id="13" name="CuadroTexto 12"/>
          <p:cNvSpPr txBox="1"/>
          <p:nvPr/>
        </p:nvSpPr>
        <p:spPr>
          <a:xfrm>
            <a:off x="6200367" y="3630485"/>
            <a:ext cx="2407902" cy="307777"/>
          </a:xfrm>
          <a:prstGeom prst="rect">
            <a:avLst/>
          </a:prstGeom>
          <a:noFill/>
        </p:spPr>
        <p:txBody>
          <a:bodyPr wrap="square" rtlCol="0">
            <a:spAutoFit/>
          </a:bodyPr>
          <a:lstStyle/>
          <a:p>
            <a:pPr algn="ctr"/>
            <a:r>
              <a:rPr lang="es-MX" sz="1400" dirty="0">
                <a:solidFill>
                  <a:srgbClr val="7030A0"/>
                </a:solidFill>
                <a:latin typeface="Helvetica" panose="020B0604020202020204" pitchFamily="34" charset="0"/>
                <a:cs typeface="Helvetica" panose="020B0604020202020204" pitchFamily="34" charset="0"/>
              </a:rPr>
              <a:t>Referenciar datos externos</a:t>
            </a:r>
          </a:p>
        </p:txBody>
      </p:sp>
      <p:pic>
        <p:nvPicPr>
          <p:cNvPr id="14" name="Imagen 5"/>
          <p:cNvPicPr>
            <a:picLocks noChangeAspect="1"/>
          </p:cNvPicPr>
          <p:nvPr/>
        </p:nvPicPr>
        <p:blipFill rotWithShape="1">
          <a:blip r:embed="rId3"/>
          <a:srcRect l="51806" t="54094" r="26375" b="17525"/>
          <a:stretch/>
        </p:blipFill>
        <p:spPr>
          <a:xfrm>
            <a:off x="6783752" y="2837446"/>
            <a:ext cx="1288825" cy="864553"/>
          </a:xfrm>
          <a:prstGeom prst="rect">
            <a:avLst/>
          </a:prstGeom>
          <a:ln>
            <a:noFill/>
          </a:ln>
          <a:effectLst>
            <a:softEdge rad="112500"/>
          </a:effectLst>
        </p:spPr>
      </p:pic>
      <p:sp>
        <p:nvSpPr>
          <p:cNvPr id="2" name="Rectángulo 1"/>
          <p:cNvSpPr/>
          <p:nvPr/>
        </p:nvSpPr>
        <p:spPr>
          <a:xfrm>
            <a:off x="3989541" y="2797227"/>
            <a:ext cx="1333532" cy="307777"/>
          </a:xfrm>
          <a:prstGeom prst="rect">
            <a:avLst/>
          </a:prstGeom>
          <a:solidFill>
            <a:schemeClr val="accent1">
              <a:lumMod val="60000"/>
              <a:lumOff val="40000"/>
              <a:alpha val="19000"/>
            </a:schemeClr>
          </a:solidFill>
          <a:ln>
            <a:solidFill>
              <a:schemeClr val="bg2">
                <a:lumMod val="75000"/>
              </a:schemeClr>
            </a:solidFill>
          </a:ln>
        </p:spPr>
        <p:txBody>
          <a:bodyPr wrap="square">
            <a:spAutoFit/>
          </a:bodyPr>
          <a:lstStyle/>
          <a:p>
            <a:pPr algn="ctr"/>
            <a:r>
              <a:rPr lang="es-ES" sz="1400" dirty="0">
                <a:solidFill>
                  <a:schemeClr val="tx1">
                    <a:lumMod val="75000"/>
                    <a:lumOff val="25000"/>
                  </a:schemeClr>
                </a:solidFill>
                <a:latin typeface="Helvetica" panose="020B0604020202020204" pitchFamily="34" charset="0"/>
                <a:cs typeface="Helvetica" panose="020B0604020202020204" pitchFamily="34" charset="0"/>
              </a:rPr>
              <a:t>KML &amp; ZIP</a:t>
            </a:r>
          </a:p>
        </p:txBody>
      </p:sp>
      <p:sp>
        <p:nvSpPr>
          <p:cNvPr id="3" name="Rectángulo 2"/>
          <p:cNvSpPr/>
          <p:nvPr/>
        </p:nvSpPr>
        <p:spPr>
          <a:xfrm>
            <a:off x="1210628" y="4186835"/>
            <a:ext cx="1091966" cy="307777"/>
          </a:xfrm>
          <a:prstGeom prst="rect">
            <a:avLst/>
          </a:prstGeom>
          <a:solidFill>
            <a:schemeClr val="accent1">
              <a:lumMod val="60000"/>
              <a:lumOff val="40000"/>
              <a:alpha val="19000"/>
            </a:schemeClr>
          </a:solidFill>
          <a:ln>
            <a:solidFill>
              <a:schemeClr val="bg2">
                <a:lumMod val="75000"/>
              </a:schemeClr>
            </a:solidFill>
          </a:ln>
        </p:spPr>
        <p:txBody>
          <a:bodyPr wrap="square">
            <a:spAutoFit/>
          </a:bodyPr>
          <a:lstStyle/>
          <a:p>
            <a:pPr algn="ctr"/>
            <a:r>
              <a:rPr lang="es-MX" sz="1400" dirty="0">
                <a:solidFill>
                  <a:schemeClr val="tx1">
                    <a:lumMod val="75000"/>
                    <a:lumOff val="25000"/>
                  </a:schemeClr>
                </a:solidFill>
                <a:latin typeface="Helvetica" panose="020B0604020202020204" pitchFamily="34" charset="0"/>
                <a:cs typeface="Helvetica" panose="020B0604020202020204" pitchFamily="34" charset="0"/>
              </a:rPr>
              <a:t>PDF o JPG</a:t>
            </a:r>
            <a:endParaRPr lang="es-CO" sz="1400" dirty="0">
              <a:solidFill>
                <a:schemeClr val="tx1">
                  <a:lumMod val="75000"/>
                  <a:lumOff val="25000"/>
                </a:schemeClr>
              </a:solidFill>
              <a:latin typeface="Helvetica" panose="020B0604020202020204" pitchFamily="34" charset="0"/>
              <a:cs typeface="Helvetica" panose="020B0604020202020204" pitchFamily="34" charset="0"/>
            </a:endParaRPr>
          </a:p>
        </p:txBody>
      </p:sp>
      <p:sp>
        <p:nvSpPr>
          <p:cNvPr id="15" name="Rectángulo 14"/>
          <p:cNvSpPr/>
          <p:nvPr/>
        </p:nvSpPr>
        <p:spPr>
          <a:xfrm>
            <a:off x="6609281" y="4042538"/>
            <a:ext cx="1637768" cy="523220"/>
          </a:xfrm>
          <a:prstGeom prst="rect">
            <a:avLst/>
          </a:prstGeom>
          <a:solidFill>
            <a:schemeClr val="accent1">
              <a:lumMod val="60000"/>
              <a:lumOff val="40000"/>
              <a:alpha val="19000"/>
            </a:schemeClr>
          </a:solidFill>
          <a:ln>
            <a:solidFill>
              <a:schemeClr val="bg2">
                <a:lumMod val="75000"/>
              </a:schemeClr>
            </a:solidFill>
          </a:ln>
        </p:spPr>
        <p:txBody>
          <a:bodyPr wrap="square">
            <a:spAutoFit/>
          </a:bodyPr>
          <a:lstStyle/>
          <a:p>
            <a:pPr algn="ctr"/>
            <a:r>
              <a:rPr lang="es-MX" sz="1400" dirty="0">
                <a:solidFill>
                  <a:schemeClr val="tx1">
                    <a:lumMod val="75000"/>
                    <a:lumOff val="25000"/>
                  </a:schemeClr>
                </a:solidFill>
                <a:latin typeface="Helvetica" panose="020B0604020202020204" pitchFamily="34" charset="0"/>
                <a:cs typeface="Helvetica" panose="020B0604020202020204" pitchFamily="34" charset="0"/>
              </a:rPr>
              <a:t>URL, Archivos CSV, XLS y XLSX</a:t>
            </a:r>
            <a:endParaRPr lang="es-CO" sz="1400" dirty="0">
              <a:solidFill>
                <a:schemeClr val="tx1">
                  <a:lumMod val="75000"/>
                  <a:lumOff val="25000"/>
                </a:schemeClr>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3921282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a:stretch>
            <a:fillRect/>
          </a:stretch>
        </p:blipFill>
        <p:spPr>
          <a:xfrm>
            <a:off x="540294" y="1758044"/>
            <a:ext cx="8208892" cy="1978431"/>
          </a:xfrm>
          <a:prstGeom prst="rect">
            <a:avLst/>
          </a:prstGeom>
          <a:ln>
            <a:noFill/>
          </a:ln>
          <a:effectLst>
            <a:outerShdw blurRad="190500" algn="tl" rotWithShape="0">
              <a:srgbClr val="000000">
                <a:alpha val="70000"/>
              </a:srgbClr>
            </a:outerShdw>
          </a:effectLst>
        </p:spPr>
      </p:pic>
      <p:sp>
        <p:nvSpPr>
          <p:cNvPr id="4" name="CuadroTexto 3"/>
          <p:cNvSpPr txBox="1"/>
          <p:nvPr/>
        </p:nvSpPr>
        <p:spPr>
          <a:xfrm>
            <a:off x="300038" y="200028"/>
            <a:ext cx="7580241" cy="487698"/>
          </a:xfrm>
          <a:prstGeom prst="rect">
            <a:avLst/>
          </a:prstGeom>
          <a:noFill/>
        </p:spPr>
        <p:txBody>
          <a:bodyPr wrap="square" rtlCol="0">
            <a:spAutoFit/>
          </a:bodyPr>
          <a:lstStyle/>
          <a:p>
            <a:pPr>
              <a:lnSpc>
                <a:spcPct val="70000"/>
              </a:lnSpc>
            </a:pPr>
            <a:r>
              <a:rPr lang="es-MX" sz="3600" b="1" dirty="0">
                <a:solidFill>
                  <a:schemeClr val="bg1"/>
                </a:solidFill>
                <a:latin typeface="Bebas Neue" panose="020B0606020202050201"/>
                <a:ea typeface="Bebas Neue" charset="0"/>
                <a:cs typeface="Bebas Neue" charset="0"/>
              </a:rPr>
              <a:t>Creación de Conjuntos de Datos</a:t>
            </a:r>
            <a:endParaRPr lang="es-ES_tradnl" sz="3600" dirty="0">
              <a:solidFill>
                <a:schemeClr val="bg1"/>
              </a:solidFill>
              <a:latin typeface="Bebas Neue" panose="020B0606020202050201"/>
              <a:ea typeface="Bebas Neue" charset="0"/>
              <a:cs typeface="Bebas Neue" charset="0"/>
            </a:endParaRPr>
          </a:p>
        </p:txBody>
      </p:sp>
      <p:sp>
        <p:nvSpPr>
          <p:cNvPr id="8" name="CuadroTexto 7"/>
          <p:cNvSpPr txBox="1"/>
          <p:nvPr/>
        </p:nvSpPr>
        <p:spPr>
          <a:xfrm>
            <a:off x="8032830" y="1878185"/>
            <a:ext cx="184731" cy="308418"/>
          </a:xfrm>
          <a:prstGeom prst="rect">
            <a:avLst/>
          </a:prstGeom>
          <a:noFill/>
        </p:spPr>
        <p:txBody>
          <a:bodyPr wrap="none" rtlCol="0">
            <a:spAutoFit/>
          </a:bodyPr>
          <a:lstStyle/>
          <a:p>
            <a:endParaRPr lang="es-ES_tradnl" dirty="0"/>
          </a:p>
        </p:txBody>
      </p:sp>
      <p:sp>
        <p:nvSpPr>
          <p:cNvPr id="9" name="CuadroTexto 8"/>
          <p:cNvSpPr txBox="1"/>
          <p:nvPr/>
        </p:nvSpPr>
        <p:spPr>
          <a:xfrm>
            <a:off x="540295" y="1016865"/>
            <a:ext cx="8208892" cy="461665"/>
          </a:xfrm>
          <a:prstGeom prst="rect">
            <a:avLst/>
          </a:prstGeom>
          <a:noFill/>
        </p:spPr>
        <p:txBody>
          <a:bodyPr wrap="square" rtlCol="0">
            <a:spAutoFit/>
          </a:bodyPr>
          <a:lstStyle>
            <a:defPPr>
              <a:defRPr lang="es-ES_tradnl"/>
            </a:defPPr>
            <a:lvl1pPr algn="ctr">
              <a:defRPr sz="2400">
                <a:solidFill>
                  <a:srgbClr val="7030A0"/>
                </a:solidFill>
                <a:cs typeface="Helvetica" panose="020B0604020202020204" pitchFamily="34" charset="0"/>
              </a:defRPr>
            </a:lvl1pPr>
          </a:lstStyle>
          <a:p>
            <a:r>
              <a:rPr lang="es-ES" dirty="0"/>
              <a:t>Limpieza de datos y aplicación de reglas dispuestas por </a:t>
            </a:r>
            <a:r>
              <a:rPr lang="es-ES" dirty="0" err="1"/>
              <a:t>Socrata</a:t>
            </a:r>
            <a:endParaRPr lang="es-ES" dirty="0"/>
          </a:p>
        </p:txBody>
      </p:sp>
      <p:sp>
        <p:nvSpPr>
          <p:cNvPr id="7" name="Shape 266"/>
          <p:cNvSpPr>
            <a:spLocks noChangeArrowheads="1"/>
          </p:cNvSpPr>
          <p:nvPr/>
        </p:nvSpPr>
        <p:spPr bwMode="auto">
          <a:xfrm>
            <a:off x="644370" y="2532043"/>
            <a:ext cx="1957961" cy="1168126"/>
          </a:xfrm>
          <a:prstGeom prst="rect">
            <a:avLst/>
          </a:prstGeom>
          <a:noFill/>
          <a:ln w="19050">
            <a:solidFill>
              <a:srgbClr val="7030A0">
                <a:alpha val="65000"/>
              </a:srgbClr>
            </a:solidFill>
            <a:miter lim="400000"/>
            <a:headEnd/>
            <a:tailEnd/>
          </a:ln>
          <a:extLst>
            <a:ext uri="{909E8E84-426E-40DD-AFC4-6F175D3DCCD1}">
              <a14:hiddenFill xmlns:a14="http://schemas.microsoft.com/office/drawing/2010/main">
                <a:solidFill>
                  <a:srgbClr val="FFFFFF"/>
                </a:solidFill>
              </a14:hiddenFill>
            </a:ext>
          </a:extLst>
        </p:spPr>
        <p:txBody>
          <a:bodyPr lIns="25400" tIns="25400" rIns="25400" bIns="25400" anchor="ctr"/>
          <a:lstStyle>
            <a:lvl1pPr eaLnBrk="0" hangingPunct="0">
              <a:defRPr sz="5000">
                <a:solidFill>
                  <a:srgbClr val="000000"/>
                </a:solidFill>
                <a:latin typeface="Helvetica Light" charset="0"/>
                <a:ea typeface="MS PGothic" panose="020B0600070205080204" pitchFamily="34" charset="-128"/>
                <a:sym typeface="Helvetica Light" charset="0"/>
              </a:defRPr>
            </a:lvl1pPr>
            <a:lvl2pPr marL="742950" indent="-285750" eaLnBrk="0" hangingPunct="0">
              <a:defRPr sz="5000">
                <a:solidFill>
                  <a:srgbClr val="000000"/>
                </a:solidFill>
                <a:latin typeface="Helvetica Light" charset="0"/>
                <a:ea typeface="MS PGothic" panose="020B0600070205080204" pitchFamily="34" charset="-128"/>
                <a:sym typeface="Helvetica Light" charset="0"/>
              </a:defRPr>
            </a:lvl2pPr>
            <a:lvl3pPr marL="1143000" indent="-228600" eaLnBrk="0" hangingPunct="0">
              <a:defRPr sz="5000">
                <a:solidFill>
                  <a:srgbClr val="000000"/>
                </a:solidFill>
                <a:latin typeface="Helvetica Light" charset="0"/>
                <a:ea typeface="MS PGothic" panose="020B0600070205080204" pitchFamily="34" charset="-128"/>
                <a:sym typeface="Helvetica Light" charset="0"/>
              </a:defRPr>
            </a:lvl3pPr>
            <a:lvl4pPr marL="1600200" indent="-228600" eaLnBrk="0" hangingPunct="0">
              <a:defRPr sz="5000">
                <a:solidFill>
                  <a:srgbClr val="000000"/>
                </a:solidFill>
                <a:latin typeface="Helvetica Light" charset="0"/>
                <a:ea typeface="MS PGothic" panose="020B0600070205080204" pitchFamily="34" charset="-128"/>
                <a:sym typeface="Helvetica Light" charset="0"/>
              </a:defRPr>
            </a:lvl4pPr>
            <a:lvl5pPr marL="2057400" indent="-228600" eaLnBrk="0" hangingPunct="0">
              <a:defRPr sz="5000">
                <a:solidFill>
                  <a:srgbClr val="000000"/>
                </a:solidFill>
                <a:latin typeface="Helvetica Light" charset="0"/>
                <a:ea typeface="MS PGothic" panose="020B0600070205080204" pitchFamily="34" charset="-128"/>
                <a:sym typeface="Helvetica Light" charset="0"/>
              </a:defRPr>
            </a:lvl5pPr>
            <a:lvl6pPr marL="2514600" indent="-228600" defTabSz="825500" eaLnBrk="0" fontAlgn="base" hangingPunct="0">
              <a:spcBef>
                <a:spcPct val="0"/>
              </a:spcBef>
              <a:spcAft>
                <a:spcPct val="0"/>
              </a:spcAft>
              <a:defRPr sz="5000">
                <a:solidFill>
                  <a:srgbClr val="000000"/>
                </a:solidFill>
                <a:latin typeface="Helvetica Light" charset="0"/>
                <a:ea typeface="MS PGothic" panose="020B0600070205080204" pitchFamily="34" charset="-128"/>
                <a:sym typeface="Helvetica Light" charset="0"/>
              </a:defRPr>
            </a:lvl6pPr>
            <a:lvl7pPr marL="2971800" indent="-228600" defTabSz="825500" eaLnBrk="0" fontAlgn="base" hangingPunct="0">
              <a:spcBef>
                <a:spcPct val="0"/>
              </a:spcBef>
              <a:spcAft>
                <a:spcPct val="0"/>
              </a:spcAft>
              <a:defRPr sz="5000">
                <a:solidFill>
                  <a:srgbClr val="000000"/>
                </a:solidFill>
                <a:latin typeface="Helvetica Light" charset="0"/>
                <a:ea typeface="MS PGothic" panose="020B0600070205080204" pitchFamily="34" charset="-128"/>
                <a:sym typeface="Helvetica Light" charset="0"/>
              </a:defRPr>
            </a:lvl7pPr>
            <a:lvl8pPr marL="3429000" indent="-228600" defTabSz="825500" eaLnBrk="0" fontAlgn="base" hangingPunct="0">
              <a:spcBef>
                <a:spcPct val="0"/>
              </a:spcBef>
              <a:spcAft>
                <a:spcPct val="0"/>
              </a:spcAft>
              <a:defRPr sz="5000">
                <a:solidFill>
                  <a:srgbClr val="000000"/>
                </a:solidFill>
                <a:latin typeface="Helvetica Light" charset="0"/>
                <a:ea typeface="MS PGothic" panose="020B0600070205080204" pitchFamily="34" charset="-128"/>
                <a:sym typeface="Helvetica Light" charset="0"/>
              </a:defRPr>
            </a:lvl8pPr>
            <a:lvl9pPr marL="3886200" indent="-228600" defTabSz="825500" eaLnBrk="0" fontAlgn="base" hangingPunct="0">
              <a:spcBef>
                <a:spcPct val="0"/>
              </a:spcBef>
              <a:spcAft>
                <a:spcPct val="0"/>
              </a:spcAft>
              <a:defRPr sz="5000">
                <a:solidFill>
                  <a:srgbClr val="000000"/>
                </a:solidFill>
                <a:latin typeface="Helvetica Light" charset="0"/>
                <a:ea typeface="MS PGothic" panose="020B0600070205080204" pitchFamily="34" charset="-128"/>
                <a:sym typeface="Helvetica Light" charset="0"/>
              </a:defRPr>
            </a:lvl9pPr>
          </a:lstStyle>
          <a:p>
            <a:pPr algn="ctr" eaLnBrk="1"/>
            <a:endParaRPr lang="es-CO" altLang="es-CO" sz="1600">
              <a:solidFill>
                <a:srgbClr val="002452"/>
              </a:solidFill>
            </a:endParaRPr>
          </a:p>
        </p:txBody>
      </p:sp>
      <p:cxnSp>
        <p:nvCxnSpPr>
          <p:cNvPr id="5" name="Conector recto de flecha 4"/>
          <p:cNvCxnSpPr>
            <a:stCxn id="7" idx="2"/>
          </p:cNvCxnSpPr>
          <p:nvPr/>
        </p:nvCxnSpPr>
        <p:spPr>
          <a:xfrm flipH="1">
            <a:off x="1621831" y="3700169"/>
            <a:ext cx="1520" cy="325688"/>
          </a:xfrm>
          <a:prstGeom prst="straightConnector1">
            <a:avLst/>
          </a:prstGeom>
          <a:noFill/>
          <a:ln w="19050">
            <a:solidFill>
              <a:srgbClr val="7030A0">
                <a:alpha val="65000"/>
              </a:srgbClr>
            </a:solidFill>
            <a:miter lim="400000"/>
            <a:headEnd type="none" w="med" len="med"/>
            <a:tailEnd type="arrow" w="med" len="med"/>
          </a:ln>
          <a:extLst>
            <a:ext uri="{909E8E84-426E-40DD-AFC4-6F175D3DCCD1}">
              <a14:hiddenFill xmlns:a14="http://schemas.microsoft.com/office/drawing/2010/main">
                <a:solidFill>
                  <a:srgbClr val="FFFFFF"/>
                </a:solidFill>
              </a14:hiddenFill>
            </a:ext>
          </a:extLst>
        </p:spPr>
      </p:cxnSp>
      <p:sp>
        <p:nvSpPr>
          <p:cNvPr id="10" name="CuadroTexto 9"/>
          <p:cNvSpPr txBox="1"/>
          <p:nvPr/>
        </p:nvSpPr>
        <p:spPr>
          <a:xfrm>
            <a:off x="869310" y="4064660"/>
            <a:ext cx="1556137" cy="445814"/>
          </a:xfrm>
          <a:prstGeom prst="rect">
            <a:avLst/>
          </a:prstGeom>
          <a:solidFill>
            <a:schemeClr val="bg2">
              <a:lumMod val="75000"/>
              <a:alpha val="4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s-ES_tradnl"/>
            </a:defPPr>
            <a:lvl1pPr algn="ctr">
              <a:defRPr sz="1600">
                <a:solidFill>
                  <a:schemeClr val="tx1">
                    <a:lumMod val="75000"/>
                    <a:lumOff val="25000"/>
                  </a:schemeClr>
                </a:solidFill>
                <a:latin typeface="Helvetica" panose="020B0604020202020204" pitchFamily="34" charset="0"/>
                <a:cs typeface="Helvetica"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285750" indent="-285750" algn="l">
              <a:buFont typeface="Arial" panose="020B0604020202020204" pitchFamily="34" charset="0"/>
              <a:buChar char="•"/>
            </a:pPr>
            <a:r>
              <a:rPr lang="es-ES" sz="900" dirty="0">
                <a:latin typeface="+mn-lt"/>
              </a:rPr>
              <a:t>Nombre de la columna.</a:t>
            </a:r>
          </a:p>
          <a:p>
            <a:pPr marL="285750" indent="-285750" algn="l">
              <a:buFont typeface="Arial" panose="020B0604020202020204" pitchFamily="34" charset="0"/>
              <a:buChar char="•"/>
            </a:pPr>
            <a:r>
              <a:rPr lang="es-ES" sz="900" dirty="0">
                <a:latin typeface="+mn-lt"/>
              </a:rPr>
              <a:t>Orden de la columna.</a:t>
            </a:r>
          </a:p>
        </p:txBody>
      </p:sp>
      <p:sp>
        <p:nvSpPr>
          <p:cNvPr id="11" name="Shape 266"/>
          <p:cNvSpPr>
            <a:spLocks noChangeArrowheads="1"/>
          </p:cNvSpPr>
          <p:nvPr/>
        </p:nvSpPr>
        <p:spPr bwMode="auto">
          <a:xfrm>
            <a:off x="2818363" y="2528613"/>
            <a:ext cx="1610418" cy="1171556"/>
          </a:xfrm>
          <a:prstGeom prst="rect">
            <a:avLst/>
          </a:prstGeom>
          <a:noFill/>
          <a:ln w="19050">
            <a:solidFill>
              <a:srgbClr val="7030A0">
                <a:alpha val="65000"/>
              </a:srgbClr>
            </a:solidFill>
            <a:miter lim="400000"/>
            <a:headEnd/>
            <a:tailEnd/>
          </a:ln>
          <a:extLst>
            <a:ext uri="{909E8E84-426E-40DD-AFC4-6F175D3DCCD1}">
              <a14:hiddenFill xmlns:a14="http://schemas.microsoft.com/office/drawing/2010/main">
                <a:solidFill>
                  <a:srgbClr val="FFFFFF"/>
                </a:solidFill>
              </a14:hiddenFill>
            </a:ext>
          </a:extLst>
        </p:spPr>
        <p:txBody>
          <a:bodyPr lIns="25400" tIns="25400" rIns="25400" bIns="25400" anchor="ctr"/>
          <a:lstStyle/>
          <a:p>
            <a:pPr algn="ctr" hangingPunct="0"/>
            <a:endParaRPr lang="es-CO" altLang="es-CO" sz="1600">
              <a:solidFill>
                <a:srgbClr val="002452"/>
              </a:solidFill>
              <a:latin typeface="Helvetica Light" charset="0"/>
              <a:ea typeface="MS PGothic" panose="020B0600070205080204" pitchFamily="34" charset="-128"/>
            </a:endParaRPr>
          </a:p>
        </p:txBody>
      </p:sp>
      <p:cxnSp>
        <p:nvCxnSpPr>
          <p:cNvPr id="13" name="Conector recto de flecha 12"/>
          <p:cNvCxnSpPr/>
          <p:nvPr/>
        </p:nvCxnSpPr>
        <p:spPr>
          <a:xfrm flipH="1">
            <a:off x="3622051" y="3703467"/>
            <a:ext cx="1521" cy="322258"/>
          </a:xfrm>
          <a:prstGeom prst="straightConnector1">
            <a:avLst/>
          </a:prstGeom>
          <a:noFill/>
          <a:ln w="19050">
            <a:solidFill>
              <a:srgbClr val="7030A0">
                <a:alpha val="65000"/>
              </a:srgbClr>
            </a:solidFill>
            <a:miter lim="400000"/>
            <a:headEnd type="none" w="med" len="med"/>
            <a:tailEnd type="arrow" w="med" len="med"/>
          </a:ln>
          <a:extLst>
            <a:ext uri="{909E8E84-426E-40DD-AFC4-6F175D3DCCD1}">
              <a14:hiddenFill xmlns:a14="http://schemas.microsoft.com/office/drawing/2010/main">
                <a:solidFill>
                  <a:srgbClr val="FFFFFF"/>
                </a:solidFill>
              </a14:hiddenFill>
            </a:ext>
          </a:extLst>
        </p:spPr>
      </p:cxnSp>
      <p:sp>
        <p:nvSpPr>
          <p:cNvPr id="14" name="CuadroTexto 13"/>
          <p:cNvSpPr txBox="1"/>
          <p:nvPr/>
        </p:nvSpPr>
        <p:spPr>
          <a:xfrm>
            <a:off x="2872879" y="4052012"/>
            <a:ext cx="1556137" cy="455032"/>
          </a:xfrm>
          <a:prstGeom prst="rect">
            <a:avLst/>
          </a:prstGeom>
          <a:solidFill>
            <a:schemeClr val="bg2">
              <a:lumMod val="75000"/>
              <a:alpha val="4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s-ES_tradnl"/>
            </a:defPPr>
            <a:lvl1pPr marL="285750" indent="-285750">
              <a:buFont typeface="Arial" panose="020B0604020202020204" pitchFamily="34" charset="0"/>
              <a:buChar char="•"/>
              <a:defRPr sz="900">
                <a:solidFill>
                  <a:schemeClr val="tx1">
                    <a:lumMod val="75000"/>
                    <a:lumOff val="25000"/>
                  </a:schemeClr>
                </a:solidFill>
                <a:cs typeface="Helvetica" panose="020B0604020202020204" pitchFamily="34" charset="0"/>
              </a:defRPr>
            </a:lvl1pPr>
          </a:lstStyle>
          <a:p>
            <a:r>
              <a:rPr lang="es-ES" dirty="0"/>
              <a:t>Tipo de dato para la columna.</a:t>
            </a:r>
          </a:p>
        </p:txBody>
      </p:sp>
      <p:sp>
        <p:nvSpPr>
          <p:cNvPr id="15" name="Shape 266"/>
          <p:cNvSpPr>
            <a:spLocks noChangeArrowheads="1"/>
          </p:cNvSpPr>
          <p:nvPr/>
        </p:nvSpPr>
        <p:spPr bwMode="auto">
          <a:xfrm>
            <a:off x="4678691" y="2531257"/>
            <a:ext cx="1773174" cy="1168912"/>
          </a:xfrm>
          <a:prstGeom prst="rect">
            <a:avLst/>
          </a:prstGeom>
          <a:noFill/>
          <a:ln w="19050">
            <a:solidFill>
              <a:srgbClr val="7030A0">
                <a:alpha val="65000"/>
              </a:srgbClr>
            </a:solidFill>
            <a:miter lim="400000"/>
            <a:headEnd/>
            <a:tailEnd/>
          </a:ln>
          <a:extLst>
            <a:ext uri="{909E8E84-426E-40DD-AFC4-6F175D3DCCD1}">
              <a14:hiddenFill xmlns:a14="http://schemas.microsoft.com/office/drawing/2010/main">
                <a:solidFill>
                  <a:srgbClr val="FFFFFF"/>
                </a:solidFill>
              </a14:hiddenFill>
            </a:ext>
          </a:extLst>
        </p:spPr>
        <p:txBody>
          <a:bodyPr lIns="25400" tIns="25400" rIns="25400" bIns="25400" anchor="ctr"/>
          <a:lstStyle/>
          <a:p>
            <a:pPr algn="ctr" hangingPunct="0"/>
            <a:endParaRPr lang="es-CO" altLang="es-CO" sz="1600">
              <a:solidFill>
                <a:srgbClr val="002452"/>
              </a:solidFill>
              <a:latin typeface="Helvetica Light" charset="0"/>
              <a:ea typeface="MS PGothic" panose="020B0600070205080204" pitchFamily="34" charset="-128"/>
            </a:endParaRPr>
          </a:p>
        </p:txBody>
      </p:sp>
      <p:cxnSp>
        <p:nvCxnSpPr>
          <p:cNvPr id="16" name="Conector recto de flecha 15"/>
          <p:cNvCxnSpPr/>
          <p:nvPr/>
        </p:nvCxnSpPr>
        <p:spPr>
          <a:xfrm flipH="1">
            <a:off x="5538910" y="3715791"/>
            <a:ext cx="1521" cy="322258"/>
          </a:xfrm>
          <a:prstGeom prst="straightConnector1">
            <a:avLst/>
          </a:prstGeom>
          <a:noFill/>
          <a:ln w="19050">
            <a:solidFill>
              <a:srgbClr val="7030A0">
                <a:alpha val="65000"/>
              </a:srgbClr>
            </a:solidFill>
            <a:miter lim="400000"/>
            <a:headEnd type="none" w="med" len="med"/>
            <a:tailEnd type="arrow" w="med" len="med"/>
          </a:ln>
          <a:extLst>
            <a:ext uri="{909E8E84-426E-40DD-AFC4-6F175D3DCCD1}">
              <a14:hiddenFill xmlns:a14="http://schemas.microsoft.com/office/drawing/2010/main">
                <a:solidFill>
                  <a:srgbClr val="FFFFFF"/>
                </a:solidFill>
              </a14:hiddenFill>
            </a:ext>
          </a:extLst>
        </p:spPr>
      </p:cxnSp>
      <p:sp>
        <p:nvSpPr>
          <p:cNvPr id="18" name="CuadroTexto 17"/>
          <p:cNvSpPr txBox="1"/>
          <p:nvPr/>
        </p:nvSpPr>
        <p:spPr>
          <a:xfrm>
            <a:off x="4876449" y="4052012"/>
            <a:ext cx="1324921" cy="455032"/>
          </a:xfrm>
          <a:prstGeom prst="rect">
            <a:avLst/>
          </a:prstGeom>
          <a:solidFill>
            <a:schemeClr val="bg2">
              <a:lumMod val="75000"/>
              <a:alpha val="4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s-ES_tradnl"/>
            </a:defPPr>
            <a:lvl1pPr marL="285750" indent="-285750">
              <a:buFont typeface="Arial" panose="020B0604020202020204" pitchFamily="34" charset="0"/>
              <a:buChar char="•"/>
              <a:defRPr sz="900">
                <a:solidFill>
                  <a:schemeClr val="tx1">
                    <a:lumMod val="75000"/>
                    <a:lumOff val="25000"/>
                  </a:schemeClr>
                </a:solidFill>
                <a:cs typeface="Helvetica" panose="020B0604020202020204" pitchFamily="34" charset="0"/>
              </a:defRPr>
            </a:lvl1pPr>
          </a:lstStyle>
          <a:p>
            <a:r>
              <a:rPr lang="es-ES" dirty="0"/>
              <a:t>Columna fuente.</a:t>
            </a:r>
          </a:p>
        </p:txBody>
      </p:sp>
      <p:sp>
        <p:nvSpPr>
          <p:cNvPr id="19" name="Shape 266"/>
          <p:cNvSpPr>
            <a:spLocks noChangeArrowheads="1"/>
          </p:cNvSpPr>
          <p:nvPr/>
        </p:nvSpPr>
        <p:spPr bwMode="auto">
          <a:xfrm>
            <a:off x="7661424" y="2528613"/>
            <a:ext cx="933936" cy="1171556"/>
          </a:xfrm>
          <a:prstGeom prst="rect">
            <a:avLst/>
          </a:prstGeom>
          <a:noFill/>
          <a:ln w="19050">
            <a:solidFill>
              <a:srgbClr val="7030A0">
                <a:alpha val="65000"/>
              </a:srgbClr>
            </a:solidFill>
            <a:miter lim="400000"/>
            <a:headEnd/>
            <a:tailEnd/>
          </a:ln>
          <a:extLst>
            <a:ext uri="{909E8E84-426E-40DD-AFC4-6F175D3DCCD1}">
              <a14:hiddenFill xmlns:a14="http://schemas.microsoft.com/office/drawing/2010/main">
                <a:solidFill>
                  <a:srgbClr val="FFFFFF"/>
                </a:solidFill>
              </a14:hiddenFill>
            </a:ext>
          </a:extLst>
        </p:spPr>
        <p:txBody>
          <a:bodyPr lIns="25400" tIns="25400" rIns="25400" bIns="25400" anchor="ctr"/>
          <a:lstStyle/>
          <a:p>
            <a:pPr algn="ctr" hangingPunct="0"/>
            <a:endParaRPr lang="es-CO" altLang="es-CO" sz="1600">
              <a:solidFill>
                <a:srgbClr val="002452"/>
              </a:solidFill>
              <a:latin typeface="Helvetica Light" charset="0"/>
              <a:ea typeface="MS PGothic" panose="020B0600070205080204" pitchFamily="34" charset="-128"/>
            </a:endParaRPr>
          </a:p>
        </p:txBody>
      </p:sp>
      <p:cxnSp>
        <p:nvCxnSpPr>
          <p:cNvPr id="20" name="Conector recto de flecha 19"/>
          <p:cNvCxnSpPr>
            <a:stCxn id="19" idx="2"/>
            <a:endCxn id="21" idx="0"/>
          </p:cNvCxnSpPr>
          <p:nvPr/>
        </p:nvCxnSpPr>
        <p:spPr>
          <a:xfrm flipH="1">
            <a:off x="8125195" y="3700169"/>
            <a:ext cx="3197" cy="351844"/>
          </a:xfrm>
          <a:prstGeom prst="straightConnector1">
            <a:avLst/>
          </a:prstGeom>
          <a:noFill/>
          <a:ln w="19050">
            <a:solidFill>
              <a:srgbClr val="7030A0">
                <a:alpha val="65000"/>
              </a:srgbClr>
            </a:solidFill>
            <a:miter lim="400000"/>
            <a:headEnd type="none" w="med" len="med"/>
            <a:tailEnd type="arrow" w="med" len="med"/>
          </a:ln>
          <a:extLst>
            <a:ext uri="{909E8E84-426E-40DD-AFC4-6F175D3DCCD1}">
              <a14:hiddenFill xmlns:a14="http://schemas.microsoft.com/office/drawing/2010/main">
                <a:solidFill>
                  <a:srgbClr val="FFFFFF"/>
                </a:solidFill>
              </a14:hiddenFill>
            </a:ext>
          </a:extLst>
        </p:spPr>
      </p:cxnSp>
      <p:sp>
        <p:nvSpPr>
          <p:cNvPr id="21" name="CuadroTexto 20"/>
          <p:cNvSpPr txBox="1"/>
          <p:nvPr/>
        </p:nvSpPr>
        <p:spPr>
          <a:xfrm>
            <a:off x="7462734" y="4052013"/>
            <a:ext cx="1324921" cy="455032"/>
          </a:xfrm>
          <a:prstGeom prst="rect">
            <a:avLst/>
          </a:prstGeom>
          <a:solidFill>
            <a:schemeClr val="bg2">
              <a:lumMod val="75000"/>
              <a:alpha val="4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s-ES_tradnl"/>
            </a:defPPr>
            <a:lvl1pPr marL="285750" indent="-285750">
              <a:buFont typeface="Arial" panose="020B0604020202020204" pitchFamily="34" charset="0"/>
              <a:buChar char="•"/>
              <a:defRPr sz="900">
                <a:solidFill>
                  <a:schemeClr val="tx1">
                    <a:lumMod val="75000"/>
                    <a:lumOff val="25000"/>
                  </a:schemeClr>
                </a:solidFill>
                <a:cs typeface="Helvetica" panose="020B0604020202020204" pitchFamily="34" charset="0"/>
              </a:defRPr>
            </a:lvl1pPr>
          </a:lstStyle>
          <a:p>
            <a:r>
              <a:rPr lang="es-ES" dirty="0"/>
              <a:t>Borrar columna.</a:t>
            </a:r>
          </a:p>
          <a:p>
            <a:r>
              <a:rPr lang="es-ES" dirty="0"/>
              <a:t>Otras </a:t>
            </a:r>
            <a:r>
              <a:rPr lang="es-ES" dirty="0" err="1"/>
              <a:t>config</a:t>
            </a:r>
            <a:r>
              <a:rPr lang="es-ES" dirty="0"/>
              <a:t>.</a:t>
            </a:r>
          </a:p>
        </p:txBody>
      </p:sp>
    </p:spTree>
    <p:extLst>
      <p:ext uri="{BB962C8B-B14F-4D97-AF65-F5344CB8AC3E}">
        <p14:creationId xmlns:p14="http://schemas.microsoft.com/office/powerpoint/2010/main" val="5357094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300038" y="200028"/>
            <a:ext cx="7580241" cy="487698"/>
          </a:xfrm>
          <a:prstGeom prst="rect">
            <a:avLst/>
          </a:prstGeom>
          <a:noFill/>
        </p:spPr>
        <p:txBody>
          <a:bodyPr wrap="square" rtlCol="0">
            <a:spAutoFit/>
          </a:bodyPr>
          <a:lstStyle/>
          <a:p>
            <a:pPr>
              <a:lnSpc>
                <a:spcPct val="70000"/>
              </a:lnSpc>
            </a:pPr>
            <a:r>
              <a:rPr lang="es-MX" sz="3600" b="1" dirty="0">
                <a:solidFill>
                  <a:schemeClr val="bg1"/>
                </a:solidFill>
                <a:latin typeface="Bebas Neue" panose="020B0606020202050201"/>
                <a:ea typeface="Bebas Neue" charset="0"/>
                <a:cs typeface="Bebas Neue" charset="0"/>
              </a:rPr>
              <a:t>Creación de Conjuntos de Datos</a:t>
            </a:r>
            <a:endParaRPr lang="es-ES_tradnl" sz="3600" dirty="0">
              <a:solidFill>
                <a:schemeClr val="bg1"/>
              </a:solidFill>
              <a:latin typeface="Bebas Neue" panose="020B0606020202050201"/>
              <a:ea typeface="Bebas Neue" charset="0"/>
              <a:cs typeface="Bebas Neue" charset="0"/>
            </a:endParaRPr>
          </a:p>
        </p:txBody>
      </p:sp>
      <p:sp>
        <p:nvSpPr>
          <p:cNvPr id="8" name="CuadroTexto 7"/>
          <p:cNvSpPr txBox="1"/>
          <p:nvPr/>
        </p:nvSpPr>
        <p:spPr>
          <a:xfrm>
            <a:off x="8032830" y="2188396"/>
            <a:ext cx="184731" cy="308418"/>
          </a:xfrm>
          <a:prstGeom prst="rect">
            <a:avLst/>
          </a:prstGeom>
          <a:noFill/>
        </p:spPr>
        <p:txBody>
          <a:bodyPr wrap="none" rtlCol="0">
            <a:spAutoFit/>
          </a:bodyPr>
          <a:lstStyle/>
          <a:p>
            <a:endParaRPr lang="es-ES_tradnl" dirty="0"/>
          </a:p>
        </p:txBody>
      </p:sp>
      <p:sp>
        <p:nvSpPr>
          <p:cNvPr id="6" name="CuadroTexto 5"/>
          <p:cNvSpPr txBox="1"/>
          <p:nvPr/>
        </p:nvSpPr>
        <p:spPr>
          <a:xfrm>
            <a:off x="300038" y="2013114"/>
            <a:ext cx="3624262" cy="2669962"/>
          </a:xfrm>
          <a:prstGeom prst="rect">
            <a:avLst/>
          </a:prstGeom>
          <a:noFill/>
          <a:ln>
            <a:solidFill>
              <a:schemeClr val="bg2">
                <a:lumMod val="75000"/>
              </a:schemeClr>
            </a:solidFill>
          </a:ln>
        </p:spPr>
        <p:txBody>
          <a:bodyPr wrap="square" rtlCol="0">
            <a:spAutoFit/>
          </a:bodyPr>
          <a:lstStyle/>
          <a:p>
            <a:pPr marL="285750" indent="-285750" algn="just">
              <a:spcBef>
                <a:spcPts val="250"/>
              </a:spcBef>
              <a:buSzPct val="100000"/>
              <a:buFont typeface="Arial" panose="020B0604020202020204" pitchFamily="34" charset="0"/>
              <a:buChar char="•"/>
            </a:pPr>
            <a:r>
              <a:rPr lang="es-MX" sz="1600" dirty="0">
                <a:sym typeface="Avenir Light" charset="0"/>
              </a:rPr>
              <a:t>Nombre corto, legible y en español, que describa de manera exacta el conjunto de datos.</a:t>
            </a:r>
          </a:p>
          <a:p>
            <a:pPr marL="285750" indent="-285750" algn="just">
              <a:spcBef>
                <a:spcPts val="250"/>
              </a:spcBef>
              <a:buSzPct val="100000"/>
              <a:buFont typeface="Arial" panose="020B0604020202020204" pitchFamily="34" charset="0"/>
              <a:buChar char="•"/>
            </a:pPr>
            <a:r>
              <a:rPr lang="es-MX" sz="1600" dirty="0">
                <a:sym typeface="Avenir Light" charset="0"/>
              </a:rPr>
              <a:t>Facilita la búsqueda y la ubicación del conjunto por parte de los ciudadanos.</a:t>
            </a:r>
          </a:p>
          <a:p>
            <a:pPr marL="285750" indent="-285750" algn="just">
              <a:spcBef>
                <a:spcPts val="250"/>
              </a:spcBef>
              <a:buSzPct val="100000"/>
              <a:buFont typeface="Arial" panose="020B0604020202020204" pitchFamily="34" charset="0"/>
              <a:buChar char="•"/>
            </a:pPr>
            <a:r>
              <a:rPr lang="es-MX" sz="1600" dirty="0">
                <a:sym typeface="Avenir Light" charset="0"/>
              </a:rPr>
              <a:t>Es recomendable no usar siglas. </a:t>
            </a:r>
          </a:p>
          <a:p>
            <a:pPr marL="285750" indent="-285750" algn="just">
              <a:spcBef>
                <a:spcPts val="250"/>
              </a:spcBef>
              <a:buSzPct val="100000"/>
              <a:buFont typeface="Arial" panose="020B0604020202020204" pitchFamily="34" charset="0"/>
              <a:buChar char="•"/>
            </a:pPr>
            <a:r>
              <a:rPr lang="es-MX" sz="1600" dirty="0">
                <a:sym typeface="Avenir Light" charset="0"/>
              </a:rPr>
              <a:t>Si el conjunto de datos contiene información de un periodo especifico se recomienda describir este rango. Ej. 2016 - 2017</a:t>
            </a:r>
            <a:endParaRPr lang="es-ES" sz="1600" dirty="0"/>
          </a:p>
        </p:txBody>
      </p:sp>
      <p:pic>
        <p:nvPicPr>
          <p:cNvPr id="7" name="Imagen 6"/>
          <p:cNvPicPr>
            <a:picLocks noChangeAspect="1"/>
          </p:cNvPicPr>
          <p:nvPr/>
        </p:nvPicPr>
        <p:blipFill>
          <a:blip r:embed="rId3"/>
          <a:stretch>
            <a:fillRect/>
          </a:stretch>
        </p:blipFill>
        <p:spPr>
          <a:xfrm>
            <a:off x="4186238" y="2043802"/>
            <a:ext cx="4624387" cy="2227694"/>
          </a:xfrm>
          <a:prstGeom prst="rect">
            <a:avLst/>
          </a:prstGeom>
          <a:ln>
            <a:noFill/>
          </a:ln>
          <a:effectLst>
            <a:outerShdw blurRad="190500" algn="tl" rotWithShape="0">
              <a:srgbClr val="000000">
                <a:alpha val="70000"/>
              </a:srgbClr>
            </a:outerShdw>
          </a:effectLst>
        </p:spPr>
      </p:pic>
      <p:sp>
        <p:nvSpPr>
          <p:cNvPr id="10" name="Rectángulo 9"/>
          <p:cNvSpPr/>
          <p:nvPr/>
        </p:nvSpPr>
        <p:spPr>
          <a:xfrm>
            <a:off x="255588" y="1686662"/>
            <a:ext cx="3713161" cy="369332"/>
          </a:xfrm>
          <a:prstGeom prst="rect">
            <a:avLst/>
          </a:prstGeom>
          <a:solidFill>
            <a:srgbClr val="A755D9"/>
          </a:solidFill>
        </p:spPr>
        <p:txBody>
          <a:bodyPr wrap="square">
            <a:spAutoFit/>
          </a:bodyPr>
          <a:lstStyle/>
          <a:p>
            <a:pPr algn="ctr">
              <a:spcBef>
                <a:spcPts val="250"/>
              </a:spcBef>
              <a:buSzPct val="100000"/>
            </a:pPr>
            <a:r>
              <a:rPr lang="es-MX" altLang="es-CO" sz="1800" dirty="0">
                <a:solidFill>
                  <a:schemeClr val="bg1"/>
                </a:solidFill>
                <a:sym typeface="Avenir Light" charset="0"/>
              </a:rPr>
              <a:t>Nombramiento de conjunto de datos</a:t>
            </a:r>
          </a:p>
        </p:txBody>
      </p:sp>
      <p:sp>
        <p:nvSpPr>
          <p:cNvPr id="11" name="CuadroTexto 10"/>
          <p:cNvSpPr txBox="1"/>
          <p:nvPr/>
        </p:nvSpPr>
        <p:spPr>
          <a:xfrm>
            <a:off x="3078643" y="904098"/>
            <a:ext cx="3226500" cy="461665"/>
          </a:xfrm>
          <a:prstGeom prst="rect">
            <a:avLst/>
          </a:prstGeom>
          <a:noFill/>
        </p:spPr>
        <p:txBody>
          <a:bodyPr wrap="square" rtlCol="0">
            <a:spAutoFit/>
          </a:bodyPr>
          <a:lstStyle>
            <a:defPPr>
              <a:defRPr lang="es-ES_tradnl"/>
            </a:defPPr>
            <a:lvl1pPr algn="ctr">
              <a:defRPr sz="2400">
                <a:solidFill>
                  <a:srgbClr val="7030A0"/>
                </a:solidFill>
                <a:cs typeface="Helvetica" panose="020B0604020202020204" pitchFamily="34" charset="0"/>
              </a:defRPr>
            </a:lvl1pPr>
          </a:lstStyle>
          <a:p>
            <a:r>
              <a:rPr lang="es-ES" dirty="0"/>
              <a:t>Estructura de </a:t>
            </a:r>
            <a:r>
              <a:rPr lang="es-ES" dirty="0" err="1"/>
              <a:t>Metadata</a:t>
            </a:r>
            <a:endParaRPr lang="es-ES" dirty="0"/>
          </a:p>
        </p:txBody>
      </p:sp>
      <p:pic>
        <p:nvPicPr>
          <p:cNvPr id="1026" name="Picture 2" descr="Image result for green check mark 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35017" y="3201410"/>
            <a:ext cx="484068" cy="44857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Image result for green check mark 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98920" y="2089813"/>
            <a:ext cx="487858" cy="4520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69590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300038" y="200028"/>
            <a:ext cx="7580241" cy="487698"/>
          </a:xfrm>
          <a:prstGeom prst="rect">
            <a:avLst/>
          </a:prstGeom>
          <a:noFill/>
        </p:spPr>
        <p:txBody>
          <a:bodyPr wrap="square" rtlCol="0">
            <a:spAutoFit/>
          </a:bodyPr>
          <a:lstStyle/>
          <a:p>
            <a:pPr>
              <a:lnSpc>
                <a:spcPct val="70000"/>
              </a:lnSpc>
            </a:pPr>
            <a:r>
              <a:rPr lang="es-MX" sz="3600" b="1" dirty="0">
                <a:solidFill>
                  <a:schemeClr val="bg1"/>
                </a:solidFill>
                <a:latin typeface="Bebas Neue" panose="020B0606020202050201"/>
                <a:ea typeface="Bebas Neue" charset="0"/>
                <a:cs typeface="Bebas Neue" charset="0"/>
              </a:rPr>
              <a:t>Creación de Conjuntos de Datos</a:t>
            </a:r>
            <a:endParaRPr lang="es-ES_tradnl" sz="3600" dirty="0">
              <a:solidFill>
                <a:schemeClr val="bg1"/>
              </a:solidFill>
              <a:latin typeface="Bebas Neue" panose="020B0606020202050201"/>
              <a:ea typeface="Bebas Neue" charset="0"/>
              <a:cs typeface="Bebas Neue" charset="0"/>
            </a:endParaRPr>
          </a:p>
        </p:txBody>
      </p:sp>
      <p:sp>
        <p:nvSpPr>
          <p:cNvPr id="7" name="CuadroTexto 6"/>
          <p:cNvSpPr txBox="1"/>
          <p:nvPr/>
        </p:nvSpPr>
        <p:spPr>
          <a:xfrm>
            <a:off x="300038" y="2625541"/>
            <a:ext cx="3624262" cy="1115690"/>
          </a:xfrm>
          <a:prstGeom prst="rect">
            <a:avLst/>
          </a:prstGeom>
          <a:noFill/>
          <a:ln>
            <a:solidFill>
              <a:schemeClr val="bg2">
                <a:lumMod val="75000"/>
              </a:schemeClr>
            </a:solidFill>
          </a:ln>
        </p:spPr>
        <p:txBody>
          <a:bodyPr wrap="square" rtlCol="0">
            <a:spAutoFit/>
          </a:bodyPr>
          <a:lstStyle/>
          <a:p>
            <a:pPr marL="285750" indent="-285750" algn="just">
              <a:spcBef>
                <a:spcPts val="250"/>
              </a:spcBef>
              <a:buSzPct val="100000"/>
              <a:buFont typeface="Arial" panose="020B0604020202020204" pitchFamily="34" charset="0"/>
              <a:buChar char="•"/>
            </a:pPr>
            <a:r>
              <a:rPr lang="es-MX" sz="1600" dirty="0" err="1">
                <a:sym typeface="Avenir Light" charset="0"/>
              </a:rPr>
              <a:t>Minimo</a:t>
            </a:r>
            <a:r>
              <a:rPr lang="es-MX" sz="1600" dirty="0">
                <a:sym typeface="Avenir Light" charset="0"/>
              </a:rPr>
              <a:t> tres palabras, separadas por comas.</a:t>
            </a:r>
          </a:p>
          <a:p>
            <a:pPr marL="285750" indent="-285750" algn="just">
              <a:spcBef>
                <a:spcPts val="250"/>
              </a:spcBef>
              <a:buSzPct val="100000"/>
              <a:buFont typeface="Arial" panose="020B0604020202020204" pitchFamily="34" charset="0"/>
              <a:buChar char="•"/>
            </a:pPr>
            <a:r>
              <a:rPr lang="es-ES" sz="1600" dirty="0"/>
              <a:t>Descriptivas, cortas, y con fácil recordación.</a:t>
            </a:r>
          </a:p>
        </p:txBody>
      </p:sp>
      <p:pic>
        <p:nvPicPr>
          <p:cNvPr id="10" name="Picture 4" descr="Resultado de imagen para palabras clave"/>
          <p:cNvPicPr>
            <a:picLocks noChangeAspect="1" noChangeArrowheads="1"/>
          </p:cNvPicPr>
          <p:nvPr/>
        </p:nvPicPr>
        <p:blipFill rotWithShape="1">
          <a:blip r:embed="rId3">
            <a:extLst>
              <a:ext uri="{28A0092B-C50C-407E-A947-70E740481C1C}">
                <a14:useLocalDpi xmlns:a14="http://schemas.microsoft.com/office/drawing/2010/main" val="0"/>
              </a:ext>
            </a:extLst>
          </a:blip>
          <a:srcRect l="20019" r="18653"/>
          <a:stretch/>
        </p:blipFill>
        <p:spPr bwMode="auto">
          <a:xfrm>
            <a:off x="4147811" y="1599917"/>
            <a:ext cx="4672339" cy="298393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11" name="Rectángulo 10"/>
          <p:cNvSpPr/>
          <p:nvPr/>
        </p:nvSpPr>
        <p:spPr>
          <a:xfrm>
            <a:off x="268288" y="2272864"/>
            <a:ext cx="3687761" cy="369332"/>
          </a:xfrm>
          <a:prstGeom prst="rect">
            <a:avLst/>
          </a:prstGeom>
          <a:solidFill>
            <a:srgbClr val="A755D9"/>
          </a:solidFill>
        </p:spPr>
        <p:txBody>
          <a:bodyPr wrap="square">
            <a:spAutoFit/>
          </a:bodyPr>
          <a:lstStyle/>
          <a:p>
            <a:pPr algn="ctr">
              <a:spcBef>
                <a:spcPts val="250"/>
              </a:spcBef>
              <a:buSzPct val="100000"/>
            </a:pPr>
            <a:r>
              <a:rPr lang="es-MX" altLang="es-CO" sz="1800" dirty="0">
                <a:solidFill>
                  <a:schemeClr val="bg1"/>
                </a:solidFill>
                <a:sym typeface="Avenir Light" charset="0"/>
              </a:rPr>
              <a:t>Palabras Claves</a:t>
            </a:r>
          </a:p>
        </p:txBody>
      </p:sp>
      <p:sp>
        <p:nvSpPr>
          <p:cNvPr id="8" name="CuadroTexto 7"/>
          <p:cNvSpPr txBox="1"/>
          <p:nvPr/>
        </p:nvSpPr>
        <p:spPr>
          <a:xfrm>
            <a:off x="3078643" y="904098"/>
            <a:ext cx="3226500" cy="461665"/>
          </a:xfrm>
          <a:prstGeom prst="rect">
            <a:avLst/>
          </a:prstGeom>
          <a:noFill/>
        </p:spPr>
        <p:txBody>
          <a:bodyPr wrap="square" rtlCol="0">
            <a:spAutoFit/>
          </a:bodyPr>
          <a:lstStyle>
            <a:defPPr>
              <a:defRPr lang="es-ES_tradnl"/>
            </a:defPPr>
            <a:lvl1pPr algn="ctr">
              <a:defRPr sz="2400">
                <a:solidFill>
                  <a:srgbClr val="7030A0"/>
                </a:solidFill>
                <a:cs typeface="Helvetica" panose="020B0604020202020204" pitchFamily="34" charset="0"/>
              </a:defRPr>
            </a:lvl1pPr>
          </a:lstStyle>
          <a:p>
            <a:r>
              <a:rPr lang="es-ES" dirty="0"/>
              <a:t>Estructura de </a:t>
            </a:r>
            <a:r>
              <a:rPr lang="es-ES" dirty="0" err="1"/>
              <a:t>Metadata</a:t>
            </a:r>
            <a:endParaRPr lang="es-ES" dirty="0"/>
          </a:p>
        </p:txBody>
      </p:sp>
    </p:spTree>
    <p:extLst>
      <p:ext uri="{BB962C8B-B14F-4D97-AF65-F5344CB8AC3E}">
        <p14:creationId xmlns:p14="http://schemas.microsoft.com/office/powerpoint/2010/main" val="40475276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300038" y="200028"/>
            <a:ext cx="7580241" cy="487698"/>
          </a:xfrm>
          <a:prstGeom prst="rect">
            <a:avLst/>
          </a:prstGeom>
          <a:noFill/>
        </p:spPr>
        <p:txBody>
          <a:bodyPr wrap="square" rtlCol="0">
            <a:spAutoFit/>
          </a:bodyPr>
          <a:lstStyle/>
          <a:p>
            <a:pPr>
              <a:lnSpc>
                <a:spcPct val="70000"/>
              </a:lnSpc>
            </a:pPr>
            <a:r>
              <a:rPr lang="es-MX" sz="3600" b="1" dirty="0">
                <a:solidFill>
                  <a:schemeClr val="bg1"/>
                </a:solidFill>
                <a:latin typeface="Bebas Neue" panose="020B0606020202050201"/>
                <a:ea typeface="Bebas Neue" charset="0"/>
                <a:cs typeface="Bebas Neue" charset="0"/>
              </a:rPr>
              <a:t>Creación de Conjuntos de Datos</a:t>
            </a:r>
            <a:endParaRPr lang="es-ES_tradnl" sz="3600" dirty="0">
              <a:solidFill>
                <a:schemeClr val="bg1"/>
              </a:solidFill>
              <a:latin typeface="Bebas Neue" panose="020B0606020202050201"/>
              <a:ea typeface="Bebas Neue" charset="0"/>
              <a:cs typeface="Bebas Neue" charset="0"/>
            </a:endParaRPr>
          </a:p>
        </p:txBody>
      </p:sp>
      <p:sp>
        <p:nvSpPr>
          <p:cNvPr id="6" name="CuadroTexto 5"/>
          <p:cNvSpPr txBox="1"/>
          <p:nvPr/>
        </p:nvSpPr>
        <p:spPr>
          <a:xfrm>
            <a:off x="304342" y="1775085"/>
            <a:ext cx="8559312" cy="1077218"/>
          </a:xfrm>
          <a:prstGeom prst="rect">
            <a:avLst/>
          </a:prstGeom>
          <a:noFill/>
          <a:ln>
            <a:solidFill>
              <a:schemeClr val="bg2">
                <a:lumMod val="75000"/>
              </a:schemeClr>
            </a:solidFill>
          </a:ln>
        </p:spPr>
        <p:txBody>
          <a:bodyPr wrap="square" rtlCol="0">
            <a:spAutoFit/>
          </a:bodyPr>
          <a:lstStyle/>
          <a:p>
            <a:pPr algn="just">
              <a:spcBef>
                <a:spcPts val="250"/>
              </a:spcBef>
              <a:buSzPct val="100000"/>
            </a:pPr>
            <a:r>
              <a:rPr lang="es-ES" sz="1600" dirty="0"/>
              <a:t>La iniciativa de datos abiertos ha identificado como tipo de licenciamiento para los conjuntos de datos la Licencia: </a:t>
            </a:r>
            <a:r>
              <a:rPr lang="es-ES" sz="1600" dirty="0" err="1"/>
              <a:t>Attribution-ShareAlike</a:t>
            </a:r>
            <a:r>
              <a:rPr lang="es-ES" sz="1600" dirty="0"/>
              <a:t> 4.0 International, la cual permite a otros distribuir, mezclar, ajustar y construir a partir de los datos, incluso con fines comerciales, siempre que sea reconocida la autoría de la creación original del conjunto de datos.</a:t>
            </a:r>
            <a:endParaRPr lang="es-CO" sz="1600" dirty="0"/>
          </a:p>
        </p:txBody>
      </p:sp>
      <p:pic>
        <p:nvPicPr>
          <p:cNvPr id="10" name="Imagen 9"/>
          <p:cNvPicPr/>
          <p:nvPr/>
        </p:nvPicPr>
        <p:blipFill>
          <a:blip r:embed="rId3"/>
          <a:stretch>
            <a:fillRect/>
          </a:stretch>
        </p:blipFill>
        <p:spPr>
          <a:xfrm>
            <a:off x="1836187" y="3215047"/>
            <a:ext cx="5858242" cy="1449762"/>
          </a:xfrm>
          <a:prstGeom prst="rect">
            <a:avLst/>
          </a:prstGeom>
          <a:ln>
            <a:noFill/>
          </a:ln>
          <a:effectLst>
            <a:outerShdw blurRad="190500" algn="tl" rotWithShape="0">
              <a:srgbClr val="000000">
                <a:alpha val="70000"/>
              </a:srgbClr>
            </a:outerShdw>
          </a:effectLst>
        </p:spPr>
      </p:pic>
      <p:sp>
        <p:nvSpPr>
          <p:cNvPr id="11" name="Rectángulo 10"/>
          <p:cNvSpPr/>
          <p:nvPr/>
        </p:nvSpPr>
        <p:spPr>
          <a:xfrm>
            <a:off x="272592" y="1412341"/>
            <a:ext cx="8614932" cy="369332"/>
          </a:xfrm>
          <a:prstGeom prst="rect">
            <a:avLst/>
          </a:prstGeom>
          <a:solidFill>
            <a:srgbClr val="A755D9"/>
          </a:solidFill>
        </p:spPr>
        <p:txBody>
          <a:bodyPr wrap="square">
            <a:spAutoFit/>
          </a:bodyPr>
          <a:lstStyle/>
          <a:p>
            <a:pPr algn="ctr">
              <a:spcBef>
                <a:spcPts val="250"/>
              </a:spcBef>
              <a:buSzPct val="100000"/>
            </a:pPr>
            <a:r>
              <a:rPr lang="es-MX" altLang="es-CO" sz="1800" dirty="0">
                <a:solidFill>
                  <a:schemeClr val="bg1"/>
                </a:solidFill>
                <a:sym typeface="Avenir Light" charset="0"/>
              </a:rPr>
              <a:t>Licencia y Atribución</a:t>
            </a:r>
            <a:endParaRPr lang="en-US" sz="1800" dirty="0">
              <a:solidFill>
                <a:schemeClr val="bg1"/>
              </a:solidFill>
            </a:endParaRPr>
          </a:p>
        </p:txBody>
      </p:sp>
      <p:sp>
        <p:nvSpPr>
          <p:cNvPr id="7" name="CuadroTexto 6"/>
          <p:cNvSpPr txBox="1"/>
          <p:nvPr/>
        </p:nvSpPr>
        <p:spPr>
          <a:xfrm>
            <a:off x="3078643" y="904098"/>
            <a:ext cx="3226500" cy="461665"/>
          </a:xfrm>
          <a:prstGeom prst="rect">
            <a:avLst/>
          </a:prstGeom>
          <a:noFill/>
        </p:spPr>
        <p:txBody>
          <a:bodyPr wrap="square" rtlCol="0">
            <a:spAutoFit/>
          </a:bodyPr>
          <a:lstStyle>
            <a:defPPr>
              <a:defRPr lang="es-ES_tradnl"/>
            </a:defPPr>
            <a:lvl1pPr algn="ctr">
              <a:defRPr sz="2400">
                <a:solidFill>
                  <a:srgbClr val="7030A0"/>
                </a:solidFill>
                <a:cs typeface="Helvetica" panose="020B0604020202020204" pitchFamily="34" charset="0"/>
              </a:defRPr>
            </a:lvl1pPr>
          </a:lstStyle>
          <a:p>
            <a:r>
              <a:rPr lang="es-ES" dirty="0"/>
              <a:t>Estructura de </a:t>
            </a:r>
            <a:r>
              <a:rPr lang="es-ES" dirty="0" err="1"/>
              <a:t>Metadata</a:t>
            </a:r>
            <a:endParaRPr lang="es-ES" dirty="0"/>
          </a:p>
        </p:txBody>
      </p:sp>
    </p:spTree>
    <p:extLst>
      <p:ext uri="{BB962C8B-B14F-4D97-AF65-F5344CB8AC3E}">
        <p14:creationId xmlns:p14="http://schemas.microsoft.com/office/powerpoint/2010/main" val="10884859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300038" y="200028"/>
            <a:ext cx="7580241" cy="487698"/>
          </a:xfrm>
          <a:prstGeom prst="rect">
            <a:avLst/>
          </a:prstGeom>
          <a:noFill/>
        </p:spPr>
        <p:txBody>
          <a:bodyPr wrap="square" rtlCol="0">
            <a:spAutoFit/>
          </a:bodyPr>
          <a:lstStyle/>
          <a:p>
            <a:pPr>
              <a:lnSpc>
                <a:spcPct val="70000"/>
              </a:lnSpc>
            </a:pPr>
            <a:r>
              <a:rPr lang="es-MX" sz="3600" b="1" dirty="0">
                <a:solidFill>
                  <a:schemeClr val="bg1"/>
                </a:solidFill>
                <a:latin typeface="Bebas Neue" panose="020B0606020202050201"/>
                <a:ea typeface="Bebas Neue" charset="0"/>
                <a:cs typeface="Bebas Neue" charset="0"/>
              </a:rPr>
              <a:t>Creación de Conjuntos de Datos</a:t>
            </a:r>
            <a:endParaRPr lang="es-ES_tradnl" sz="3600" dirty="0">
              <a:solidFill>
                <a:schemeClr val="bg1"/>
              </a:solidFill>
              <a:latin typeface="Bebas Neue" panose="020B0606020202050201"/>
              <a:ea typeface="Bebas Neue" charset="0"/>
              <a:cs typeface="Bebas Neue" charset="0"/>
            </a:endParaRPr>
          </a:p>
        </p:txBody>
      </p:sp>
      <p:sp>
        <p:nvSpPr>
          <p:cNvPr id="7" name="CuadroTexto 6"/>
          <p:cNvSpPr txBox="1"/>
          <p:nvPr/>
        </p:nvSpPr>
        <p:spPr>
          <a:xfrm>
            <a:off x="676084" y="2369204"/>
            <a:ext cx="4586287" cy="2008242"/>
          </a:xfrm>
          <a:prstGeom prst="rect">
            <a:avLst/>
          </a:prstGeom>
          <a:noFill/>
          <a:ln>
            <a:solidFill>
              <a:schemeClr val="bg2">
                <a:lumMod val="75000"/>
              </a:schemeClr>
            </a:solidFill>
          </a:ln>
        </p:spPr>
        <p:txBody>
          <a:bodyPr wrap="square" rtlCol="0">
            <a:spAutoFit/>
          </a:bodyPr>
          <a:lstStyle/>
          <a:p>
            <a:pPr marL="285750" indent="-285750" algn="just">
              <a:spcBef>
                <a:spcPts val="250"/>
              </a:spcBef>
              <a:buSzPct val="100000"/>
              <a:buFont typeface="Arial" panose="020B0604020202020204" pitchFamily="34" charset="0"/>
              <a:buChar char="•"/>
            </a:pPr>
            <a:r>
              <a:rPr lang="es-MX" sz="1600" dirty="0">
                <a:sym typeface="Avenir Light" charset="0"/>
              </a:rPr>
              <a:t>Basado en el Directorio SIGEP.</a:t>
            </a:r>
          </a:p>
          <a:p>
            <a:pPr marL="285750" indent="-285750" algn="just">
              <a:spcBef>
                <a:spcPts val="250"/>
              </a:spcBef>
              <a:buSzPct val="100000"/>
              <a:buFont typeface="Arial" panose="020B0604020202020204" pitchFamily="34" charset="0"/>
              <a:buChar char="•"/>
            </a:pPr>
            <a:r>
              <a:rPr lang="es-MX" sz="1600" dirty="0">
                <a:sym typeface="Avenir Light" charset="0"/>
              </a:rPr>
              <a:t>Es recomendable siempre usar el mismo nombre para todas las publicaciones de la entidad.</a:t>
            </a:r>
          </a:p>
          <a:p>
            <a:pPr marL="285750" indent="-285750" algn="just">
              <a:spcBef>
                <a:spcPts val="250"/>
              </a:spcBef>
              <a:buSzPct val="100000"/>
              <a:buFont typeface="Arial" panose="020B0604020202020204" pitchFamily="34" charset="0"/>
              <a:buChar char="•"/>
            </a:pPr>
            <a:r>
              <a:rPr lang="es-MX" sz="1600" dirty="0">
                <a:sym typeface="Avenir Light" charset="0"/>
              </a:rPr>
              <a:t>No es buena practica:</a:t>
            </a:r>
          </a:p>
          <a:p>
            <a:pPr marL="642366" lvl="1" indent="-285750" algn="just">
              <a:spcBef>
                <a:spcPts val="250"/>
              </a:spcBef>
              <a:buSzPct val="100000"/>
              <a:buFont typeface="Arial" panose="020B0604020202020204" pitchFamily="34" charset="0"/>
              <a:buChar char="•"/>
            </a:pPr>
            <a:r>
              <a:rPr lang="es-MX" sz="1600" dirty="0">
                <a:sym typeface="Avenir Light" charset="0"/>
              </a:rPr>
              <a:t>CONTRALORIA DEPARTAMENTAL DEL CAUCA.</a:t>
            </a:r>
          </a:p>
          <a:p>
            <a:pPr marL="642366" lvl="1" indent="-285750" algn="just">
              <a:spcBef>
                <a:spcPts val="250"/>
              </a:spcBef>
              <a:buSzPct val="100000"/>
              <a:buFont typeface="Arial" panose="020B0604020202020204" pitchFamily="34" charset="0"/>
              <a:buChar char="•"/>
            </a:pPr>
            <a:r>
              <a:rPr lang="es-MX" sz="1600" strike="sngStrike" dirty="0">
                <a:sym typeface="Avenir Light" charset="0"/>
              </a:rPr>
              <a:t>Contraloría Departamental del Cauca</a:t>
            </a:r>
          </a:p>
          <a:p>
            <a:pPr marL="642366" lvl="1" indent="-285750" algn="just">
              <a:spcBef>
                <a:spcPts val="250"/>
              </a:spcBef>
              <a:buSzPct val="100000"/>
              <a:buFont typeface="Arial" panose="020B0604020202020204" pitchFamily="34" charset="0"/>
              <a:buChar char="•"/>
            </a:pPr>
            <a:r>
              <a:rPr lang="es-MX" sz="1600" strike="sngStrike" dirty="0">
                <a:sym typeface="Avenir Light" charset="0"/>
              </a:rPr>
              <a:t>Cont. </a:t>
            </a:r>
            <a:r>
              <a:rPr lang="es-MX" sz="1600" strike="sngStrike" dirty="0" err="1">
                <a:sym typeface="Avenir Light" charset="0"/>
              </a:rPr>
              <a:t>Depa</a:t>
            </a:r>
            <a:r>
              <a:rPr lang="es-MX" sz="1600" strike="sngStrike" dirty="0">
                <a:sym typeface="Avenir Light" charset="0"/>
              </a:rPr>
              <a:t>. Del Cauca.</a:t>
            </a:r>
          </a:p>
        </p:txBody>
      </p:sp>
      <p:pic>
        <p:nvPicPr>
          <p:cNvPr id="10" name="Imagen 9"/>
          <p:cNvPicPr>
            <a:picLocks noChangeAspect="1"/>
          </p:cNvPicPr>
          <p:nvPr/>
        </p:nvPicPr>
        <p:blipFill rotWithShape="1">
          <a:blip r:embed="rId3"/>
          <a:srcRect l="2459" t="3650"/>
          <a:stretch/>
        </p:blipFill>
        <p:spPr>
          <a:xfrm>
            <a:off x="5652897" y="2076209"/>
            <a:ext cx="2833687" cy="2248447"/>
          </a:xfrm>
          <a:prstGeom prst="rect">
            <a:avLst/>
          </a:prstGeom>
          <a:ln>
            <a:noFill/>
          </a:ln>
          <a:effectLst>
            <a:outerShdw blurRad="190500" algn="tl" rotWithShape="0">
              <a:srgbClr val="000000">
                <a:alpha val="70000"/>
              </a:srgbClr>
            </a:outerShdw>
          </a:effectLst>
        </p:spPr>
      </p:pic>
      <p:sp>
        <p:nvSpPr>
          <p:cNvPr id="11" name="Rectángulo 10"/>
          <p:cNvSpPr/>
          <p:nvPr/>
        </p:nvSpPr>
        <p:spPr>
          <a:xfrm>
            <a:off x="631632" y="2013971"/>
            <a:ext cx="4675190" cy="369332"/>
          </a:xfrm>
          <a:prstGeom prst="rect">
            <a:avLst/>
          </a:prstGeom>
          <a:solidFill>
            <a:srgbClr val="A755D9"/>
          </a:solidFill>
        </p:spPr>
        <p:txBody>
          <a:bodyPr wrap="square">
            <a:spAutoFit/>
          </a:bodyPr>
          <a:lstStyle/>
          <a:p>
            <a:pPr algn="ctr">
              <a:spcBef>
                <a:spcPts val="250"/>
              </a:spcBef>
              <a:buSzPct val="100000"/>
            </a:pPr>
            <a:r>
              <a:rPr lang="es-MX" altLang="es-CO" sz="1800" dirty="0">
                <a:solidFill>
                  <a:schemeClr val="bg1"/>
                </a:solidFill>
                <a:sym typeface="Avenir Light" charset="0"/>
              </a:rPr>
              <a:t>Nombre de la entidad</a:t>
            </a:r>
            <a:endParaRPr lang="en-US" sz="1800" dirty="0">
              <a:solidFill>
                <a:schemeClr val="bg1"/>
              </a:solidFill>
            </a:endParaRPr>
          </a:p>
        </p:txBody>
      </p:sp>
      <p:sp>
        <p:nvSpPr>
          <p:cNvPr id="8" name="CuadroTexto 7"/>
          <p:cNvSpPr txBox="1"/>
          <p:nvPr/>
        </p:nvSpPr>
        <p:spPr>
          <a:xfrm>
            <a:off x="3078643" y="904098"/>
            <a:ext cx="3226500" cy="461665"/>
          </a:xfrm>
          <a:prstGeom prst="rect">
            <a:avLst/>
          </a:prstGeom>
          <a:noFill/>
        </p:spPr>
        <p:txBody>
          <a:bodyPr wrap="square" rtlCol="0">
            <a:spAutoFit/>
          </a:bodyPr>
          <a:lstStyle>
            <a:defPPr>
              <a:defRPr lang="es-ES_tradnl"/>
            </a:defPPr>
            <a:lvl1pPr algn="ctr">
              <a:defRPr sz="2400">
                <a:solidFill>
                  <a:srgbClr val="7030A0"/>
                </a:solidFill>
                <a:cs typeface="Helvetica" panose="020B0604020202020204" pitchFamily="34" charset="0"/>
              </a:defRPr>
            </a:lvl1pPr>
          </a:lstStyle>
          <a:p>
            <a:r>
              <a:rPr lang="es-ES" dirty="0"/>
              <a:t>Estructura de </a:t>
            </a:r>
            <a:r>
              <a:rPr lang="es-ES" dirty="0" err="1"/>
              <a:t>Metadata</a:t>
            </a:r>
            <a:endParaRPr lang="es-ES" dirty="0"/>
          </a:p>
        </p:txBody>
      </p:sp>
    </p:spTree>
    <p:extLst>
      <p:ext uri="{BB962C8B-B14F-4D97-AF65-F5344CB8AC3E}">
        <p14:creationId xmlns:p14="http://schemas.microsoft.com/office/powerpoint/2010/main" val="20076203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383458" y="4630994"/>
            <a:ext cx="9866671" cy="14453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
        <p:nvSpPr>
          <p:cNvPr id="6" name="Title 27"/>
          <p:cNvSpPr>
            <a:spLocks noGrp="1"/>
          </p:cNvSpPr>
          <p:nvPr>
            <p:ph type="title"/>
          </p:nvPr>
        </p:nvSpPr>
        <p:spPr>
          <a:xfrm>
            <a:off x="3323548" y="1665208"/>
            <a:ext cx="5468853" cy="479476"/>
          </a:xfrm>
        </p:spPr>
        <p:txBody>
          <a:bodyPr vert="horz" lIns="0" tIns="34290" rIns="68580" bIns="34290" rtlCol="0" anchor="t">
            <a:noAutofit/>
          </a:bodyPr>
          <a:lstStyle/>
          <a:p>
            <a:r>
              <a:rPr lang="es-MX" sz="4800" b="1" dirty="0">
                <a:solidFill>
                  <a:schemeClr val="bg1"/>
                </a:solidFill>
                <a:latin typeface="Bebas Neue" charset="0"/>
                <a:ea typeface="Bebas Neue" charset="0"/>
                <a:cs typeface="Bebas Neue" charset="0"/>
              </a:rPr>
              <a:t>Sección para Publicadores</a:t>
            </a:r>
          </a:p>
        </p:txBody>
      </p:sp>
      <p:cxnSp>
        <p:nvCxnSpPr>
          <p:cNvPr id="7" name="Conector recto 6"/>
          <p:cNvCxnSpPr/>
          <p:nvPr/>
        </p:nvCxnSpPr>
        <p:spPr>
          <a:xfrm>
            <a:off x="3038623" y="1491175"/>
            <a:ext cx="0" cy="1885071"/>
          </a:xfrm>
          <a:prstGeom prst="line">
            <a:avLst/>
          </a:prstGeom>
          <a:ln w="190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0" name="Imagen 9"/>
          <p:cNvPicPr>
            <a:picLocks noChangeAspect="1"/>
          </p:cNvPicPr>
          <p:nvPr/>
        </p:nvPicPr>
        <p:blipFill>
          <a:blip r:embed="rId3"/>
          <a:stretch>
            <a:fillRect/>
          </a:stretch>
        </p:blipFill>
        <p:spPr>
          <a:xfrm>
            <a:off x="762105" y="694643"/>
            <a:ext cx="2299378" cy="3104548"/>
          </a:xfrm>
          <a:prstGeom prst="rect">
            <a:avLst/>
          </a:prstGeom>
        </p:spPr>
      </p:pic>
      <p:cxnSp>
        <p:nvCxnSpPr>
          <p:cNvPr id="11" name="Conector recto 10"/>
          <p:cNvCxnSpPr/>
          <p:nvPr/>
        </p:nvCxnSpPr>
        <p:spPr>
          <a:xfrm>
            <a:off x="3105298" y="1422595"/>
            <a:ext cx="0" cy="1885071"/>
          </a:xfrm>
          <a:prstGeom prst="line">
            <a:avLst/>
          </a:prstGeom>
          <a:ln w="190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3299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300038" y="200028"/>
            <a:ext cx="7580241" cy="487698"/>
          </a:xfrm>
          <a:prstGeom prst="rect">
            <a:avLst/>
          </a:prstGeom>
          <a:noFill/>
        </p:spPr>
        <p:txBody>
          <a:bodyPr wrap="square" rtlCol="0">
            <a:spAutoFit/>
          </a:bodyPr>
          <a:lstStyle/>
          <a:p>
            <a:pPr>
              <a:lnSpc>
                <a:spcPct val="70000"/>
              </a:lnSpc>
            </a:pPr>
            <a:r>
              <a:rPr lang="es-MX" sz="3600" b="1" dirty="0">
                <a:solidFill>
                  <a:schemeClr val="bg1"/>
                </a:solidFill>
                <a:latin typeface="Bebas Neue" panose="020B0606020202050201"/>
                <a:ea typeface="Bebas Neue" charset="0"/>
                <a:cs typeface="Bebas Neue" charset="0"/>
              </a:rPr>
              <a:t>Creación de Conjuntos de Datos</a:t>
            </a:r>
            <a:endParaRPr lang="es-ES_tradnl" sz="3600" dirty="0">
              <a:solidFill>
                <a:schemeClr val="bg1"/>
              </a:solidFill>
              <a:latin typeface="Bebas Neue" panose="020B0606020202050201"/>
              <a:ea typeface="Bebas Neue" charset="0"/>
              <a:cs typeface="Bebas Neue" charset="0"/>
            </a:endParaRPr>
          </a:p>
        </p:txBody>
      </p:sp>
      <p:sp>
        <p:nvSpPr>
          <p:cNvPr id="9" name="CuadroTexto 8"/>
          <p:cNvSpPr txBox="1"/>
          <p:nvPr/>
        </p:nvSpPr>
        <p:spPr>
          <a:xfrm>
            <a:off x="4498858" y="2239935"/>
            <a:ext cx="3859445" cy="830997"/>
          </a:xfrm>
          <a:prstGeom prst="rect">
            <a:avLst/>
          </a:prstGeom>
          <a:noFill/>
          <a:ln>
            <a:solidFill>
              <a:schemeClr val="bg1">
                <a:lumMod val="50000"/>
              </a:schemeClr>
            </a:solidFill>
          </a:ln>
        </p:spPr>
        <p:txBody>
          <a:bodyPr wrap="square" rtlCol="0">
            <a:spAutoFit/>
          </a:bodyPr>
          <a:lstStyle/>
          <a:p>
            <a:r>
              <a:rPr lang="es-CO" sz="1600" b="1" dirty="0">
                <a:latin typeface="Helvetica" panose="020B0604020202020204" pitchFamily="34" charset="0"/>
                <a:cs typeface="Helvetica" panose="020B0604020202020204" pitchFamily="34" charset="0"/>
              </a:rPr>
              <a:t>URL:</a:t>
            </a:r>
            <a:r>
              <a:rPr lang="es-CO" sz="1600" dirty="0">
                <a:latin typeface="Helvetica" panose="020B0604020202020204" pitchFamily="34" charset="0"/>
                <a:cs typeface="Helvetica" panose="020B0604020202020204" pitchFamily="34" charset="0"/>
              </a:rPr>
              <a:t> </a:t>
            </a:r>
            <a:r>
              <a:rPr lang="es-CO" sz="1600" dirty="0">
                <a:latin typeface="Helvetica" panose="020B0604020202020204" pitchFamily="34" charset="0"/>
                <a:cs typeface="Helvetica" panose="020B0604020202020204" pitchFamily="34" charset="0"/>
                <a:hlinkClick r:id="rId3"/>
              </a:rPr>
              <a:t>https://datos.gov.co/</a:t>
            </a:r>
            <a:endParaRPr lang="es-CO" sz="1600" dirty="0">
              <a:latin typeface="Helvetica" panose="020B0604020202020204" pitchFamily="34" charset="0"/>
              <a:cs typeface="Helvetica" panose="020B0604020202020204" pitchFamily="34" charset="0"/>
            </a:endParaRPr>
          </a:p>
          <a:p>
            <a:r>
              <a:rPr lang="es-CO" sz="1600" b="1" dirty="0">
                <a:latin typeface="Helvetica" panose="020B0604020202020204" pitchFamily="34" charset="0"/>
                <a:cs typeface="Helvetica" panose="020B0604020202020204" pitchFamily="34" charset="0"/>
              </a:rPr>
              <a:t>Usuario: </a:t>
            </a:r>
            <a:r>
              <a:rPr lang="es-CO" sz="1600" dirty="0">
                <a:latin typeface="Helvetica" panose="020B0604020202020204" pitchFamily="34" charset="0"/>
                <a:cs typeface="Helvetica" panose="020B0604020202020204" pitchFamily="34" charset="0"/>
                <a:hlinkClick r:id="rId4"/>
              </a:rPr>
              <a:t>capacitacionmintic@gmail.com</a:t>
            </a:r>
            <a:endParaRPr lang="es-CO" sz="1600" dirty="0">
              <a:latin typeface="Helvetica" panose="020B0604020202020204" pitchFamily="34" charset="0"/>
              <a:cs typeface="Helvetica" panose="020B0604020202020204" pitchFamily="34" charset="0"/>
            </a:endParaRPr>
          </a:p>
          <a:p>
            <a:r>
              <a:rPr lang="es-CO" sz="1600" b="1" dirty="0">
                <a:latin typeface="Helvetica" panose="020B0604020202020204" pitchFamily="34" charset="0"/>
                <a:cs typeface="Helvetica" panose="020B0604020202020204" pitchFamily="34" charset="0"/>
              </a:rPr>
              <a:t>Clave:</a:t>
            </a:r>
            <a:r>
              <a:rPr lang="es-CO" sz="1600" dirty="0">
                <a:latin typeface="Helvetica" panose="020B0604020202020204" pitchFamily="34" charset="0"/>
                <a:cs typeface="Helvetica" panose="020B0604020202020204" pitchFamily="34" charset="0"/>
              </a:rPr>
              <a:t> Mintic2016*</a:t>
            </a:r>
          </a:p>
        </p:txBody>
      </p:sp>
      <p:pic>
        <p:nvPicPr>
          <p:cNvPr id="7" name="Imagen 2"/>
          <p:cNvPicPr>
            <a:picLocks noChangeAspect="1"/>
          </p:cNvPicPr>
          <p:nvPr/>
        </p:nvPicPr>
        <p:blipFill rotWithShape="1">
          <a:blip r:embed="rId5" cstate="print">
            <a:extLst>
              <a:ext uri="{28A0092B-C50C-407E-A947-70E740481C1C}">
                <a14:useLocalDpi xmlns:a14="http://schemas.microsoft.com/office/drawing/2010/main" val="0"/>
              </a:ext>
            </a:extLst>
          </a:blip>
          <a:srcRect l="17893"/>
          <a:stretch/>
        </p:blipFill>
        <p:spPr>
          <a:xfrm>
            <a:off x="0" y="793213"/>
            <a:ext cx="3448280" cy="4179381"/>
          </a:xfrm>
          <a:prstGeom prst="rect">
            <a:avLst/>
          </a:prstGeom>
        </p:spPr>
      </p:pic>
      <p:sp>
        <p:nvSpPr>
          <p:cNvPr id="10" name="Rectángulo 9"/>
          <p:cNvSpPr/>
          <p:nvPr/>
        </p:nvSpPr>
        <p:spPr>
          <a:xfrm>
            <a:off x="5385213" y="1205687"/>
            <a:ext cx="1999265" cy="923330"/>
          </a:xfrm>
          <a:prstGeom prst="rect">
            <a:avLst/>
          </a:prstGeom>
          <a:noFill/>
        </p:spPr>
        <p:txBody>
          <a:bodyPr wrap="none" lIns="91440" tIns="45720" rIns="91440" bIns="45720">
            <a:spAutoFit/>
          </a:bodyPr>
          <a:lstStyle/>
          <a:p>
            <a:pPr algn="ctr"/>
            <a:r>
              <a:rPr lang="es-ES" sz="5400" b="0" cap="none" spc="0" dirty="0">
                <a:ln w="0"/>
                <a:solidFill>
                  <a:srgbClr val="62296B"/>
                </a:solidFill>
                <a:effectLst>
                  <a:reflection blurRad="6350" stA="53000" endA="300" endPos="35500" dir="5400000" sy="-90000" algn="bl" rotWithShape="0"/>
                </a:effectLst>
              </a:rPr>
              <a:t>DEMO</a:t>
            </a:r>
          </a:p>
        </p:txBody>
      </p:sp>
      <p:grpSp>
        <p:nvGrpSpPr>
          <p:cNvPr id="5" name="Grupo 4"/>
          <p:cNvGrpSpPr/>
          <p:nvPr/>
        </p:nvGrpSpPr>
        <p:grpSpPr>
          <a:xfrm>
            <a:off x="5275625" y="3281358"/>
            <a:ext cx="536448" cy="584775"/>
            <a:chOff x="7681113" y="3534213"/>
            <a:chExt cx="536448" cy="584775"/>
          </a:xfrm>
        </p:grpSpPr>
        <p:sp>
          <p:nvSpPr>
            <p:cNvPr id="14" name="Elipse 13"/>
            <p:cNvSpPr/>
            <p:nvPr/>
          </p:nvSpPr>
          <p:spPr>
            <a:xfrm>
              <a:off x="7681113" y="3579949"/>
              <a:ext cx="536448" cy="489081"/>
            </a:xfrm>
            <a:prstGeom prst="ellipse">
              <a:avLst/>
            </a:prstGeom>
            <a:solidFill>
              <a:srgbClr val="9E599C"/>
            </a:solidFill>
            <a:ln>
              <a:solidFill>
                <a:srgbClr val="6229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5" name="CuadroTexto 14"/>
            <p:cNvSpPr txBox="1"/>
            <p:nvPr/>
          </p:nvSpPr>
          <p:spPr>
            <a:xfrm>
              <a:off x="7767066" y="3534213"/>
              <a:ext cx="393056" cy="584775"/>
            </a:xfrm>
            <a:prstGeom prst="rect">
              <a:avLst/>
            </a:prstGeom>
            <a:noFill/>
          </p:spPr>
          <p:txBody>
            <a:bodyPr wrap="none" rtlCol="0">
              <a:spAutoFit/>
            </a:bodyPr>
            <a:lstStyle/>
            <a:p>
              <a:r>
                <a:rPr lang="es-CO" sz="3200" b="1" dirty="0">
                  <a:solidFill>
                    <a:schemeClr val="bg1"/>
                  </a:solidFill>
                </a:rPr>
                <a:t>1</a:t>
              </a:r>
            </a:p>
          </p:txBody>
        </p:sp>
      </p:grpSp>
      <p:sp>
        <p:nvSpPr>
          <p:cNvPr id="2" name="Rectángulo 1"/>
          <p:cNvSpPr/>
          <p:nvPr/>
        </p:nvSpPr>
        <p:spPr>
          <a:xfrm>
            <a:off x="5840587" y="4180804"/>
            <a:ext cx="1369606" cy="307777"/>
          </a:xfrm>
          <a:prstGeom prst="rect">
            <a:avLst/>
          </a:prstGeom>
        </p:spPr>
        <p:txBody>
          <a:bodyPr wrap="none">
            <a:spAutoFit/>
          </a:bodyPr>
          <a:lstStyle/>
          <a:p>
            <a:r>
              <a:rPr lang="es-CO" sz="1400" dirty="0">
                <a:cs typeface="Helvetica" panose="020B0604020202020204" pitchFamily="34" charset="0"/>
              </a:rPr>
              <a:t>Diseñar de cero.</a:t>
            </a:r>
          </a:p>
        </p:txBody>
      </p:sp>
      <p:sp>
        <p:nvSpPr>
          <p:cNvPr id="3" name="Rectángulo 2"/>
          <p:cNvSpPr/>
          <p:nvPr/>
        </p:nvSpPr>
        <p:spPr>
          <a:xfrm>
            <a:off x="5812073" y="3410223"/>
            <a:ext cx="1769267" cy="307777"/>
          </a:xfrm>
          <a:prstGeom prst="rect">
            <a:avLst/>
          </a:prstGeom>
        </p:spPr>
        <p:txBody>
          <a:bodyPr wrap="none">
            <a:spAutoFit/>
          </a:bodyPr>
          <a:lstStyle/>
          <a:p>
            <a:r>
              <a:rPr lang="es-CO" sz="1400" dirty="0">
                <a:cs typeface="Helvetica" panose="020B0604020202020204" pitchFamily="34" charset="0"/>
              </a:rPr>
              <a:t>Página de Metadatos.</a:t>
            </a:r>
          </a:p>
        </p:txBody>
      </p:sp>
      <p:grpSp>
        <p:nvGrpSpPr>
          <p:cNvPr id="16" name="Grupo 15"/>
          <p:cNvGrpSpPr/>
          <p:nvPr/>
        </p:nvGrpSpPr>
        <p:grpSpPr>
          <a:xfrm>
            <a:off x="5275625" y="4044417"/>
            <a:ext cx="536448" cy="584775"/>
            <a:chOff x="7681113" y="3534213"/>
            <a:chExt cx="536448" cy="584775"/>
          </a:xfrm>
        </p:grpSpPr>
        <p:sp>
          <p:nvSpPr>
            <p:cNvPr id="17" name="Elipse 16"/>
            <p:cNvSpPr/>
            <p:nvPr/>
          </p:nvSpPr>
          <p:spPr>
            <a:xfrm>
              <a:off x="7681113" y="3579949"/>
              <a:ext cx="536448" cy="489081"/>
            </a:xfrm>
            <a:prstGeom prst="ellipse">
              <a:avLst/>
            </a:prstGeom>
            <a:solidFill>
              <a:srgbClr val="9E599C"/>
            </a:solidFill>
            <a:ln>
              <a:solidFill>
                <a:srgbClr val="6229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8" name="CuadroTexto 17"/>
            <p:cNvSpPr txBox="1"/>
            <p:nvPr/>
          </p:nvSpPr>
          <p:spPr>
            <a:xfrm>
              <a:off x="7767066" y="3534213"/>
              <a:ext cx="393056" cy="584775"/>
            </a:xfrm>
            <a:prstGeom prst="rect">
              <a:avLst/>
            </a:prstGeom>
            <a:noFill/>
          </p:spPr>
          <p:txBody>
            <a:bodyPr wrap="none" rtlCol="0">
              <a:spAutoFit/>
            </a:bodyPr>
            <a:lstStyle/>
            <a:p>
              <a:r>
                <a:rPr lang="es-CO" sz="3200" b="1" dirty="0">
                  <a:solidFill>
                    <a:schemeClr val="bg1"/>
                  </a:solidFill>
                </a:rPr>
                <a:t>2</a:t>
              </a:r>
            </a:p>
          </p:txBody>
        </p:sp>
      </p:grpSp>
    </p:spTree>
    <p:extLst>
      <p:ext uri="{BB962C8B-B14F-4D97-AF65-F5344CB8AC3E}">
        <p14:creationId xmlns:p14="http://schemas.microsoft.com/office/powerpoint/2010/main" val="35699846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383458" y="4630994"/>
            <a:ext cx="9866671" cy="14453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
        <p:nvSpPr>
          <p:cNvPr id="6" name="Title 27"/>
          <p:cNvSpPr>
            <a:spLocks noGrp="1"/>
          </p:cNvSpPr>
          <p:nvPr>
            <p:ph type="title"/>
          </p:nvPr>
        </p:nvSpPr>
        <p:spPr>
          <a:xfrm>
            <a:off x="3323547" y="1356545"/>
            <a:ext cx="5468853" cy="479476"/>
          </a:xfrm>
        </p:spPr>
        <p:txBody>
          <a:bodyPr vert="horz" lIns="0" tIns="34290" rIns="68580" bIns="34290" rtlCol="0" anchor="t">
            <a:noAutofit/>
          </a:bodyPr>
          <a:lstStyle/>
          <a:p>
            <a:r>
              <a:rPr lang="es-MX" sz="4800" b="1" dirty="0">
                <a:solidFill>
                  <a:schemeClr val="bg1"/>
                </a:solidFill>
                <a:latin typeface="Bebas Neue" panose="020B0606020202050201"/>
                <a:ea typeface="Bebas Neue" charset="0"/>
                <a:cs typeface="Bebas Neue" charset="0"/>
              </a:rPr>
              <a:t>Interfaz del Conjuntos de Datos</a:t>
            </a:r>
          </a:p>
        </p:txBody>
      </p:sp>
      <p:cxnSp>
        <p:nvCxnSpPr>
          <p:cNvPr id="7" name="Conector recto 6"/>
          <p:cNvCxnSpPr/>
          <p:nvPr/>
        </p:nvCxnSpPr>
        <p:spPr>
          <a:xfrm>
            <a:off x="3105298" y="1331155"/>
            <a:ext cx="0" cy="1885071"/>
          </a:xfrm>
          <a:prstGeom prst="line">
            <a:avLst/>
          </a:prstGeom>
          <a:ln w="190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3" name="Imagen 2"/>
          <p:cNvPicPr>
            <a:picLocks noChangeAspect="1"/>
          </p:cNvPicPr>
          <p:nvPr/>
        </p:nvPicPr>
        <p:blipFill>
          <a:blip r:embed="rId3"/>
          <a:stretch>
            <a:fillRect/>
          </a:stretch>
        </p:blipFill>
        <p:spPr>
          <a:xfrm>
            <a:off x="838348" y="1166885"/>
            <a:ext cx="2200275" cy="2571750"/>
          </a:xfrm>
          <a:prstGeom prst="rect">
            <a:avLst/>
          </a:prstGeom>
        </p:spPr>
      </p:pic>
    </p:spTree>
    <p:extLst>
      <p:ext uri="{BB962C8B-B14F-4D97-AF65-F5344CB8AC3E}">
        <p14:creationId xmlns:p14="http://schemas.microsoft.com/office/powerpoint/2010/main" val="41036077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4" name="CuadroTexto 3"/>
          <p:cNvSpPr txBox="1"/>
          <p:nvPr/>
        </p:nvSpPr>
        <p:spPr>
          <a:xfrm>
            <a:off x="300038" y="200028"/>
            <a:ext cx="7580241" cy="487698"/>
          </a:xfrm>
          <a:prstGeom prst="rect">
            <a:avLst/>
          </a:prstGeom>
          <a:noFill/>
        </p:spPr>
        <p:txBody>
          <a:bodyPr wrap="square" rtlCol="0">
            <a:spAutoFit/>
          </a:bodyPr>
          <a:lstStyle/>
          <a:p>
            <a:pPr>
              <a:lnSpc>
                <a:spcPct val="70000"/>
              </a:lnSpc>
            </a:pPr>
            <a:r>
              <a:rPr lang="es-MX" sz="3600" b="1" dirty="0">
                <a:solidFill>
                  <a:schemeClr val="bg1"/>
                </a:solidFill>
                <a:latin typeface="Bebas Neue" panose="020B0606020202050201"/>
                <a:ea typeface="Bebas Neue" charset="0"/>
                <a:cs typeface="Bebas Neue" charset="0"/>
              </a:rPr>
              <a:t>Interfaz del Conjuntos de Datos</a:t>
            </a:r>
            <a:endParaRPr lang="es-ES_tradnl" sz="3600" dirty="0">
              <a:solidFill>
                <a:schemeClr val="bg1"/>
              </a:solidFill>
              <a:latin typeface="Bebas Neue" panose="020B0606020202050201"/>
              <a:ea typeface="Bebas Neue" charset="0"/>
              <a:cs typeface="Bebas Neue" charset="0"/>
            </a:endParaRPr>
          </a:p>
        </p:txBody>
      </p:sp>
      <p:sp>
        <p:nvSpPr>
          <p:cNvPr id="8" name="CuadroTexto 7"/>
          <p:cNvSpPr txBox="1"/>
          <p:nvPr/>
        </p:nvSpPr>
        <p:spPr>
          <a:xfrm>
            <a:off x="8032830" y="1817225"/>
            <a:ext cx="184731" cy="308418"/>
          </a:xfrm>
          <a:prstGeom prst="rect">
            <a:avLst/>
          </a:prstGeom>
          <a:noFill/>
        </p:spPr>
        <p:txBody>
          <a:bodyPr wrap="none" rtlCol="0">
            <a:spAutoFit/>
          </a:bodyPr>
          <a:lstStyle/>
          <a:p>
            <a:endParaRPr lang="es-ES_tradnl" dirty="0"/>
          </a:p>
        </p:txBody>
      </p:sp>
      <p:sp>
        <p:nvSpPr>
          <p:cNvPr id="9" name="CuadroTexto 8"/>
          <p:cNvSpPr txBox="1"/>
          <p:nvPr/>
        </p:nvSpPr>
        <p:spPr>
          <a:xfrm>
            <a:off x="1051681" y="815540"/>
            <a:ext cx="6590621" cy="830997"/>
          </a:xfrm>
          <a:prstGeom prst="rect">
            <a:avLst/>
          </a:prstGeom>
          <a:noFill/>
        </p:spPr>
        <p:txBody>
          <a:bodyPr wrap="square" rtlCol="0">
            <a:spAutoFit/>
          </a:bodyPr>
          <a:lstStyle/>
          <a:p>
            <a:pPr algn="ctr"/>
            <a:r>
              <a:rPr lang="es-ES" sz="2400" dirty="0">
                <a:solidFill>
                  <a:srgbClr val="7030A0"/>
                </a:solidFill>
                <a:cs typeface="Helvetica" panose="020B0604020202020204" pitchFamily="34" charset="0"/>
              </a:rPr>
              <a:t>Una vez creado el conjunto de datos, la interfaz de publicador tendrá la siguiente apariencia.</a:t>
            </a:r>
          </a:p>
        </p:txBody>
      </p:sp>
      <p:pic>
        <p:nvPicPr>
          <p:cNvPr id="11" name="Imagen 10"/>
          <p:cNvPicPr/>
          <p:nvPr/>
        </p:nvPicPr>
        <p:blipFill>
          <a:blip r:embed="rId5">
            <a:extLst>
              <a:ext uri="{28A0092B-C50C-407E-A947-70E740481C1C}">
                <a14:useLocalDpi xmlns:a14="http://schemas.microsoft.com/office/drawing/2010/main" val="0"/>
              </a:ext>
            </a:extLst>
          </a:blip>
          <a:stretch>
            <a:fillRect/>
          </a:stretch>
        </p:blipFill>
        <p:spPr>
          <a:xfrm>
            <a:off x="925300" y="1713443"/>
            <a:ext cx="7292261" cy="3029934"/>
          </a:xfrm>
          <a:prstGeom prst="rect">
            <a:avLst/>
          </a:prstGeom>
        </p:spPr>
      </p:pic>
    </p:spTree>
    <p:extLst>
      <p:ext uri="{BB962C8B-B14F-4D97-AF65-F5344CB8AC3E}">
        <p14:creationId xmlns:p14="http://schemas.microsoft.com/office/powerpoint/2010/main" val="3936063449"/>
      </p:ext>
    </p:extLst>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300038" y="200028"/>
            <a:ext cx="7580241" cy="487698"/>
          </a:xfrm>
          <a:prstGeom prst="rect">
            <a:avLst/>
          </a:prstGeom>
          <a:noFill/>
        </p:spPr>
        <p:txBody>
          <a:bodyPr wrap="square" rtlCol="0">
            <a:spAutoFit/>
          </a:bodyPr>
          <a:lstStyle/>
          <a:p>
            <a:pPr>
              <a:lnSpc>
                <a:spcPct val="70000"/>
              </a:lnSpc>
            </a:pPr>
            <a:r>
              <a:rPr lang="es-MX" sz="3600" b="1" dirty="0">
                <a:solidFill>
                  <a:schemeClr val="bg1"/>
                </a:solidFill>
                <a:latin typeface="Bebas Neue" panose="020B0606020202050201"/>
                <a:ea typeface="Bebas Neue" charset="0"/>
                <a:cs typeface="Bebas Neue" charset="0"/>
              </a:rPr>
              <a:t>Interfaz del Conjuntos de Datos</a:t>
            </a:r>
            <a:endParaRPr lang="es-ES_tradnl" sz="3600" dirty="0">
              <a:solidFill>
                <a:schemeClr val="bg1"/>
              </a:solidFill>
              <a:latin typeface="Bebas Neue" panose="020B0606020202050201"/>
              <a:ea typeface="Bebas Neue" charset="0"/>
              <a:cs typeface="Bebas Neue" charset="0"/>
            </a:endParaRPr>
          </a:p>
        </p:txBody>
      </p:sp>
      <p:pic>
        <p:nvPicPr>
          <p:cNvPr id="6" name="Imagen 5"/>
          <p:cNvPicPr/>
          <p:nvPr/>
        </p:nvPicPr>
        <p:blipFill>
          <a:blip r:embed="rId3">
            <a:extLst>
              <a:ext uri="{28A0092B-C50C-407E-A947-70E740481C1C}">
                <a14:useLocalDpi xmlns:a14="http://schemas.microsoft.com/office/drawing/2010/main" val="0"/>
              </a:ext>
            </a:extLst>
          </a:blip>
          <a:stretch>
            <a:fillRect/>
          </a:stretch>
        </p:blipFill>
        <p:spPr>
          <a:xfrm>
            <a:off x="1422575" y="814367"/>
            <a:ext cx="6610776" cy="2456645"/>
          </a:xfrm>
          <a:prstGeom prst="rect">
            <a:avLst/>
          </a:prstGeom>
        </p:spPr>
      </p:pic>
      <p:grpSp>
        <p:nvGrpSpPr>
          <p:cNvPr id="5" name="Grupo 4"/>
          <p:cNvGrpSpPr/>
          <p:nvPr/>
        </p:nvGrpSpPr>
        <p:grpSpPr>
          <a:xfrm>
            <a:off x="1505413" y="3071946"/>
            <a:ext cx="325717" cy="400110"/>
            <a:chOff x="6925056" y="928388"/>
            <a:chExt cx="325717" cy="400110"/>
          </a:xfrm>
        </p:grpSpPr>
        <p:sp>
          <p:nvSpPr>
            <p:cNvPr id="2" name="Elipse 1"/>
            <p:cNvSpPr/>
            <p:nvPr/>
          </p:nvSpPr>
          <p:spPr>
            <a:xfrm>
              <a:off x="6925056" y="981943"/>
              <a:ext cx="316992" cy="298217"/>
            </a:xfrm>
            <a:prstGeom prst="ellipse">
              <a:avLst/>
            </a:prstGeom>
            <a:solidFill>
              <a:srgbClr val="9E599C"/>
            </a:solidFill>
            <a:ln>
              <a:solidFill>
                <a:srgbClr val="6229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1" name="CuadroTexto 10"/>
            <p:cNvSpPr txBox="1"/>
            <p:nvPr/>
          </p:nvSpPr>
          <p:spPr>
            <a:xfrm>
              <a:off x="6936263" y="928388"/>
              <a:ext cx="314510" cy="400110"/>
            </a:xfrm>
            <a:prstGeom prst="rect">
              <a:avLst/>
            </a:prstGeom>
            <a:noFill/>
          </p:spPr>
          <p:txBody>
            <a:bodyPr wrap="none" rtlCol="0">
              <a:spAutoFit/>
            </a:bodyPr>
            <a:lstStyle/>
            <a:p>
              <a:r>
                <a:rPr lang="es-CO" sz="2000" b="1" dirty="0">
                  <a:solidFill>
                    <a:schemeClr val="bg1"/>
                  </a:solidFill>
                </a:rPr>
                <a:t>1</a:t>
              </a:r>
            </a:p>
          </p:txBody>
        </p:sp>
      </p:grpSp>
      <p:sp>
        <p:nvSpPr>
          <p:cNvPr id="3" name="Rectángulo 2"/>
          <p:cNvSpPr/>
          <p:nvPr/>
        </p:nvSpPr>
        <p:spPr>
          <a:xfrm>
            <a:off x="1910446" y="3115940"/>
            <a:ext cx="2635120" cy="308418"/>
          </a:xfrm>
          <a:prstGeom prst="rect">
            <a:avLst/>
          </a:prstGeom>
          <a:solidFill>
            <a:schemeClr val="bg2">
              <a:lumMod val="75000"/>
              <a:alpha val="4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S" sz="1200" dirty="0">
                <a:solidFill>
                  <a:schemeClr val="tx1">
                    <a:lumMod val="75000"/>
                    <a:lumOff val="25000"/>
                  </a:schemeClr>
                </a:solidFill>
              </a:rPr>
              <a:t>Icono, título y descripción. </a:t>
            </a:r>
          </a:p>
        </p:txBody>
      </p:sp>
      <p:grpSp>
        <p:nvGrpSpPr>
          <p:cNvPr id="13" name="Grupo 12"/>
          <p:cNvGrpSpPr/>
          <p:nvPr/>
        </p:nvGrpSpPr>
        <p:grpSpPr>
          <a:xfrm>
            <a:off x="1494954" y="3493858"/>
            <a:ext cx="325717" cy="400110"/>
            <a:chOff x="6925056" y="928388"/>
            <a:chExt cx="325717" cy="400110"/>
          </a:xfrm>
        </p:grpSpPr>
        <p:sp>
          <p:nvSpPr>
            <p:cNvPr id="14" name="Elipse 13"/>
            <p:cNvSpPr/>
            <p:nvPr/>
          </p:nvSpPr>
          <p:spPr>
            <a:xfrm>
              <a:off x="6925056" y="981943"/>
              <a:ext cx="316992" cy="298217"/>
            </a:xfrm>
            <a:prstGeom prst="ellipse">
              <a:avLst/>
            </a:prstGeom>
            <a:solidFill>
              <a:srgbClr val="9E599C"/>
            </a:solidFill>
            <a:ln>
              <a:solidFill>
                <a:srgbClr val="6229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5" name="CuadroTexto 14"/>
            <p:cNvSpPr txBox="1"/>
            <p:nvPr/>
          </p:nvSpPr>
          <p:spPr>
            <a:xfrm>
              <a:off x="6936263" y="928388"/>
              <a:ext cx="314510" cy="400110"/>
            </a:xfrm>
            <a:prstGeom prst="rect">
              <a:avLst/>
            </a:prstGeom>
            <a:noFill/>
          </p:spPr>
          <p:txBody>
            <a:bodyPr wrap="none" rtlCol="0">
              <a:spAutoFit/>
            </a:bodyPr>
            <a:lstStyle/>
            <a:p>
              <a:r>
                <a:rPr lang="es-CO" sz="2000" b="1" dirty="0">
                  <a:solidFill>
                    <a:schemeClr val="bg1"/>
                  </a:solidFill>
                </a:rPr>
                <a:t>2</a:t>
              </a:r>
            </a:p>
          </p:txBody>
        </p:sp>
      </p:grpSp>
      <p:grpSp>
        <p:nvGrpSpPr>
          <p:cNvPr id="16" name="Grupo 15"/>
          <p:cNvGrpSpPr/>
          <p:nvPr/>
        </p:nvGrpSpPr>
        <p:grpSpPr>
          <a:xfrm>
            <a:off x="1484495" y="3964108"/>
            <a:ext cx="325717" cy="400110"/>
            <a:chOff x="6925056" y="928388"/>
            <a:chExt cx="325717" cy="400110"/>
          </a:xfrm>
        </p:grpSpPr>
        <p:sp>
          <p:nvSpPr>
            <p:cNvPr id="17" name="Elipse 16"/>
            <p:cNvSpPr/>
            <p:nvPr/>
          </p:nvSpPr>
          <p:spPr>
            <a:xfrm>
              <a:off x="6925056" y="981943"/>
              <a:ext cx="316992" cy="298217"/>
            </a:xfrm>
            <a:prstGeom prst="ellipse">
              <a:avLst/>
            </a:prstGeom>
            <a:solidFill>
              <a:srgbClr val="9E599C"/>
            </a:solidFill>
            <a:ln>
              <a:solidFill>
                <a:srgbClr val="6229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8" name="CuadroTexto 17"/>
            <p:cNvSpPr txBox="1"/>
            <p:nvPr/>
          </p:nvSpPr>
          <p:spPr>
            <a:xfrm>
              <a:off x="6936263" y="928388"/>
              <a:ext cx="314510" cy="400110"/>
            </a:xfrm>
            <a:prstGeom prst="rect">
              <a:avLst/>
            </a:prstGeom>
            <a:noFill/>
          </p:spPr>
          <p:txBody>
            <a:bodyPr wrap="none" rtlCol="0">
              <a:spAutoFit/>
            </a:bodyPr>
            <a:lstStyle/>
            <a:p>
              <a:r>
                <a:rPr lang="es-CO" sz="2000" b="1" dirty="0">
                  <a:solidFill>
                    <a:schemeClr val="bg1"/>
                  </a:solidFill>
                </a:rPr>
                <a:t>3</a:t>
              </a:r>
            </a:p>
          </p:txBody>
        </p:sp>
      </p:grpSp>
      <p:sp>
        <p:nvSpPr>
          <p:cNvPr id="19" name="Rectángulo 18"/>
          <p:cNvSpPr/>
          <p:nvPr/>
        </p:nvSpPr>
        <p:spPr>
          <a:xfrm>
            <a:off x="1909165" y="3550064"/>
            <a:ext cx="2636401" cy="308418"/>
          </a:xfrm>
          <a:prstGeom prst="rect">
            <a:avLst/>
          </a:prstGeom>
          <a:solidFill>
            <a:schemeClr val="bg2">
              <a:lumMod val="75000"/>
              <a:alpha val="4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S" sz="1200" dirty="0">
                <a:solidFill>
                  <a:schemeClr val="tx1">
                    <a:lumMod val="75000"/>
                    <a:lumOff val="25000"/>
                  </a:schemeClr>
                </a:solidFill>
              </a:rPr>
              <a:t>Enlaces de suscripción y compartir.</a:t>
            </a:r>
          </a:p>
        </p:txBody>
      </p:sp>
      <p:sp>
        <p:nvSpPr>
          <p:cNvPr id="20" name="Rectángulo 19"/>
          <p:cNvSpPr/>
          <p:nvPr/>
        </p:nvSpPr>
        <p:spPr>
          <a:xfrm>
            <a:off x="1911601" y="4021617"/>
            <a:ext cx="2633965" cy="308418"/>
          </a:xfrm>
          <a:prstGeom prst="rect">
            <a:avLst/>
          </a:prstGeom>
          <a:solidFill>
            <a:schemeClr val="bg2">
              <a:lumMod val="75000"/>
              <a:alpha val="4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S" sz="1200" dirty="0">
                <a:solidFill>
                  <a:schemeClr val="tx1">
                    <a:lumMod val="75000"/>
                    <a:lumOff val="25000"/>
                  </a:schemeClr>
                </a:solidFill>
              </a:rPr>
              <a:t>Opciones de visualización</a:t>
            </a:r>
            <a:r>
              <a:rPr lang="es-MX" sz="1200" dirty="0">
                <a:solidFill>
                  <a:schemeClr val="tx1">
                    <a:lumMod val="75000"/>
                    <a:lumOff val="25000"/>
                  </a:schemeClr>
                </a:solidFill>
              </a:rPr>
              <a:t>.</a:t>
            </a:r>
          </a:p>
        </p:txBody>
      </p:sp>
      <p:sp>
        <p:nvSpPr>
          <p:cNvPr id="21" name="Rectángulo 20"/>
          <p:cNvSpPr/>
          <p:nvPr/>
        </p:nvSpPr>
        <p:spPr>
          <a:xfrm>
            <a:off x="1911601" y="4478353"/>
            <a:ext cx="2633966" cy="308418"/>
          </a:xfrm>
          <a:prstGeom prst="rect">
            <a:avLst/>
          </a:prstGeom>
          <a:solidFill>
            <a:schemeClr val="bg2">
              <a:lumMod val="75000"/>
              <a:alpha val="4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S" sz="1200" dirty="0">
                <a:solidFill>
                  <a:schemeClr val="tx1">
                    <a:lumMod val="75000"/>
                    <a:lumOff val="25000"/>
                  </a:schemeClr>
                </a:solidFill>
              </a:rPr>
              <a:t>Panel de búsqueda.</a:t>
            </a:r>
          </a:p>
        </p:txBody>
      </p:sp>
      <p:grpSp>
        <p:nvGrpSpPr>
          <p:cNvPr id="22" name="Grupo 21"/>
          <p:cNvGrpSpPr/>
          <p:nvPr/>
        </p:nvGrpSpPr>
        <p:grpSpPr>
          <a:xfrm>
            <a:off x="1484495" y="4434358"/>
            <a:ext cx="325717" cy="400110"/>
            <a:chOff x="6925056" y="928388"/>
            <a:chExt cx="325717" cy="400110"/>
          </a:xfrm>
        </p:grpSpPr>
        <p:sp>
          <p:nvSpPr>
            <p:cNvPr id="23" name="Elipse 22"/>
            <p:cNvSpPr/>
            <p:nvPr/>
          </p:nvSpPr>
          <p:spPr>
            <a:xfrm>
              <a:off x="6925056" y="981943"/>
              <a:ext cx="316992" cy="298217"/>
            </a:xfrm>
            <a:prstGeom prst="ellipse">
              <a:avLst/>
            </a:prstGeom>
            <a:solidFill>
              <a:srgbClr val="9E599C"/>
            </a:solidFill>
            <a:ln>
              <a:solidFill>
                <a:srgbClr val="6229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4" name="CuadroTexto 23"/>
            <p:cNvSpPr txBox="1"/>
            <p:nvPr/>
          </p:nvSpPr>
          <p:spPr>
            <a:xfrm>
              <a:off x="6936263" y="928388"/>
              <a:ext cx="314510" cy="400110"/>
            </a:xfrm>
            <a:prstGeom prst="rect">
              <a:avLst/>
            </a:prstGeom>
            <a:noFill/>
          </p:spPr>
          <p:txBody>
            <a:bodyPr wrap="none" rtlCol="0">
              <a:spAutoFit/>
            </a:bodyPr>
            <a:lstStyle/>
            <a:p>
              <a:r>
                <a:rPr lang="es-CO" sz="2000" b="1" dirty="0">
                  <a:solidFill>
                    <a:schemeClr val="bg1"/>
                  </a:solidFill>
                </a:rPr>
                <a:t>4</a:t>
              </a:r>
            </a:p>
          </p:txBody>
        </p:sp>
      </p:grpSp>
      <p:grpSp>
        <p:nvGrpSpPr>
          <p:cNvPr id="25" name="Grupo 24"/>
          <p:cNvGrpSpPr/>
          <p:nvPr/>
        </p:nvGrpSpPr>
        <p:grpSpPr>
          <a:xfrm>
            <a:off x="4799382" y="3075101"/>
            <a:ext cx="325717" cy="400110"/>
            <a:chOff x="6925056" y="928388"/>
            <a:chExt cx="325717" cy="400110"/>
          </a:xfrm>
        </p:grpSpPr>
        <p:sp>
          <p:nvSpPr>
            <p:cNvPr id="26" name="Elipse 25"/>
            <p:cNvSpPr/>
            <p:nvPr/>
          </p:nvSpPr>
          <p:spPr>
            <a:xfrm>
              <a:off x="6925056" y="981943"/>
              <a:ext cx="316992" cy="298217"/>
            </a:xfrm>
            <a:prstGeom prst="ellipse">
              <a:avLst/>
            </a:prstGeom>
            <a:solidFill>
              <a:srgbClr val="9E599C"/>
            </a:solidFill>
            <a:ln>
              <a:solidFill>
                <a:srgbClr val="6229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7" name="CuadroTexto 26"/>
            <p:cNvSpPr txBox="1"/>
            <p:nvPr/>
          </p:nvSpPr>
          <p:spPr>
            <a:xfrm>
              <a:off x="6936263" y="928388"/>
              <a:ext cx="314510" cy="400110"/>
            </a:xfrm>
            <a:prstGeom prst="rect">
              <a:avLst/>
            </a:prstGeom>
            <a:noFill/>
          </p:spPr>
          <p:txBody>
            <a:bodyPr wrap="none" rtlCol="0">
              <a:spAutoFit/>
            </a:bodyPr>
            <a:lstStyle/>
            <a:p>
              <a:r>
                <a:rPr lang="es-CO" sz="2000" b="1" dirty="0">
                  <a:solidFill>
                    <a:schemeClr val="bg1"/>
                  </a:solidFill>
                </a:rPr>
                <a:t>5</a:t>
              </a:r>
            </a:p>
          </p:txBody>
        </p:sp>
      </p:grpSp>
      <p:grpSp>
        <p:nvGrpSpPr>
          <p:cNvPr id="28" name="Grupo 27"/>
          <p:cNvGrpSpPr/>
          <p:nvPr/>
        </p:nvGrpSpPr>
        <p:grpSpPr>
          <a:xfrm>
            <a:off x="4799382" y="3545351"/>
            <a:ext cx="325717" cy="400110"/>
            <a:chOff x="6925056" y="928388"/>
            <a:chExt cx="325717" cy="400110"/>
          </a:xfrm>
        </p:grpSpPr>
        <p:sp>
          <p:nvSpPr>
            <p:cNvPr id="29" name="Elipse 28"/>
            <p:cNvSpPr/>
            <p:nvPr/>
          </p:nvSpPr>
          <p:spPr>
            <a:xfrm>
              <a:off x="6925056" y="981943"/>
              <a:ext cx="316992" cy="298217"/>
            </a:xfrm>
            <a:prstGeom prst="ellipse">
              <a:avLst/>
            </a:prstGeom>
            <a:solidFill>
              <a:srgbClr val="9E599C"/>
            </a:solidFill>
            <a:ln>
              <a:solidFill>
                <a:srgbClr val="6229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0" name="CuadroTexto 29"/>
            <p:cNvSpPr txBox="1"/>
            <p:nvPr/>
          </p:nvSpPr>
          <p:spPr>
            <a:xfrm>
              <a:off x="6936263" y="928388"/>
              <a:ext cx="314510" cy="400110"/>
            </a:xfrm>
            <a:prstGeom prst="rect">
              <a:avLst/>
            </a:prstGeom>
            <a:noFill/>
          </p:spPr>
          <p:txBody>
            <a:bodyPr wrap="none" rtlCol="0">
              <a:spAutoFit/>
            </a:bodyPr>
            <a:lstStyle/>
            <a:p>
              <a:r>
                <a:rPr lang="es-CO" sz="2000" b="1" dirty="0">
                  <a:solidFill>
                    <a:schemeClr val="bg1"/>
                  </a:solidFill>
                </a:rPr>
                <a:t>6</a:t>
              </a:r>
            </a:p>
          </p:txBody>
        </p:sp>
      </p:grpSp>
      <p:sp>
        <p:nvSpPr>
          <p:cNvPr id="31" name="Rectángulo 30"/>
          <p:cNvSpPr/>
          <p:nvPr/>
        </p:nvSpPr>
        <p:spPr>
          <a:xfrm>
            <a:off x="5226488" y="3132179"/>
            <a:ext cx="2636401" cy="308418"/>
          </a:xfrm>
          <a:prstGeom prst="rect">
            <a:avLst/>
          </a:prstGeom>
          <a:solidFill>
            <a:schemeClr val="bg2">
              <a:lumMod val="75000"/>
              <a:alpha val="4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S" sz="1200" dirty="0">
                <a:solidFill>
                  <a:schemeClr val="tx1">
                    <a:lumMod val="75000"/>
                    <a:lumOff val="25000"/>
                  </a:schemeClr>
                </a:solidFill>
              </a:rPr>
              <a:t>Botón de pantalla completa.</a:t>
            </a:r>
          </a:p>
        </p:txBody>
      </p:sp>
      <p:sp>
        <p:nvSpPr>
          <p:cNvPr id="32" name="Rectángulo 31"/>
          <p:cNvSpPr/>
          <p:nvPr/>
        </p:nvSpPr>
        <p:spPr>
          <a:xfrm>
            <a:off x="5226488" y="3610718"/>
            <a:ext cx="2636401" cy="308418"/>
          </a:xfrm>
          <a:prstGeom prst="rect">
            <a:avLst/>
          </a:prstGeom>
          <a:solidFill>
            <a:schemeClr val="bg2">
              <a:lumMod val="75000"/>
              <a:alpha val="4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MX" sz="1200" dirty="0">
                <a:solidFill>
                  <a:schemeClr val="tx1">
                    <a:lumMod val="75000"/>
                    <a:lumOff val="25000"/>
                  </a:schemeClr>
                </a:solidFill>
              </a:rPr>
              <a:t>Panel de herramientas.</a:t>
            </a:r>
          </a:p>
        </p:txBody>
      </p:sp>
      <p:grpSp>
        <p:nvGrpSpPr>
          <p:cNvPr id="33" name="Grupo 32"/>
          <p:cNvGrpSpPr/>
          <p:nvPr/>
        </p:nvGrpSpPr>
        <p:grpSpPr>
          <a:xfrm>
            <a:off x="4788923" y="4015601"/>
            <a:ext cx="325717" cy="400110"/>
            <a:chOff x="6925056" y="928388"/>
            <a:chExt cx="325717" cy="400110"/>
          </a:xfrm>
        </p:grpSpPr>
        <p:sp>
          <p:nvSpPr>
            <p:cNvPr id="34" name="Elipse 33"/>
            <p:cNvSpPr/>
            <p:nvPr/>
          </p:nvSpPr>
          <p:spPr>
            <a:xfrm>
              <a:off x="6925056" y="981943"/>
              <a:ext cx="316992" cy="298217"/>
            </a:xfrm>
            <a:prstGeom prst="ellipse">
              <a:avLst/>
            </a:prstGeom>
            <a:solidFill>
              <a:srgbClr val="9E599C"/>
            </a:solidFill>
            <a:ln>
              <a:solidFill>
                <a:srgbClr val="6229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5" name="CuadroTexto 34"/>
            <p:cNvSpPr txBox="1"/>
            <p:nvPr/>
          </p:nvSpPr>
          <p:spPr>
            <a:xfrm>
              <a:off x="6936263" y="928388"/>
              <a:ext cx="314510" cy="400110"/>
            </a:xfrm>
            <a:prstGeom prst="rect">
              <a:avLst/>
            </a:prstGeom>
            <a:noFill/>
          </p:spPr>
          <p:txBody>
            <a:bodyPr wrap="none" rtlCol="0">
              <a:spAutoFit/>
            </a:bodyPr>
            <a:lstStyle/>
            <a:p>
              <a:r>
                <a:rPr lang="es-CO" sz="2000" b="1" dirty="0">
                  <a:solidFill>
                    <a:schemeClr val="bg1"/>
                  </a:solidFill>
                </a:rPr>
                <a:t>6</a:t>
              </a:r>
            </a:p>
          </p:txBody>
        </p:sp>
      </p:grpSp>
      <p:sp>
        <p:nvSpPr>
          <p:cNvPr id="36" name="Rectángulo 35"/>
          <p:cNvSpPr/>
          <p:nvPr/>
        </p:nvSpPr>
        <p:spPr>
          <a:xfrm>
            <a:off x="5224052" y="4062478"/>
            <a:ext cx="2638837" cy="308418"/>
          </a:xfrm>
          <a:prstGeom prst="rect">
            <a:avLst/>
          </a:prstGeom>
          <a:solidFill>
            <a:schemeClr val="bg2">
              <a:lumMod val="75000"/>
              <a:alpha val="4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S" sz="1200" dirty="0">
                <a:solidFill>
                  <a:schemeClr val="tx1">
                    <a:lumMod val="75000"/>
                    <a:lumOff val="25000"/>
                  </a:schemeClr>
                </a:solidFill>
              </a:rPr>
              <a:t>Datos</a:t>
            </a:r>
            <a:r>
              <a:rPr lang="es-MX" sz="1200" dirty="0">
                <a:solidFill>
                  <a:schemeClr val="tx1">
                    <a:lumMod val="75000"/>
                    <a:lumOff val="25000"/>
                  </a:schemeClr>
                </a:solidFill>
              </a:rPr>
              <a:t>.</a:t>
            </a:r>
          </a:p>
        </p:txBody>
      </p:sp>
    </p:spTree>
    <p:extLst>
      <p:ext uri="{BB962C8B-B14F-4D97-AF65-F5344CB8AC3E}">
        <p14:creationId xmlns:p14="http://schemas.microsoft.com/office/powerpoint/2010/main" val="22164669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2"/>
          <p:cNvPicPr>
            <a:picLocks noChangeAspect="1"/>
          </p:cNvPicPr>
          <p:nvPr/>
        </p:nvPicPr>
        <p:blipFill rotWithShape="1">
          <a:blip r:embed="rId3" cstate="print">
            <a:extLst>
              <a:ext uri="{28A0092B-C50C-407E-A947-70E740481C1C}">
                <a14:useLocalDpi xmlns:a14="http://schemas.microsoft.com/office/drawing/2010/main" val="0"/>
              </a:ext>
            </a:extLst>
          </a:blip>
          <a:srcRect l="17893"/>
          <a:stretch/>
        </p:blipFill>
        <p:spPr>
          <a:xfrm>
            <a:off x="0" y="793213"/>
            <a:ext cx="3448280" cy="4179381"/>
          </a:xfrm>
          <a:prstGeom prst="rect">
            <a:avLst/>
          </a:prstGeom>
        </p:spPr>
      </p:pic>
      <p:grpSp>
        <p:nvGrpSpPr>
          <p:cNvPr id="13" name="Grupo 12"/>
          <p:cNvGrpSpPr/>
          <p:nvPr/>
        </p:nvGrpSpPr>
        <p:grpSpPr>
          <a:xfrm>
            <a:off x="4983170" y="3602536"/>
            <a:ext cx="536448" cy="584775"/>
            <a:chOff x="7681113" y="3534213"/>
            <a:chExt cx="536448" cy="584775"/>
          </a:xfrm>
        </p:grpSpPr>
        <p:sp>
          <p:nvSpPr>
            <p:cNvPr id="14" name="Elipse 13"/>
            <p:cNvSpPr/>
            <p:nvPr/>
          </p:nvSpPr>
          <p:spPr>
            <a:xfrm>
              <a:off x="7681113" y="3579949"/>
              <a:ext cx="536448" cy="489081"/>
            </a:xfrm>
            <a:prstGeom prst="ellipse">
              <a:avLst/>
            </a:prstGeom>
            <a:solidFill>
              <a:srgbClr val="9E599C"/>
            </a:solidFill>
            <a:ln>
              <a:solidFill>
                <a:srgbClr val="6229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5" name="CuadroTexto 14"/>
            <p:cNvSpPr txBox="1"/>
            <p:nvPr/>
          </p:nvSpPr>
          <p:spPr>
            <a:xfrm>
              <a:off x="7767066" y="3534213"/>
              <a:ext cx="393056" cy="584775"/>
            </a:xfrm>
            <a:prstGeom prst="rect">
              <a:avLst/>
            </a:prstGeom>
            <a:noFill/>
          </p:spPr>
          <p:txBody>
            <a:bodyPr wrap="none" rtlCol="0">
              <a:spAutoFit/>
            </a:bodyPr>
            <a:lstStyle/>
            <a:p>
              <a:r>
                <a:rPr lang="es-CO" sz="3200" b="1" dirty="0">
                  <a:solidFill>
                    <a:schemeClr val="bg1"/>
                  </a:solidFill>
                </a:rPr>
                <a:t>1</a:t>
              </a:r>
            </a:p>
          </p:txBody>
        </p:sp>
      </p:grpSp>
      <p:sp>
        <p:nvSpPr>
          <p:cNvPr id="17" name="Rectángulo 16"/>
          <p:cNvSpPr/>
          <p:nvPr/>
        </p:nvSpPr>
        <p:spPr>
          <a:xfrm>
            <a:off x="5544003" y="3633865"/>
            <a:ext cx="2441910" cy="523220"/>
          </a:xfrm>
          <a:prstGeom prst="rect">
            <a:avLst/>
          </a:prstGeom>
        </p:spPr>
        <p:txBody>
          <a:bodyPr wrap="square">
            <a:spAutoFit/>
          </a:bodyPr>
          <a:lstStyle/>
          <a:p>
            <a:r>
              <a:rPr lang="es-ES" sz="1400" dirty="0"/>
              <a:t>Interfaz de los conjuntos de datos para publicadores</a:t>
            </a:r>
            <a:r>
              <a:rPr lang="es-CO" sz="1400" dirty="0">
                <a:latin typeface="Helvetica" panose="020B0604020202020204" pitchFamily="34" charset="0"/>
                <a:cs typeface="Helvetica" panose="020B0604020202020204" pitchFamily="34" charset="0"/>
              </a:rPr>
              <a:t>.</a:t>
            </a:r>
          </a:p>
        </p:txBody>
      </p:sp>
      <p:sp>
        <p:nvSpPr>
          <p:cNvPr id="18" name="CuadroTexto 17"/>
          <p:cNvSpPr txBox="1"/>
          <p:nvPr/>
        </p:nvSpPr>
        <p:spPr>
          <a:xfrm>
            <a:off x="4450090" y="2471583"/>
            <a:ext cx="3859445" cy="830997"/>
          </a:xfrm>
          <a:prstGeom prst="rect">
            <a:avLst/>
          </a:prstGeom>
          <a:noFill/>
          <a:ln>
            <a:solidFill>
              <a:schemeClr val="bg1">
                <a:lumMod val="50000"/>
              </a:schemeClr>
            </a:solidFill>
          </a:ln>
        </p:spPr>
        <p:txBody>
          <a:bodyPr wrap="square" rtlCol="0">
            <a:spAutoFit/>
          </a:bodyPr>
          <a:lstStyle/>
          <a:p>
            <a:r>
              <a:rPr lang="es-CO" sz="1600" b="1" dirty="0">
                <a:latin typeface="Helvetica" panose="020B0604020202020204" pitchFamily="34" charset="0"/>
                <a:cs typeface="Helvetica" panose="020B0604020202020204" pitchFamily="34" charset="0"/>
              </a:rPr>
              <a:t>URL:</a:t>
            </a:r>
            <a:r>
              <a:rPr lang="es-CO" sz="1600" dirty="0">
                <a:latin typeface="Helvetica" panose="020B0604020202020204" pitchFamily="34" charset="0"/>
                <a:cs typeface="Helvetica" panose="020B0604020202020204" pitchFamily="34" charset="0"/>
              </a:rPr>
              <a:t> </a:t>
            </a:r>
            <a:r>
              <a:rPr lang="es-CO" sz="1600" dirty="0">
                <a:latin typeface="Helvetica" panose="020B0604020202020204" pitchFamily="34" charset="0"/>
                <a:cs typeface="Helvetica" panose="020B0604020202020204" pitchFamily="34" charset="0"/>
                <a:hlinkClick r:id="rId4"/>
              </a:rPr>
              <a:t>https://datos.gov.co/</a:t>
            </a:r>
            <a:endParaRPr lang="es-CO" sz="1600" dirty="0">
              <a:latin typeface="Helvetica" panose="020B0604020202020204" pitchFamily="34" charset="0"/>
              <a:cs typeface="Helvetica" panose="020B0604020202020204" pitchFamily="34" charset="0"/>
            </a:endParaRPr>
          </a:p>
          <a:p>
            <a:r>
              <a:rPr lang="es-CO" sz="1600" b="1" dirty="0">
                <a:latin typeface="Helvetica" panose="020B0604020202020204" pitchFamily="34" charset="0"/>
                <a:cs typeface="Helvetica" panose="020B0604020202020204" pitchFamily="34" charset="0"/>
              </a:rPr>
              <a:t>Usuario: </a:t>
            </a:r>
            <a:r>
              <a:rPr lang="es-CO" sz="1600" dirty="0">
                <a:latin typeface="Helvetica" panose="020B0604020202020204" pitchFamily="34" charset="0"/>
                <a:cs typeface="Helvetica" panose="020B0604020202020204" pitchFamily="34" charset="0"/>
                <a:hlinkClick r:id="rId5"/>
              </a:rPr>
              <a:t>capacitacionmintic@gmail.com</a:t>
            </a:r>
            <a:endParaRPr lang="es-CO" sz="1600" dirty="0">
              <a:latin typeface="Helvetica" panose="020B0604020202020204" pitchFamily="34" charset="0"/>
              <a:cs typeface="Helvetica" panose="020B0604020202020204" pitchFamily="34" charset="0"/>
            </a:endParaRPr>
          </a:p>
          <a:p>
            <a:r>
              <a:rPr lang="es-CO" sz="1600" b="1" dirty="0">
                <a:latin typeface="Helvetica" panose="020B0604020202020204" pitchFamily="34" charset="0"/>
                <a:cs typeface="Helvetica" panose="020B0604020202020204" pitchFamily="34" charset="0"/>
              </a:rPr>
              <a:t>Clave:</a:t>
            </a:r>
            <a:r>
              <a:rPr lang="es-CO" sz="1600" dirty="0">
                <a:latin typeface="Helvetica" panose="020B0604020202020204" pitchFamily="34" charset="0"/>
                <a:cs typeface="Helvetica" panose="020B0604020202020204" pitchFamily="34" charset="0"/>
              </a:rPr>
              <a:t> Mintic2016*</a:t>
            </a:r>
          </a:p>
        </p:txBody>
      </p:sp>
      <p:sp>
        <p:nvSpPr>
          <p:cNvPr id="12" name="Rectángulo 11"/>
          <p:cNvSpPr/>
          <p:nvPr/>
        </p:nvSpPr>
        <p:spPr>
          <a:xfrm>
            <a:off x="5380179" y="1301438"/>
            <a:ext cx="1999265" cy="923330"/>
          </a:xfrm>
          <a:prstGeom prst="rect">
            <a:avLst/>
          </a:prstGeom>
          <a:noFill/>
        </p:spPr>
        <p:txBody>
          <a:bodyPr wrap="none" lIns="91440" tIns="45720" rIns="91440" bIns="45720">
            <a:spAutoFit/>
          </a:bodyPr>
          <a:lstStyle/>
          <a:p>
            <a:pPr algn="ctr"/>
            <a:r>
              <a:rPr lang="es-ES" sz="5400" b="0" cap="none" spc="0" dirty="0">
                <a:ln w="0"/>
                <a:solidFill>
                  <a:srgbClr val="62296B"/>
                </a:solidFill>
                <a:effectLst>
                  <a:reflection blurRad="6350" stA="53000" endA="300" endPos="35500" dir="5400000" sy="-90000" algn="bl" rotWithShape="0"/>
                </a:effectLst>
              </a:rPr>
              <a:t>DEMO</a:t>
            </a:r>
          </a:p>
        </p:txBody>
      </p:sp>
      <p:sp>
        <p:nvSpPr>
          <p:cNvPr id="16" name="CuadroTexto 15"/>
          <p:cNvSpPr txBox="1"/>
          <p:nvPr/>
        </p:nvSpPr>
        <p:spPr>
          <a:xfrm>
            <a:off x="300038" y="200028"/>
            <a:ext cx="7580241" cy="487698"/>
          </a:xfrm>
          <a:prstGeom prst="rect">
            <a:avLst/>
          </a:prstGeom>
          <a:noFill/>
        </p:spPr>
        <p:txBody>
          <a:bodyPr wrap="square" rtlCol="0">
            <a:spAutoFit/>
          </a:bodyPr>
          <a:lstStyle/>
          <a:p>
            <a:pPr>
              <a:lnSpc>
                <a:spcPct val="70000"/>
              </a:lnSpc>
            </a:pPr>
            <a:r>
              <a:rPr lang="es-MX" sz="3600" b="1" dirty="0">
                <a:solidFill>
                  <a:schemeClr val="bg1"/>
                </a:solidFill>
                <a:latin typeface="Bebas Neue" panose="020B0606020202050201"/>
                <a:ea typeface="Bebas Neue" charset="0"/>
                <a:cs typeface="Bebas Neue" charset="0"/>
              </a:rPr>
              <a:t>Interfaz del Conjuntos de Datos</a:t>
            </a:r>
            <a:endParaRPr lang="es-ES_tradnl" sz="3600" dirty="0">
              <a:solidFill>
                <a:schemeClr val="bg1"/>
              </a:solidFill>
              <a:latin typeface="Bebas Neue" panose="020B0606020202050201"/>
              <a:ea typeface="Bebas Neue" charset="0"/>
              <a:cs typeface="Bebas Neue" charset="0"/>
            </a:endParaRPr>
          </a:p>
        </p:txBody>
      </p:sp>
    </p:spTree>
    <p:extLst>
      <p:ext uri="{BB962C8B-B14F-4D97-AF65-F5344CB8AC3E}">
        <p14:creationId xmlns:p14="http://schemas.microsoft.com/office/powerpoint/2010/main" val="8594955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383458" y="4630994"/>
            <a:ext cx="9866671" cy="14453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
        <p:nvSpPr>
          <p:cNvPr id="6" name="Title 27"/>
          <p:cNvSpPr>
            <a:spLocks noGrp="1"/>
          </p:cNvSpPr>
          <p:nvPr>
            <p:ph type="title"/>
          </p:nvPr>
        </p:nvSpPr>
        <p:spPr>
          <a:xfrm>
            <a:off x="3323547" y="1271025"/>
            <a:ext cx="5468853" cy="479476"/>
          </a:xfrm>
        </p:spPr>
        <p:txBody>
          <a:bodyPr vert="horz" lIns="0" tIns="34290" rIns="68580" bIns="34290" rtlCol="0" anchor="t">
            <a:noAutofit/>
          </a:bodyPr>
          <a:lstStyle/>
          <a:p>
            <a:r>
              <a:rPr lang="es-MX" sz="4800" b="1" dirty="0">
                <a:solidFill>
                  <a:schemeClr val="bg1"/>
                </a:solidFill>
                <a:latin typeface="Bebas Neue" panose="020B0606020202050201"/>
                <a:ea typeface="Bebas Neue" charset="0"/>
                <a:cs typeface="Bebas Neue" charset="0"/>
              </a:rPr>
              <a:t>Panel de Herramientas de los Conjuntos</a:t>
            </a:r>
          </a:p>
        </p:txBody>
      </p:sp>
      <p:cxnSp>
        <p:nvCxnSpPr>
          <p:cNvPr id="7" name="Conector recto 6"/>
          <p:cNvCxnSpPr/>
          <p:nvPr/>
        </p:nvCxnSpPr>
        <p:spPr>
          <a:xfrm>
            <a:off x="3105298" y="1331155"/>
            <a:ext cx="0" cy="1885071"/>
          </a:xfrm>
          <a:prstGeom prst="line">
            <a:avLst/>
          </a:prstGeom>
          <a:ln w="190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3" name="Imagen 2"/>
          <p:cNvPicPr>
            <a:picLocks noChangeAspect="1"/>
          </p:cNvPicPr>
          <p:nvPr/>
        </p:nvPicPr>
        <p:blipFill>
          <a:blip r:embed="rId3"/>
          <a:stretch>
            <a:fillRect/>
          </a:stretch>
        </p:blipFill>
        <p:spPr>
          <a:xfrm>
            <a:off x="838348" y="1166885"/>
            <a:ext cx="2200275" cy="2571750"/>
          </a:xfrm>
          <a:prstGeom prst="rect">
            <a:avLst/>
          </a:prstGeom>
        </p:spPr>
      </p:pic>
    </p:spTree>
    <p:extLst>
      <p:ext uri="{BB962C8B-B14F-4D97-AF65-F5344CB8AC3E}">
        <p14:creationId xmlns:p14="http://schemas.microsoft.com/office/powerpoint/2010/main" val="30721534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300038" y="200028"/>
            <a:ext cx="7580241" cy="487698"/>
          </a:xfrm>
          <a:prstGeom prst="rect">
            <a:avLst/>
          </a:prstGeom>
          <a:noFill/>
        </p:spPr>
        <p:txBody>
          <a:bodyPr wrap="square" rtlCol="0">
            <a:spAutoFit/>
          </a:bodyPr>
          <a:lstStyle/>
          <a:p>
            <a:pPr>
              <a:lnSpc>
                <a:spcPct val="70000"/>
              </a:lnSpc>
            </a:pPr>
            <a:r>
              <a:rPr lang="es-MX" sz="3600" b="1" dirty="0">
                <a:solidFill>
                  <a:schemeClr val="bg1"/>
                </a:solidFill>
                <a:latin typeface="Bebas Neue" panose="020B0606020202050201"/>
                <a:ea typeface="Bebas Neue" charset="0"/>
                <a:cs typeface="Bebas Neue" charset="0"/>
              </a:rPr>
              <a:t>Opciones Panel de Editar.</a:t>
            </a:r>
            <a:endParaRPr lang="es-ES_tradnl" sz="3600" dirty="0">
              <a:solidFill>
                <a:schemeClr val="bg1"/>
              </a:solidFill>
              <a:latin typeface="Bebas Neue" panose="020B0606020202050201"/>
              <a:ea typeface="Bebas Neue" charset="0"/>
              <a:cs typeface="Bebas Neue" charset="0"/>
            </a:endParaRPr>
          </a:p>
        </p:txBody>
      </p:sp>
      <p:sp>
        <p:nvSpPr>
          <p:cNvPr id="8" name="CuadroTexto 7"/>
          <p:cNvSpPr txBox="1"/>
          <p:nvPr/>
        </p:nvSpPr>
        <p:spPr>
          <a:xfrm>
            <a:off x="7458176" y="1837843"/>
            <a:ext cx="184731" cy="308418"/>
          </a:xfrm>
          <a:prstGeom prst="rect">
            <a:avLst/>
          </a:prstGeom>
          <a:noFill/>
        </p:spPr>
        <p:txBody>
          <a:bodyPr wrap="none" rtlCol="0">
            <a:spAutoFit/>
          </a:bodyPr>
          <a:lstStyle/>
          <a:p>
            <a:endParaRPr lang="es-ES_tradnl" dirty="0"/>
          </a:p>
        </p:txBody>
      </p:sp>
      <p:sp>
        <p:nvSpPr>
          <p:cNvPr id="9" name="CuadroTexto 8"/>
          <p:cNvSpPr txBox="1"/>
          <p:nvPr/>
        </p:nvSpPr>
        <p:spPr>
          <a:xfrm>
            <a:off x="1179070" y="1488387"/>
            <a:ext cx="2913011" cy="2677656"/>
          </a:xfrm>
          <a:prstGeom prst="rect">
            <a:avLst/>
          </a:prstGeom>
          <a:noFill/>
          <a:ln>
            <a:noFill/>
          </a:ln>
        </p:spPr>
        <p:txBody>
          <a:bodyPr wrap="square" rtlCol="0">
            <a:spAutoFit/>
          </a:bodyPr>
          <a:lstStyle>
            <a:defPPr>
              <a:defRPr lang="es-ES_tradnl"/>
            </a:defPPr>
            <a:lvl1pPr algn="ctr">
              <a:defRPr sz="2400">
                <a:solidFill>
                  <a:srgbClr val="7030A0"/>
                </a:solidFill>
                <a:cs typeface="Helvetica" panose="020B0604020202020204" pitchFamily="34" charset="0"/>
              </a:defRPr>
            </a:lvl1pPr>
          </a:lstStyle>
          <a:p>
            <a:r>
              <a:rPr lang="es-ES" dirty="0"/>
              <a:t>Creando una copia de trabajo del conjunto podemos editarlo, sin afectar los usuarios que estén conectados a tiempo real a dicho conjunto.</a:t>
            </a:r>
          </a:p>
        </p:txBody>
      </p:sp>
      <p:sp>
        <p:nvSpPr>
          <p:cNvPr id="3" name="Elipse 2"/>
          <p:cNvSpPr/>
          <p:nvPr/>
        </p:nvSpPr>
        <p:spPr>
          <a:xfrm>
            <a:off x="5621193" y="3358904"/>
            <a:ext cx="109260" cy="106680"/>
          </a:xfrm>
          <a:prstGeom prst="ellipse">
            <a:avLst/>
          </a:prstGeom>
          <a:solidFill>
            <a:srgbClr val="BA41FD"/>
          </a:solidFill>
          <a:ln>
            <a:solidFill>
              <a:srgbClr val="9F46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ángulo 4"/>
          <p:cNvSpPr/>
          <p:nvPr/>
        </p:nvSpPr>
        <p:spPr>
          <a:xfrm>
            <a:off x="5728448" y="3533438"/>
            <a:ext cx="1157657" cy="369332"/>
          </a:xfrm>
          <a:prstGeom prst="rect">
            <a:avLst/>
          </a:prstGeom>
        </p:spPr>
        <p:txBody>
          <a:bodyPr wrap="square">
            <a:spAutoFit/>
          </a:bodyPr>
          <a:lstStyle/>
          <a:p>
            <a:pPr algn="just"/>
            <a:r>
              <a:rPr lang="es-ES" sz="1800" dirty="0">
                <a:solidFill>
                  <a:schemeClr val="tx1">
                    <a:lumMod val="75000"/>
                    <a:lumOff val="25000"/>
                  </a:schemeClr>
                </a:solidFill>
                <a:cs typeface="Helvetica" panose="020B0604020202020204" pitchFamily="34" charset="0"/>
              </a:rPr>
              <a:t>Actualizar.</a:t>
            </a:r>
          </a:p>
        </p:txBody>
      </p:sp>
      <p:sp>
        <p:nvSpPr>
          <p:cNvPr id="7" name="Rectángulo 6"/>
          <p:cNvSpPr/>
          <p:nvPr/>
        </p:nvSpPr>
        <p:spPr>
          <a:xfrm>
            <a:off x="5709678" y="3227527"/>
            <a:ext cx="2087110" cy="369332"/>
          </a:xfrm>
          <a:prstGeom prst="rect">
            <a:avLst/>
          </a:prstGeom>
        </p:spPr>
        <p:txBody>
          <a:bodyPr wrap="none">
            <a:spAutoFit/>
          </a:bodyPr>
          <a:lstStyle/>
          <a:p>
            <a:pPr algn="just"/>
            <a:r>
              <a:rPr lang="es-ES" sz="1800" dirty="0">
                <a:solidFill>
                  <a:schemeClr val="tx1">
                    <a:lumMod val="75000"/>
                    <a:lumOff val="25000"/>
                  </a:schemeClr>
                </a:solidFill>
                <a:cs typeface="Helvetica" panose="020B0604020202020204" pitchFamily="34" charset="0"/>
              </a:rPr>
              <a:t>Adicionar columnas.</a:t>
            </a:r>
          </a:p>
        </p:txBody>
      </p:sp>
      <p:sp>
        <p:nvSpPr>
          <p:cNvPr id="10" name="Rectángulo 9"/>
          <p:cNvSpPr/>
          <p:nvPr/>
        </p:nvSpPr>
        <p:spPr>
          <a:xfrm>
            <a:off x="5712610" y="3817777"/>
            <a:ext cx="2346989" cy="369332"/>
          </a:xfrm>
          <a:prstGeom prst="rect">
            <a:avLst/>
          </a:prstGeom>
        </p:spPr>
        <p:txBody>
          <a:bodyPr wrap="none">
            <a:spAutoFit/>
          </a:bodyPr>
          <a:lstStyle/>
          <a:p>
            <a:pPr algn="just"/>
            <a:r>
              <a:rPr lang="es-ES" sz="1800" dirty="0">
                <a:solidFill>
                  <a:schemeClr val="tx1">
                    <a:lumMod val="75000"/>
                    <a:lumOff val="25000"/>
                  </a:schemeClr>
                </a:solidFill>
                <a:cs typeface="Helvetica" panose="020B0604020202020204" pitchFamily="34" charset="0"/>
              </a:rPr>
              <a:t>Editar columnas o filas.</a:t>
            </a:r>
            <a:endParaRPr lang="es-CO" sz="2800" dirty="0"/>
          </a:p>
        </p:txBody>
      </p:sp>
      <p:sp>
        <p:nvSpPr>
          <p:cNvPr id="11" name="Elipse 10"/>
          <p:cNvSpPr/>
          <p:nvPr/>
        </p:nvSpPr>
        <p:spPr>
          <a:xfrm>
            <a:off x="5621193" y="3649375"/>
            <a:ext cx="109260" cy="106680"/>
          </a:xfrm>
          <a:prstGeom prst="ellipse">
            <a:avLst/>
          </a:prstGeom>
          <a:solidFill>
            <a:srgbClr val="BA41FD"/>
          </a:solidFill>
          <a:ln>
            <a:solidFill>
              <a:srgbClr val="9F46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Elipse 11"/>
          <p:cNvSpPr/>
          <p:nvPr/>
        </p:nvSpPr>
        <p:spPr>
          <a:xfrm>
            <a:off x="5619188" y="3949103"/>
            <a:ext cx="109260" cy="106680"/>
          </a:xfrm>
          <a:prstGeom prst="ellipse">
            <a:avLst/>
          </a:prstGeom>
          <a:solidFill>
            <a:srgbClr val="BA41FD"/>
          </a:solidFill>
          <a:ln>
            <a:solidFill>
              <a:srgbClr val="9F46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ángulo 12"/>
          <p:cNvSpPr/>
          <p:nvPr/>
        </p:nvSpPr>
        <p:spPr>
          <a:xfrm>
            <a:off x="4800346" y="1286992"/>
            <a:ext cx="3639460" cy="3155467"/>
          </a:xfrm>
          <a:prstGeom prst="rect">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ángulo 13"/>
          <p:cNvSpPr/>
          <p:nvPr/>
        </p:nvSpPr>
        <p:spPr>
          <a:xfrm>
            <a:off x="865206" y="1286991"/>
            <a:ext cx="3639460" cy="3155467"/>
          </a:xfrm>
          <a:prstGeom prst="rect">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Imagen 14"/>
          <p:cNvPicPr>
            <a:picLocks noChangeAspect="1"/>
          </p:cNvPicPr>
          <p:nvPr/>
        </p:nvPicPr>
        <p:blipFill rotWithShape="1">
          <a:blip r:embed="rId3"/>
          <a:srcRect l="644" t="1775" b="-1"/>
          <a:stretch/>
        </p:blipFill>
        <p:spPr>
          <a:xfrm>
            <a:off x="5231777" y="1448469"/>
            <a:ext cx="2901264" cy="159526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1777260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2"/>
          <p:cNvPicPr>
            <a:picLocks noChangeAspect="1"/>
          </p:cNvPicPr>
          <p:nvPr/>
        </p:nvPicPr>
        <p:blipFill rotWithShape="1">
          <a:blip r:embed="rId3" cstate="print">
            <a:extLst>
              <a:ext uri="{28A0092B-C50C-407E-A947-70E740481C1C}">
                <a14:useLocalDpi xmlns:a14="http://schemas.microsoft.com/office/drawing/2010/main" val="0"/>
              </a:ext>
            </a:extLst>
          </a:blip>
          <a:srcRect l="17893"/>
          <a:stretch/>
        </p:blipFill>
        <p:spPr>
          <a:xfrm>
            <a:off x="0" y="793213"/>
            <a:ext cx="3448280" cy="4179381"/>
          </a:xfrm>
          <a:prstGeom prst="rect">
            <a:avLst/>
          </a:prstGeom>
        </p:spPr>
      </p:pic>
      <p:sp>
        <p:nvSpPr>
          <p:cNvPr id="10" name="Rectángulo 9"/>
          <p:cNvSpPr/>
          <p:nvPr/>
        </p:nvSpPr>
        <p:spPr>
          <a:xfrm>
            <a:off x="5380179" y="1301438"/>
            <a:ext cx="1999265" cy="923330"/>
          </a:xfrm>
          <a:prstGeom prst="rect">
            <a:avLst/>
          </a:prstGeom>
          <a:noFill/>
        </p:spPr>
        <p:txBody>
          <a:bodyPr wrap="none" lIns="91440" tIns="45720" rIns="91440" bIns="45720">
            <a:spAutoFit/>
          </a:bodyPr>
          <a:lstStyle/>
          <a:p>
            <a:pPr algn="ctr"/>
            <a:r>
              <a:rPr lang="es-ES" sz="5400" b="0" cap="none" spc="0" dirty="0">
                <a:ln w="0"/>
                <a:solidFill>
                  <a:srgbClr val="62296B"/>
                </a:solidFill>
                <a:effectLst>
                  <a:reflection blurRad="6350" stA="53000" endA="300" endPos="35500" dir="5400000" sy="-90000" algn="bl" rotWithShape="0"/>
                </a:effectLst>
              </a:rPr>
              <a:t>DEMO</a:t>
            </a:r>
          </a:p>
        </p:txBody>
      </p:sp>
      <p:grpSp>
        <p:nvGrpSpPr>
          <p:cNvPr id="11" name="Grupo 10"/>
          <p:cNvGrpSpPr/>
          <p:nvPr/>
        </p:nvGrpSpPr>
        <p:grpSpPr>
          <a:xfrm>
            <a:off x="5312793" y="3617112"/>
            <a:ext cx="536448" cy="584775"/>
            <a:chOff x="7681113" y="3534213"/>
            <a:chExt cx="536448" cy="584775"/>
          </a:xfrm>
        </p:grpSpPr>
        <p:sp>
          <p:nvSpPr>
            <p:cNvPr id="12" name="Elipse 11"/>
            <p:cNvSpPr/>
            <p:nvPr/>
          </p:nvSpPr>
          <p:spPr>
            <a:xfrm>
              <a:off x="7681113" y="3579949"/>
              <a:ext cx="536448" cy="489081"/>
            </a:xfrm>
            <a:prstGeom prst="ellipse">
              <a:avLst/>
            </a:prstGeom>
            <a:solidFill>
              <a:srgbClr val="9E599C"/>
            </a:solidFill>
            <a:ln>
              <a:solidFill>
                <a:srgbClr val="6229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3" name="CuadroTexto 12"/>
            <p:cNvSpPr txBox="1"/>
            <p:nvPr/>
          </p:nvSpPr>
          <p:spPr>
            <a:xfrm>
              <a:off x="7767066" y="3534213"/>
              <a:ext cx="393056" cy="584775"/>
            </a:xfrm>
            <a:prstGeom prst="rect">
              <a:avLst/>
            </a:prstGeom>
            <a:noFill/>
          </p:spPr>
          <p:txBody>
            <a:bodyPr wrap="none" rtlCol="0">
              <a:spAutoFit/>
            </a:bodyPr>
            <a:lstStyle/>
            <a:p>
              <a:r>
                <a:rPr lang="es-CO" sz="3200" b="1" dirty="0">
                  <a:solidFill>
                    <a:schemeClr val="bg1"/>
                  </a:solidFill>
                </a:rPr>
                <a:t>1</a:t>
              </a:r>
            </a:p>
          </p:txBody>
        </p:sp>
      </p:grpSp>
      <p:sp>
        <p:nvSpPr>
          <p:cNvPr id="14" name="Rectángulo 13"/>
          <p:cNvSpPr/>
          <p:nvPr/>
        </p:nvSpPr>
        <p:spPr>
          <a:xfrm>
            <a:off x="5849241" y="3692132"/>
            <a:ext cx="2441910" cy="369332"/>
          </a:xfrm>
          <a:prstGeom prst="rect">
            <a:avLst/>
          </a:prstGeom>
        </p:spPr>
        <p:txBody>
          <a:bodyPr wrap="square">
            <a:spAutoFit/>
          </a:bodyPr>
          <a:lstStyle/>
          <a:p>
            <a:r>
              <a:rPr lang="es-ES" sz="1800" dirty="0"/>
              <a:t>Panel de Editor</a:t>
            </a:r>
            <a:r>
              <a:rPr lang="es-CO" sz="1800" dirty="0">
                <a:latin typeface="Helvetica" panose="020B0604020202020204" pitchFamily="34" charset="0"/>
                <a:cs typeface="Helvetica" panose="020B0604020202020204" pitchFamily="34" charset="0"/>
              </a:rPr>
              <a:t>.</a:t>
            </a:r>
          </a:p>
        </p:txBody>
      </p:sp>
      <p:sp>
        <p:nvSpPr>
          <p:cNvPr id="15" name="CuadroTexto 14"/>
          <p:cNvSpPr txBox="1"/>
          <p:nvPr/>
        </p:nvSpPr>
        <p:spPr>
          <a:xfrm>
            <a:off x="4450090" y="2471583"/>
            <a:ext cx="3859445" cy="830997"/>
          </a:xfrm>
          <a:prstGeom prst="rect">
            <a:avLst/>
          </a:prstGeom>
          <a:noFill/>
          <a:ln>
            <a:solidFill>
              <a:schemeClr val="bg1">
                <a:lumMod val="50000"/>
              </a:schemeClr>
            </a:solidFill>
          </a:ln>
        </p:spPr>
        <p:txBody>
          <a:bodyPr wrap="square" rtlCol="0">
            <a:spAutoFit/>
          </a:bodyPr>
          <a:lstStyle/>
          <a:p>
            <a:r>
              <a:rPr lang="es-CO" sz="1600" b="1" dirty="0">
                <a:latin typeface="Helvetica" panose="020B0604020202020204" pitchFamily="34" charset="0"/>
                <a:cs typeface="Helvetica" panose="020B0604020202020204" pitchFamily="34" charset="0"/>
              </a:rPr>
              <a:t>URL:</a:t>
            </a:r>
            <a:r>
              <a:rPr lang="es-CO" sz="1600" dirty="0">
                <a:latin typeface="Helvetica" panose="020B0604020202020204" pitchFamily="34" charset="0"/>
                <a:cs typeface="Helvetica" panose="020B0604020202020204" pitchFamily="34" charset="0"/>
              </a:rPr>
              <a:t> </a:t>
            </a:r>
            <a:r>
              <a:rPr lang="es-CO" sz="1600" dirty="0">
                <a:latin typeface="Helvetica" panose="020B0604020202020204" pitchFamily="34" charset="0"/>
                <a:cs typeface="Helvetica" panose="020B0604020202020204" pitchFamily="34" charset="0"/>
                <a:hlinkClick r:id="rId4"/>
              </a:rPr>
              <a:t>https://datos.gov.co/</a:t>
            </a:r>
            <a:endParaRPr lang="es-CO" sz="1600" dirty="0">
              <a:latin typeface="Helvetica" panose="020B0604020202020204" pitchFamily="34" charset="0"/>
              <a:cs typeface="Helvetica" panose="020B0604020202020204" pitchFamily="34" charset="0"/>
            </a:endParaRPr>
          </a:p>
          <a:p>
            <a:r>
              <a:rPr lang="es-CO" sz="1600" b="1" dirty="0">
                <a:latin typeface="Helvetica" panose="020B0604020202020204" pitchFamily="34" charset="0"/>
                <a:cs typeface="Helvetica" panose="020B0604020202020204" pitchFamily="34" charset="0"/>
              </a:rPr>
              <a:t>Usuario: </a:t>
            </a:r>
            <a:r>
              <a:rPr lang="es-CO" sz="1600" dirty="0">
                <a:latin typeface="Helvetica" panose="020B0604020202020204" pitchFamily="34" charset="0"/>
                <a:cs typeface="Helvetica" panose="020B0604020202020204" pitchFamily="34" charset="0"/>
                <a:hlinkClick r:id="rId5"/>
              </a:rPr>
              <a:t>capacitacionmintic@gmail.com</a:t>
            </a:r>
            <a:endParaRPr lang="es-CO" sz="1600" dirty="0">
              <a:latin typeface="Helvetica" panose="020B0604020202020204" pitchFamily="34" charset="0"/>
              <a:cs typeface="Helvetica" panose="020B0604020202020204" pitchFamily="34" charset="0"/>
            </a:endParaRPr>
          </a:p>
          <a:p>
            <a:r>
              <a:rPr lang="es-CO" sz="1600" b="1" dirty="0">
                <a:latin typeface="Helvetica" panose="020B0604020202020204" pitchFamily="34" charset="0"/>
                <a:cs typeface="Helvetica" panose="020B0604020202020204" pitchFamily="34" charset="0"/>
              </a:rPr>
              <a:t>Clave:</a:t>
            </a:r>
            <a:r>
              <a:rPr lang="es-CO" sz="1600" dirty="0">
                <a:latin typeface="Helvetica" panose="020B0604020202020204" pitchFamily="34" charset="0"/>
                <a:cs typeface="Helvetica" panose="020B0604020202020204" pitchFamily="34" charset="0"/>
              </a:rPr>
              <a:t> Mintic2016*</a:t>
            </a:r>
          </a:p>
        </p:txBody>
      </p:sp>
      <p:sp>
        <p:nvSpPr>
          <p:cNvPr id="16" name="CuadroTexto 15"/>
          <p:cNvSpPr txBox="1"/>
          <p:nvPr/>
        </p:nvSpPr>
        <p:spPr>
          <a:xfrm>
            <a:off x="300038" y="200028"/>
            <a:ext cx="7580241" cy="487698"/>
          </a:xfrm>
          <a:prstGeom prst="rect">
            <a:avLst/>
          </a:prstGeom>
          <a:noFill/>
        </p:spPr>
        <p:txBody>
          <a:bodyPr wrap="square" rtlCol="0">
            <a:spAutoFit/>
          </a:bodyPr>
          <a:lstStyle/>
          <a:p>
            <a:pPr>
              <a:lnSpc>
                <a:spcPct val="70000"/>
              </a:lnSpc>
            </a:pPr>
            <a:r>
              <a:rPr lang="es-MX" sz="3600" b="1" dirty="0">
                <a:solidFill>
                  <a:schemeClr val="bg1"/>
                </a:solidFill>
                <a:latin typeface="Bebas Neue" panose="020B0606020202050201"/>
                <a:ea typeface="Bebas Neue" charset="0"/>
                <a:cs typeface="Bebas Neue" charset="0"/>
              </a:rPr>
              <a:t>Opciones Panel de Editar.</a:t>
            </a:r>
            <a:endParaRPr lang="es-ES_tradnl" sz="3600" dirty="0">
              <a:solidFill>
                <a:schemeClr val="bg1"/>
              </a:solidFill>
              <a:latin typeface="Bebas Neue" panose="020B0606020202050201"/>
              <a:ea typeface="Bebas Neue" charset="0"/>
              <a:cs typeface="Bebas Neue" charset="0"/>
            </a:endParaRPr>
          </a:p>
        </p:txBody>
      </p:sp>
    </p:spTree>
    <p:extLst>
      <p:ext uri="{BB962C8B-B14F-4D97-AF65-F5344CB8AC3E}">
        <p14:creationId xmlns:p14="http://schemas.microsoft.com/office/powerpoint/2010/main" val="22051630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300038" y="200028"/>
            <a:ext cx="7580241" cy="487698"/>
          </a:xfrm>
          <a:prstGeom prst="rect">
            <a:avLst/>
          </a:prstGeom>
          <a:noFill/>
        </p:spPr>
        <p:txBody>
          <a:bodyPr wrap="square" rtlCol="0">
            <a:spAutoFit/>
          </a:bodyPr>
          <a:lstStyle/>
          <a:p>
            <a:pPr>
              <a:lnSpc>
                <a:spcPct val="70000"/>
              </a:lnSpc>
            </a:pPr>
            <a:r>
              <a:rPr lang="es-MX" sz="3600" b="1" dirty="0">
                <a:solidFill>
                  <a:schemeClr val="bg1"/>
                </a:solidFill>
                <a:latin typeface="Bebas Neue" panose="020B0606020202050201"/>
                <a:ea typeface="Bebas Neue" charset="0"/>
                <a:cs typeface="Bebas Neue" charset="0"/>
              </a:rPr>
              <a:t>Opciones Panel de Administrar.</a:t>
            </a:r>
            <a:endParaRPr lang="es-ES_tradnl" sz="3600" dirty="0">
              <a:solidFill>
                <a:schemeClr val="bg1"/>
              </a:solidFill>
              <a:latin typeface="Bebas Neue" panose="020B0606020202050201"/>
              <a:ea typeface="Bebas Neue" charset="0"/>
              <a:cs typeface="Bebas Neue" charset="0"/>
            </a:endParaRPr>
          </a:p>
        </p:txBody>
      </p:sp>
      <p:sp>
        <p:nvSpPr>
          <p:cNvPr id="8" name="CuadroTexto 7"/>
          <p:cNvSpPr txBox="1"/>
          <p:nvPr/>
        </p:nvSpPr>
        <p:spPr>
          <a:xfrm>
            <a:off x="8032830" y="1817225"/>
            <a:ext cx="184731" cy="308418"/>
          </a:xfrm>
          <a:prstGeom prst="rect">
            <a:avLst/>
          </a:prstGeom>
          <a:noFill/>
        </p:spPr>
        <p:txBody>
          <a:bodyPr wrap="none" rtlCol="0">
            <a:spAutoFit/>
          </a:bodyPr>
          <a:lstStyle/>
          <a:p>
            <a:endParaRPr lang="es-ES_tradnl" dirty="0"/>
          </a:p>
        </p:txBody>
      </p:sp>
      <p:sp>
        <p:nvSpPr>
          <p:cNvPr id="6" name="CuadroTexto 5"/>
          <p:cNvSpPr txBox="1"/>
          <p:nvPr/>
        </p:nvSpPr>
        <p:spPr>
          <a:xfrm>
            <a:off x="7458176" y="1837843"/>
            <a:ext cx="184731" cy="308418"/>
          </a:xfrm>
          <a:prstGeom prst="rect">
            <a:avLst/>
          </a:prstGeom>
          <a:noFill/>
        </p:spPr>
        <p:txBody>
          <a:bodyPr wrap="none" rtlCol="0">
            <a:spAutoFit/>
          </a:bodyPr>
          <a:lstStyle/>
          <a:p>
            <a:endParaRPr lang="es-ES_tradnl" dirty="0"/>
          </a:p>
        </p:txBody>
      </p:sp>
      <p:sp>
        <p:nvSpPr>
          <p:cNvPr id="7" name="CuadroTexto 6"/>
          <p:cNvSpPr txBox="1"/>
          <p:nvPr/>
        </p:nvSpPr>
        <p:spPr>
          <a:xfrm>
            <a:off x="1112164" y="1451217"/>
            <a:ext cx="2913011" cy="2677656"/>
          </a:xfrm>
          <a:prstGeom prst="rect">
            <a:avLst/>
          </a:prstGeom>
          <a:noFill/>
          <a:ln>
            <a:noFill/>
          </a:ln>
        </p:spPr>
        <p:txBody>
          <a:bodyPr wrap="square" rtlCol="0">
            <a:spAutoFit/>
          </a:bodyPr>
          <a:lstStyle>
            <a:defPPr>
              <a:defRPr lang="es-ES_tradnl"/>
            </a:defPPr>
            <a:lvl1pPr algn="ctr">
              <a:defRPr sz="2400">
                <a:solidFill>
                  <a:srgbClr val="7030A0"/>
                </a:solidFill>
                <a:cs typeface="Helvetica" panose="020B0604020202020204" pitchFamily="34" charset="0"/>
              </a:defRPr>
            </a:lvl1pPr>
          </a:lstStyle>
          <a:p>
            <a:r>
              <a:rPr lang="es-ES" dirty="0"/>
              <a:t>Permite administrar las propiedades básicas del conjunto como permisos de vista, propiedades de columnas y borrar el conjunto.</a:t>
            </a:r>
          </a:p>
        </p:txBody>
      </p:sp>
      <p:sp>
        <p:nvSpPr>
          <p:cNvPr id="11" name="Elipse 10"/>
          <p:cNvSpPr/>
          <p:nvPr/>
        </p:nvSpPr>
        <p:spPr>
          <a:xfrm>
            <a:off x="5621193" y="3239960"/>
            <a:ext cx="109260" cy="106680"/>
          </a:xfrm>
          <a:prstGeom prst="ellipse">
            <a:avLst/>
          </a:prstGeom>
          <a:solidFill>
            <a:srgbClr val="BA41FD"/>
          </a:solidFill>
          <a:ln>
            <a:solidFill>
              <a:srgbClr val="9F46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ángulo 12"/>
          <p:cNvSpPr/>
          <p:nvPr/>
        </p:nvSpPr>
        <p:spPr>
          <a:xfrm>
            <a:off x="5730453" y="3124023"/>
            <a:ext cx="1703480" cy="338554"/>
          </a:xfrm>
          <a:prstGeom prst="rect">
            <a:avLst/>
          </a:prstGeom>
        </p:spPr>
        <p:txBody>
          <a:bodyPr wrap="none">
            <a:spAutoFit/>
          </a:bodyPr>
          <a:lstStyle/>
          <a:p>
            <a:pPr algn="just"/>
            <a:r>
              <a:rPr lang="es-ES" sz="1600" dirty="0">
                <a:solidFill>
                  <a:schemeClr val="tx1">
                    <a:lumMod val="75000"/>
                    <a:lumOff val="25000"/>
                  </a:schemeClr>
                </a:solidFill>
                <a:cs typeface="Helvetica" panose="020B0604020202020204" pitchFamily="34" charset="0"/>
              </a:rPr>
              <a:t>Eliminar conjunto.</a:t>
            </a:r>
          </a:p>
        </p:txBody>
      </p:sp>
      <p:sp>
        <p:nvSpPr>
          <p:cNvPr id="14" name="Rectángulo 13"/>
          <p:cNvSpPr/>
          <p:nvPr/>
        </p:nvSpPr>
        <p:spPr>
          <a:xfrm>
            <a:off x="5730453" y="3409237"/>
            <a:ext cx="1995162" cy="338554"/>
          </a:xfrm>
          <a:prstGeom prst="rect">
            <a:avLst/>
          </a:prstGeom>
        </p:spPr>
        <p:txBody>
          <a:bodyPr wrap="none">
            <a:spAutoFit/>
          </a:bodyPr>
          <a:lstStyle/>
          <a:p>
            <a:pPr algn="just"/>
            <a:r>
              <a:rPr lang="es-ES" sz="1600" dirty="0">
                <a:solidFill>
                  <a:schemeClr val="tx1">
                    <a:lumMod val="75000"/>
                    <a:lumOff val="25000"/>
                  </a:schemeClr>
                </a:solidFill>
                <a:cs typeface="Helvetica" panose="020B0604020202020204" pitchFamily="34" charset="0"/>
              </a:rPr>
              <a:t>Permisos de usuarios.</a:t>
            </a:r>
            <a:endParaRPr lang="es-CO" sz="1600" dirty="0"/>
          </a:p>
        </p:txBody>
      </p:sp>
      <p:sp>
        <p:nvSpPr>
          <p:cNvPr id="15" name="Elipse 14"/>
          <p:cNvSpPr/>
          <p:nvPr/>
        </p:nvSpPr>
        <p:spPr>
          <a:xfrm>
            <a:off x="5621193" y="3530431"/>
            <a:ext cx="109260" cy="106680"/>
          </a:xfrm>
          <a:prstGeom prst="ellipse">
            <a:avLst/>
          </a:prstGeom>
          <a:solidFill>
            <a:srgbClr val="BA41FD"/>
          </a:solidFill>
          <a:ln>
            <a:solidFill>
              <a:srgbClr val="9F46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Elipse 15"/>
          <p:cNvSpPr/>
          <p:nvPr/>
        </p:nvSpPr>
        <p:spPr>
          <a:xfrm>
            <a:off x="5619188" y="3830159"/>
            <a:ext cx="109260" cy="106680"/>
          </a:xfrm>
          <a:prstGeom prst="ellipse">
            <a:avLst/>
          </a:prstGeom>
          <a:solidFill>
            <a:srgbClr val="BA41FD"/>
          </a:solidFill>
          <a:ln>
            <a:solidFill>
              <a:srgbClr val="9F46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ángulo 16"/>
          <p:cNvSpPr/>
          <p:nvPr/>
        </p:nvSpPr>
        <p:spPr>
          <a:xfrm>
            <a:off x="4644228" y="989626"/>
            <a:ext cx="3994249" cy="3582374"/>
          </a:xfrm>
          <a:prstGeom prst="rect">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ángulo 17"/>
          <p:cNvSpPr/>
          <p:nvPr/>
        </p:nvSpPr>
        <p:spPr>
          <a:xfrm>
            <a:off x="639337" y="989626"/>
            <a:ext cx="3865329" cy="3582373"/>
          </a:xfrm>
          <a:prstGeom prst="rect">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ángulo 18"/>
          <p:cNvSpPr/>
          <p:nvPr/>
        </p:nvSpPr>
        <p:spPr>
          <a:xfrm>
            <a:off x="5730453" y="3724401"/>
            <a:ext cx="1765227" cy="338554"/>
          </a:xfrm>
          <a:prstGeom prst="rect">
            <a:avLst/>
          </a:prstGeom>
        </p:spPr>
        <p:txBody>
          <a:bodyPr wrap="none">
            <a:spAutoFit/>
          </a:bodyPr>
          <a:lstStyle/>
          <a:p>
            <a:pPr algn="just"/>
            <a:r>
              <a:rPr lang="es-ES" sz="1600" dirty="0">
                <a:solidFill>
                  <a:schemeClr val="tx1">
                    <a:lumMod val="75000"/>
                    <a:lumOff val="25000"/>
                  </a:schemeClr>
                </a:solidFill>
                <a:cs typeface="Helvetica" panose="020B0604020202020204" pitchFamily="34" charset="0"/>
              </a:rPr>
              <a:t>Vistas de Columna.</a:t>
            </a:r>
            <a:endParaRPr lang="es-CO" sz="1600" dirty="0"/>
          </a:p>
        </p:txBody>
      </p:sp>
      <p:sp>
        <p:nvSpPr>
          <p:cNvPr id="20" name="Elipse 19"/>
          <p:cNvSpPr/>
          <p:nvPr/>
        </p:nvSpPr>
        <p:spPr>
          <a:xfrm>
            <a:off x="5621193" y="4125552"/>
            <a:ext cx="109260" cy="106680"/>
          </a:xfrm>
          <a:prstGeom prst="ellipse">
            <a:avLst/>
          </a:prstGeom>
          <a:solidFill>
            <a:srgbClr val="BA41FD"/>
          </a:solidFill>
          <a:ln>
            <a:solidFill>
              <a:srgbClr val="9F46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ángulo 2"/>
          <p:cNvSpPr/>
          <p:nvPr/>
        </p:nvSpPr>
        <p:spPr>
          <a:xfrm>
            <a:off x="5728448" y="4016260"/>
            <a:ext cx="2065374" cy="338554"/>
          </a:xfrm>
          <a:prstGeom prst="rect">
            <a:avLst/>
          </a:prstGeom>
        </p:spPr>
        <p:txBody>
          <a:bodyPr wrap="none">
            <a:spAutoFit/>
          </a:bodyPr>
          <a:lstStyle/>
          <a:p>
            <a:r>
              <a:rPr lang="es-ES" sz="1600" dirty="0">
                <a:solidFill>
                  <a:schemeClr val="tx1">
                    <a:lumMod val="75000"/>
                    <a:lumOff val="25000"/>
                  </a:schemeClr>
                </a:solidFill>
                <a:cs typeface="Helvetica" panose="020B0604020202020204" pitchFamily="34" charset="0"/>
              </a:rPr>
              <a:t>Ordenes de Columnas.</a:t>
            </a:r>
            <a:endParaRPr lang="en-US" sz="1600" dirty="0"/>
          </a:p>
        </p:txBody>
      </p:sp>
      <p:pic>
        <p:nvPicPr>
          <p:cNvPr id="5" name="Imagen 4"/>
          <p:cNvPicPr>
            <a:picLocks noChangeAspect="1"/>
          </p:cNvPicPr>
          <p:nvPr/>
        </p:nvPicPr>
        <p:blipFill>
          <a:blip r:embed="rId3"/>
          <a:stretch>
            <a:fillRect/>
          </a:stretch>
        </p:blipFill>
        <p:spPr>
          <a:xfrm>
            <a:off x="5214488" y="1127026"/>
            <a:ext cx="3093293" cy="183941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9666062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2"/>
          <p:cNvPicPr>
            <a:picLocks noChangeAspect="1"/>
          </p:cNvPicPr>
          <p:nvPr/>
        </p:nvPicPr>
        <p:blipFill rotWithShape="1">
          <a:blip r:embed="rId3" cstate="print">
            <a:extLst>
              <a:ext uri="{28A0092B-C50C-407E-A947-70E740481C1C}">
                <a14:useLocalDpi xmlns:a14="http://schemas.microsoft.com/office/drawing/2010/main" val="0"/>
              </a:ext>
            </a:extLst>
          </a:blip>
          <a:srcRect l="17893"/>
          <a:stretch/>
        </p:blipFill>
        <p:spPr>
          <a:xfrm>
            <a:off x="0" y="793213"/>
            <a:ext cx="3448280" cy="4179381"/>
          </a:xfrm>
          <a:prstGeom prst="rect">
            <a:avLst/>
          </a:prstGeom>
        </p:spPr>
      </p:pic>
      <p:sp>
        <p:nvSpPr>
          <p:cNvPr id="16" name="Rectángulo 15"/>
          <p:cNvSpPr/>
          <p:nvPr/>
        </p:nvSpPr>
        <p:spPr>
          <a:xfrm>
            <a:off x="5380179" y="1301438"/>
            <a:ext cx="1999265" cy="923330"/>
          </a:xfrm>
          <a:prstGeom prst="rect">
            <a:avLst/>
          </a:prstGeom>
          <a:noFill/>
        </p:spPr>
        <p:txBody>
          <a:bodyPr wrap="none" lIns="91440" tIns="45720" rIns="91440" bIns="45720">
            <a:spAutoFit/>
          </a:bodyPr>
          <a:lstStyle/>
          <a:p>
            <a:pPr algn="ctr"/>
            <a:r>
              <a:rPr lang="es-ES" sz="5400" b="0" cap="none" spc="0" dirty="0">
                <a:ln w="0"/>
                <a:solidFill>
                  <a:srgbClr val="62296B"/>
                </a:solidFill>
                <a:effectLst>
                  <a:reflection blurRad="6350" stA="53000" endA="300" endPos="35500" dir="5400000" sy="-90000" algn="bl" rotWithShape="0"/>
                </a:effectLst>
              </a:rPr>
              <a:t>DEMO</a:t>
            </a:r>
          </a:p>
        </p:txBody>
      </p:sp>
      <p:grpSp>
        <p:nvGrpSpPr>
          <p:cNvPr id="17" name="Grupo 16"/>
          <p:cNvGrpSpPr/>
          <p:nvPr/>
        </p:nvGrpSpPr>
        <p:grpSpPr>
          <a:xfrm>
            <a:off x="5022861" y="3629342"/>
            <a:ext cx="536448" cy="584775"/>
            <a:chOff x="7681113" y="3534213"/>
            <a:chExt cx="536448" cy="584775"/>
          </a:xfrm>
        </p:grpSpPr>
        <p:sp>
          <p:nvSpPr>
            <p:cNvPr id="18" name="Elipse 17"/>
            <p:cNvSpPr/>
            <p:nvPr/>
          </p:nvSpPr>
          <p:spPr>
            <a:xfrm>
              <a:off x="7681113" y="3579949"/>
              <a:ext cx="536448" cy="489081"/>
            </a:xfrm>
            <a:prstGeom prst="ellipse">
              <a:avLst/>
            </a:prstGeom>
            <a:solidFill>
              <a:srgbClr val="9E599C"/>
            </a:solidFill>
            <a:ln>
              <a:solidFill>
                <a:srgbClr val="6229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9" name="CuadroTexto 18"/>
            <p:cNvSpPr txBox="1"/>
            <p:nvPr/>
          </p:nvSpPr>
          <p:spPr>
            <a:xfrm>
              <a:off x="7767066" y="3534213"/>
              <a:ext cx="393056" cy="584775"/>
            </a:xfrm>
            <a:prstGeom prst="rect">
              <a:avLst/>
            </a:prstGeom>
            <a:noFill/>
          </p:spPr>
          <p:txBody>
            <a:bodyPr wrap="none" rtlCol="0">
              <a:spAutoFit/>
            </a:bodyPr>
            <a:lstStyle/>
            <a:p>
              <a:r>
                <a:rPr lang="es-CO" sz="3200" b="1" dirty="0">
                  <a:solidFill>
                    <a:schemeClr val="bg1"/>
                  </a:solidFill>
                </a:rPr>
                <a:t>1</a:t>
              </a:r>
            </a:p>
          </p:txBody>
        </p:sp>
      </p:grpSp>
      <p:sp>
        <p:nvSpPr>
          <p:cNvPr id="20" name="Rectángulo 19"/>
          <p:cNvSpPr/>
          <p:nvPr/>
        </p:nvSpPr>
        <p:spPr>
          <a:xfrm>
            <a:off x="5559309" y="3704362"/>
            <a:ext cx="2441910" cy="369332"/>
          </a:xfrm>
          <a:prstGeom prst="rect">
            <a:avLst/>
          </a:prstGeom>
        </p:spPr>
        <p:txBody>
          <a:bodyPr wrap="square">
            <a:spAutoFit/>
          </a:bodyPr>
          <a:lstStyle/>
          <a:p>
            <a:r>
              <a:rPr lang="es-ES" sz="1800" dirty="0"/>
              <a:t>Panel de Administrador</a:t>
            </a:r>
            <a:r>
              <a:rPr lang="es-CO" sz="1800" dirty="0">
                <a:latin typeface="Helvetica" panose="020B0604020202020204" pitchFamily="34" charset="0"/>
                <a:cs typeface="Helvetica" panose="020B0604020202020204" pitchFamily="34" charset="0"/>
              </a:rPr>
              <a:t>.</a:t>
            </a:r>
          </a:p>
        </p:txBody>
      </p:sp>
      <p:sp>
        <p:nvSpPr>
          <p:cNvPr id="21" name="CuadroTexto 20"/>
          <p:cNvSpPr txBox="1"/>
          <p:nvPr/>
        </p:nvSpPr>
        <p:spPr>
          <a:xfrm>
            <a:off x="4450090" y="2471583"/>
            <a:ext cx="3859445" cy="830997"/>
          </a:xfrm>
          <a:prstGeom prst="rect">
            <a:avLst/>
          </a:prstGeom>
          <a:noFill/>
          <a:ln>
            <a:solidFill>
              <a:schemeClr val="bg1">
                <a:lumMod val="50000"/>
              </a:schemeClr>
            </a:solidFill>
          </a:ln>
        </p:spPr>
        <p:txBody>
          <a:bodyPr wrap="square" rtlCol="0">
            <a:spAutoFit/>
          </a:bodyPr>
          <a:lstStyle/>
          <a:p>
            <a:r>
              <a:rPr lang="es-CO" sz="1600" b="1" dirty="0">
                <a:latin typeface="Helvetica" panose="020B0604020202020204" pitchFamily="34" charset="0"/>
                <a:cs typeface="Helvetica" panose="020B0604020202020204" pitchFamily="34" charset="0"/>
              </a:rPr>
              <a:t>URL:</a:t>
            </a:r>
            <a:r>
              <a:rPr lang="es-CO" sz="1600" dirty="0">
                <a:latin typeface="Helvetica" panose="020B0604020202020204" pitchFamily="34" charset="0"/>
                <a:cs typeface="Helvetica" panose="020B0604020202020204" pitchFamily="34" charset="0"/>
              </a:rPr>
              <a:t> </a:t>
            </a:r>
            <a:r>
              <a:rPr lang="es-CO" sz="1600" dirty="0">
                <a:latin typeface="Helvetica" panose="020B0604020202020204" pitchFamily="34" charset="0"/>
                <a:cs typeface="Helvetica" panose="020B0604020202020204" pitchFamily="34" charset="0"/>
                <a:hlinkClick r:id="rId4"/>
              </a:rPr>
              <a:t>https://datos.gov.co/</a:t>
            </a:r>
            <a:endParaRPr lang="es-CO" sz="1600" dirty="0">
              <a:latin typeface="Helvetica" panose="020B0604020202020204" pitchFamily="34" charset="0"/>
              <a:cs typeface="Helvetica" panose="020B0604020202020204" pitchFamily="34" charset="0"/>
            </a:endParaRPr>
          </a:p>
          <a:p>
            <a:r>
              <a:rPr lang="es-CO" sz="1600" b="1" dirty="0">
                <a:latin typeface="Helvetica" panose="020B0604020202020204" pitchFamily="34" charset="0"/>
                <a:cs typeface="Helvetica" panose="020B0604020202020204" pitchFamily="34" charset="0"/>
              </a:rPr>
              <a:t>Usuario: </a:t>
            </a:r>
            <a:r>
              <a:rPr lang="es-CO" sz="1600" dirty="0">
                <a:latin typeface="Helvetica" panose="020B0604020202020204" pitchFamily="34" charset="0"/>
                <a:cs typeface="Helvetica" panose="020B0604020202020204" pitchFamily="34" charset="0"/>
                <a:hlinkClick r:id="rId5"/>
              </a:rPr>
              <a:t>capacitacionmintic@gmail.com</a:t>
            </a:r>
            <a:endParaRPr lang="es-CO" sz="1600" dirty="0">
              <a:latin typeface="Helvetica" panose="020B0604020202020204" pitchFamily="34" charset="0"/>
              <a:cs typeface="Helvetica" panose="020B0604020202020204" pitchFamily="34" charset="0"/>
            </a:endParaRPr>
          </a:p>
          <a:p>
            <a:r>
              <a:rPr lang="es-CO" sz="1600" b="1" dirty="0">
                <a:latin typeface="Helvetica" panose="020B0604020202020204" pitchFamily="34" charset="0"/>
                <a:cs typeface="Helvetica" panose="020B0604020202020204" pitchFamily="34" charset="0"/>
              </a:rPr>
              <a:t>Clave:</a:t>
            </a:r>
            <a:r>
              <a:rPr lang="es-CO" sz="1600" dirty="0">
                <a:latin typeface="Helvetica" panose="020B0604020202020204" pitchFamily="34" charset="0"/>
                <a:cs typeface="Helvetica" panose="020B0604020202020204" pitchFamily="34" charset="0"/>
              </a:rPr>
              <a:t> Mintic2016*</a:t>
            </a:r>
          </a:p>
        </p:txBody>
      </p:sp>
      <p:sp>
        <p:nvSpPr>
          <p:cNvPr id="22" name="CuadroTexto 21"/>
          <p:cNvSpPr txBox="1"/>
          <p:nvPr/>
        </p:nvSpPr>
        <p:spPr>
          <a:xfrm>
            <a:off x="300038" y="200028"/>
            <a:ext cx="7580241" cy="487698"/>
          </a:xfrm>
          <a:prstGeom prst="rect">
            <a:avLst/>
          </a:prstGeom>
          <a:noFill/>
        </p:spPr>
        <p:txBody>
          <a:bodyPr wrap="square" rtlCol="0">
            <a:spAutoFit/>
          </a:bodyPr>
          <a:lstStyle/>
          <a:p>
            <a:pPr>
              <a:lnSpc>
                <a:spcPct val="70000"/>
              </a:lnSpc>
            </a:pPr>
            <a:r>
              <a:rPr lang="es-MX" sz="3600" b="1" dirty="0">
                <a:solidFill>
                  <a:schemeClr val="bg1"/>
                </a:solidFill>
                <a:latin typeface="Bebas Neue" panose="020B0606020202050201"/>
                <a:ea typeface="Bebas Neue" charset="0"/>
                <a:cs typeface="Bebas Neue" charset="0"/>
              </a:rPr>
              <a:t>Opciones Panel de Editar.</a:t>
            </a:r>
            <a:endParaRPr lang="es-ES_tradnl" sz="3600" dirty="0">
              <a:solidFill>
                <a:schemeClr val="bg1"/>
              </a:solidFill>
              <a:latin typeface="Bebas Neue" panose="020B0606020202050201"/>
              <a:ea typeface="Bebas Neue" charset="0"/>
              <a:cs typeface="Bebas Neue" charset="0"/>
            </a:endParaRPr>
          </a:p>
        </p:txBody>
      </p:sp>
    </p:spTree>
    <p:extLst>
      <p:ext uri="{BB962C8B-B14F-4D97-AF65-F5344CB8AC3E}">
        <p14:creationId xmlns:p14="http://schemas.microsoft.com/office/powerpoint/2010/main" val="7418152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Título"/>
          <p:cNvSpPr txBox="1">
            <a:spLocks/>
          </p:cNvSpPr>
          <p:nvPr/>
        </p:nvSpPr>
        <p:spPr>
          <a:xfrm>
            <a:off x="0" y="140610"/>
            <a:ext cx="4694890" cy="544606"/>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CO" sz="3600" b="1" dirty="0">
                <a:solidFill>
                  <a:schemeClr val="bg1"/>
                </a:solidFill>
                <a:latin typeface="Bebas Neue" charset="0"/>
                <a:ea typeface="Bebas Neue" charset="0"/>
                <a:cs typeface="Bebas Neue" charset="0"/>
              </a:rPr>
              <a:t>Reglas del Taller</a:t>
            </a:r>
            <a:endParaRPr lang="es-ES" sz="3600" b="1" dirty="0">
              <a:solidFill>
                <a:schemeClr val="bg1"/>
              </a:solidFill>
              <a:latin typeface="Bebas Neue" charset="0"/>
              <a:ea typeface="Bebas Neue" charset="0"/>
              <a:cs typeface="Bebas Neue" charset="0"/>
            </a:endParaRPr>
          </a:p>
        </p:txBody>
      </p:sp>
      <p:pic>
        <p:nvPicPr>
          <p:cNvPr id="4" name="Imagen 3"/>
          <p:cNvPicPr>
            <a:picLocks noChangeAspect="1"/>
          </p:cNvPicPr>
          <p:nvPr/>
        </p:nvPicPr>
        <p:blipFill rotWithShape="1">
          <a:blip r:embed="rId3" cstate="print">
            <a:extLst>
              <a:ext uri="{28A0092B-C50C-407E-A947-70E740481C1C}">
                <a14:useLocalDpi xmlns:a14="http://schemas.microsoft.com/office/drawing/2010/main" val="0"/>
              </a:ext>
            </a:extLst>
          </a:blip>
          <a:srcRect l="15660"/>
          <a:stretch/>
        </p:blipFill>
        <p:spPr>
          <a:xfrm>
            <a:off x="657169" y="956127"/>
            <a:ext cx="3167918" cy="3890736"/>
          </a:xfrm>
          <a:prstGeom prst="rect">
            <a:avLst/>
          </a:prstGeom>
        </p:spPr>
      </p:pic>
      <p:sp>
        <p:nvSpPr>
          <p:cNvPr id="12" name="Content Placeholder 2"/>
          <p:cNvSpPr>
            <a:spLocks noGrp="1"/>
          </p:cNvSpPr>
          <p:nvPr>
            <p:ph idx="1"/>
          </p:nvPr>
        </p:nvSpPr>
        <p:spPr>
          <a:xfrm>
            <a:off x="4359728" y="987879"/>
            <a:ext cx="4694465" cy="3682093"/>
          </a:xfrm>
        </p:spPr>
        <p:txBody>
          <a:bodyPr/>
          <a:lstStyle/>
          <a:p>
            <a:pPr marL="385763" indent="-385763">
              <a:buAutoNum type="arabicPeriod"/>
            </a:pPr>
            <a:endParaRPr lang="es-CO" b="1" dirty="0">
              <a:effectLst>
                <a:outerShdw blurRad="38100" dist="38100" dir="2700000" algn="tl">
                  <a:srgbClr val="000000">
                    <a:alpha val="43137"/>
                  </a:srgbClr>
                </a:outerShdw>
              </a:effectLst>
            </a:endParaRPr>
          </a:p>
          <a:p>
            <a:r>
              <a:rPr lang="es-CO" sz="2400" dirty="0">
                <a:solidFill>
                  <a:schemeClr val="tx1">
                    <a:lumMod val="75000"/>
                    <a:lumOff val="25000"/>
                  </a:schemeClr>
                </a:solidFill>
                <a:latin typeface="Bebas Neue" panose="020B0606020202050201"/>
                <a:ea typeface="Helvetica LT Std" charset="0"/>
                <a:cs typeface="Helvetica LT Std" charset="0"/>
              </a:rPr>
              <a:t>Horario</a:t>
            </a:r>
          </a:p>
          <a:p>
            <a:pPr lvl="1"/>
            <a:r>
              <a:rPr lang="es-CO" sz="2400" dirty="0">
                <a:solidFill>
                  <a:schemeClr val="tx1">
                    <a:lumMod val="75000"/>
                    <a:lumOff val="25000"/>
                  </a:schemeClr>
                </a:solidFill>
                <a:latin typeface="Bebas Neue" panose="020B0606020202050201"/>
                <a:ea typeface="Helvetica LT Std" charset="0"/>
                <a:cs typeface="Helvetica LT Std" charset="0"/>
              </a:rPr>
              <a:t>9:30 am a 11:30 am.   </a:t>
            </a:r>
          </a:p>
          <a:p>
            <a:r>
              <a:rPr lang="es-CO" sz="2400" dirty="0">
                <a:solidFill>
                  <a:schemeClr val="tx1">
                    <a:lumMod val="75000"/>
                    <a:lumOff val="25000"/>
                  </a:schemeClr>
                </a:solidFill>
                <a:latin typeface="Bebas Neue" panose="020B0606020202050201"/>
                <a:ea typeface="Helvetica LT Std" charset="0"/>
                <a:cs typeface="Helvetica LT Std" charset="0"/>
              </a:rPr>
              <a:t>No abandonar la reunión.</a:t>
            </a:r>
          </a:p>
          <a:p>
            <a:r>
              <a:rPr lang="es-CO" sz="2400" dirty="0">
                <a:solidFill>
                  <a:schemeClr val="tx1">
                    <a:lumMod val="75000"/>
                    <a:lumOff val="25000"/>
                  </a:schemeClr>
                </a:solidFill>
                <a:latin typeface="Bebas Neue" panose="020B0606020202050201"/>
                <a:ea typeface="Helvetica LT Std" charset="0"/>
                <a:cs typeface="Helvetica LT Std" charset="0"/>
              </a:rPr>
              <a:t>Presencia plena.</a:t>
            </a:r>
          </a:p>
          <a:p>
            <a:r>
              <a:rPr lang="es-CO" sz="2400" dirty="0">
                <a:solidFill>
                  <a:schemeClr val="tx1">
                    <a:lumMod val="75000"/>
                    <a:lumOff val="25000"/>
                  </a:schemeClr>
                </a:solidFill>
                <a:latin typeface="Bebas Neue" panose="020B0606020202050201"/>
                <a:ea typeface="Helvetica LT Std" charset="0"/>
                <a:cs typeface="Helvetica LT Std" charset="0"/>
              </a:rPr>
              <a:t>Preguntas por medio del link o al final de la presentación.</a:t>
            </a:r>
          </a:p>
        </p:txBody>
      </p:sp>
    </p:spTree>
    <p:extLst>
      <p:ext uri="{BB962C8B-B14F-4D97-AF65-F5344CB8AC3E}">
        <p14:creationId xmlns:p14="http://schemas.microsoft.com/office/powerpoint/2010/main" val="38484455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300038" y="200028"/>
            <a:ext cx="7580241" cy="487698"/>
          </a:xfrm>
          <a:prstGeom prst="rect">
            <a:avLst/>
          </a:prstGeom>
          <a:noFill/>
        </p:spPr>
        <p:txBody>
          <a:bodyPr wrap="square" rtlCol="0">
            <a:spAutoFit/>
          </a:bodyPr>
          <a:lstStyle/>
          <a:p>
            <a:pPr>
              <a:lnSpc>
                <a:spcPct val="70000"/>
              </a:lnSpc>
            </a:pPr>
            <a:r>
              <a:rPr lang="es-MX" sz="3600" b="1" dirty="0">
                <a:solidFill>
                  <a:schemeClr val="bg1"/>
                </a:solidFill>
                <a:latin typeface="Bebas Neue" panose="020B0606020202050201"/>
                <a:ea typeface="Bebas Neue" charset="0"/>
                <a:cs typeface="Bebas Neue" charset="0"/>
              </a:rPr>
              <a:t>Opciones Panel de Más Vistas.</a:t>
            </a:r>
            <a:endParaRPr lang="es-ES_tradnl" sz="3600" dirty="0">
              <a:solidFill>
                <a:schemeClr val="bg1"/>
              </a:solidFill>
              <a:latin typeface="Bebas Neue" panose="020B0606020202050201"/>
              <a:ea typeface="Bebas Neue" charset="0"/>
              <a:cs typeface="Bebas Neue" charset="0"/>
            </a:endParaRPr>
          </a:p>
        </p:txBody>
      </p:sp>
      <p:sp>
        <p:nvSpPr>
          <p:cNvPr id="8" name="CuadroTexto 7"/>
          <p:cNvSpPr txBox="1"/>
          <p:nvPr/>
        </p:nvSpPr>
        <p:spPr>
          <a:xfrm>
            <a:off x="8032830" y="1817225"/>
            <a:ext cx="184731" cy="308418"/>
          </a:xfrm>
          <a:prstGeom prst="rect">
            <a:avLst/>
          </a:prstGeom>
          <a:noFill/>
        </p:spPr>
        <p:txBody>
          <a:bodyPr wrap="none" rtlCol="0">
            <a:spAutoFit/>
          </a:bodyPr>
          <a:lstStyle/>
          <a:p>
            <a:endParaRPr lang="es-ES_tradnl" dirty="0"/>
          </a:p>
        </p:txBody>
      </p:sp>
      <p:sp>
        <p:nvSpPr>
          <p:cNvPr id="7" name="Rectángulo 6"/>
          <p:cNvSpPr/>
          <p:nvPr/>
        </p:nvSpPr>
        <p:spPr>
          <a:xfrm>
            <a:off x="639337" y="989626"/>
            <a:ext cx="3865329" cy="3879554"/>
          </a:xfrm>
          <a:prstGeom prst="rect">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ángulo 9"/>
          <p:cNvSpPr/>
          <p:nvPr/>
        </p:nvSpPr>
        <p:spPr>
          <a:xfrm>
            <a:off x="4504666" y="989626"/>
            <a:ext cx="3865329" cy="3879554"/>
          </a:xfrm>
          <a:prstGeom prst="rect">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upo 11"/>
          <p:cNvGrpSpPr/>
          <p:nvPr/>
        </p:nvGrpSpPr>
        <p:grpSpPr>
          <a:xfrm>
            <a:off x="779637" y="1820613"/>
            <a:ext cx="536448" cy="584775"/>
            <a:chOff x="7681113" y="3526779"/>
            <a:chExt cx="536448" cy="584775"/>
          </a:xfrm>
        </p:grpSpPr>
        <p:sp>
          <p:nvSpPr>
            <p:cNvPr id="13" name="Elipse 12"/>
            <p:cNvSpPr/>
            <p:nvPr/>
          </p:nvSpPr>
          <p:spPr>
            <a:xfrm>
              <a:off x="7681113" y="3579949"/>
              <a:ext cx="536448" cy="489081"/>
            </a:xfrm>
            <a:prstGeom prst="ellipse">
              <a:avLst/>
            </a:prstGeom>
            <a:solidFill>
              <a:srgbClr val="9E599C"/>
            </a:solidFill>
            <a:ln>
              <a:solidFill>
                <a:srgbClr val="6229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4" name="CuadroTexto 13"/>
            <p:cNvSpPr txBox="1"/>
            <p:nvPr/>
          </p:nvSpPr>
          <p:spPr>
            <a:xfrm>
              <a:off x="7752198" y="3526779"/>
              <a:ext cx="393056" cy="584775"/>
            </a:xfrm>
            <a:prstGeom prst="rect">
              <a:avLst/>
            </a:prstGeom>
            <a:noFill/>
          </p:spPr>
          <p:txBody>
            <a:bodyPr wrap="none" rtlCol="0">
              <a:spAutoFit/>
            </a:bodyPr>
            <a:lstStyle/>
            <a:p>
              <a:r>
                <a:rPr lang="es-CO" sz="3200" b="1" dirty="0">
                  <a:solidFill>
                    <a:schemeClr val="bg1"/>
                  </a:solidFill>
                </a:rPr>
                <a:t>1</a:t>
              </a:r>
            </a:p>
          </p:txBody>
        </p:sp>
      </p:grpSp>
      <p:sp>
        <p:nvSpPr>
          <p:cNvPr id="2" name="Rectángulo 1"/>
          <p:cNvSpPr/>
          <p:nvPr/>
        </p:nvSpPr>
        <p:spPr>
          <a:xfrm>
            <a:off x="1313983" y="1650441"/>
            <a:ext cx="3123777" cy="1015663"/>
          </a:xfrm>
          <a:prstGeom prst="rect">
            <a:avLst/>
          </a:prstGeom>
        </p:spPr>
        <p:txBody>
          <a:bodyPr wrap="square">
            <a:spAutoFit/>
          </a:bodyPr>
          <a:lstStyle/>
          <a:p>
            <a:pPr algn="ctr"/>
            <a:r>
              <a:rPr lang="es-ES" sz="2000" dirty="0">
                <a:solidFill>
                  <a:srgbClr val="7030A0"/>
                </a:solidFill>
                <a:cs typeface="Helvetica" panose="020B0604020202020204" pitchFamily="34" charset="0"/>
              </a:rPr>
              <a:t>Permite acceder a versiones anteriores del conjunto de datos.</a:t>
            </a:r>
          </a:p>
        </p:txBody>
      </p:sp>
      <p:grpSp>
        <p:nvGrpSpPr>
          <p:cNvPr id="15" name="Grupo 14"/>
          <p:cNvGrpSpPr/>
          <p:nvPr/>
        </p:nvGrpSpPr>
        <p:grpSpPr>
          <a:xfrm>
            <a:off x="779637" y="3422238"/>
            <a:ext cx="536448" cy="584775"/>
            <a:chOff x="7681113" y="3534213"/>
            <a:chExt cx="536448" cy="584775"/>
          </a:xfrm>
        </p:grpSpPr>
        <p:sp>
          <p:nvSpPr>
            <p:cNvPr id="16" name="Elipse 15"/>
            <p:cNvSpPr/>
            <p:nvPr/>
          </p:nvSpPr>
          <p:spPr>
            <a:xfrm>
              <a:off x="7681113" y="3579949"/>
              <a:ext cx="536448" cy="489081"/>
            </a:xfrm>
            <a:prstGeom prst="ellipse">
              <a:avLst/>
            </a:prstGeom>
            <a:solidFill>
              <a:srgbClr val="9E599C"/>
            </a:solidFill>
            <a:ln>
              <a:solidFill>
                <a:srgbClr val="6229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7" name="CuadroTexto 16"/>
            <p:cNvSpPr txBox="1"/>
            <p:nvPr/>
          </p:nvSpPr>
          <p:spPr>
            <a:xfrm>
              <a:off x="7752198" y="3534213"/>
              <a:ext cx="393056" cy="584775"/>
            </a:xfrm>
            <a:prstGeom prst="rect">
              <a:avLst/>
            </a:prstGeom>
            <a:noFill/>
          </p:spPr>
          <p:txBody>
            <a:bodyPr wrap="none" rtlCol="0">
              <a:spAutoFit/>
            </a:bodyPr>
            <a:lstStyle/>
            <a:p>
              <a:r>
                <a:rPr lang="es-CO" sz="3200" b="1" dirty="0">
                  <a:solidFill>
                    <a:schemeClr val="bg1"/>
                  </a:solidFill>
                </a:rPr>
                <a:t>2</a:t>
              </a:r>
            </a:p>
          </p:txBody>
        </p:sp>
      </p:grpSp>
      <p:sp>
        <p:nvSpPr>
          <p:cNvPr id="18" name="Rectángulo 17"/>
          <p:cNvSpPr/>
          <p:nvPr/>
        </p:nvSpPr>
        <p:spPr>
          <a:xfrm>
            <a:off x="1312923" y="3206795"/>
            <a:ext cx="3123777" cy="1015663"/>
          </a:xfrm>
          <a:prstGeom prst="rect">
            <a:avLst/>
          </a:prstGeom>
        </p:spPr>
        <p:txBody>
          <a:bodyPr wrap="square">
            <a:spAutoFit/>
          </a:bodyPr>
          <a:lstStyle/>
          <a:p>
            <a:pPr algn="ctr"/>
            <a:r>
              <a:rPr lang="es-ES" sz="2000" dirty="0">
                <a:solidFill>
                  <a:srgbClr val="7030A0"/>
                </a:solidFill>
                <a:cs typeface="Helvetica" panose="020B0604020202020204" pitchFamily="34" charset="0"/>
              </a:rPr>
              <a:t>Expone todas las visualizaciones basadas en el conjunto de datos.</a:t>
            </a:r>
          </a:p>
        </p:txBody>
      </p:sp>
      <p:pic>
        <p:nvPicPr>
          <p:cNvPr id="3" name="Imagen 2"/>
          <p:cNvPicPr>
            <a:picLocks noChangeAspect="1"/>
          </p:cNvPicPr>
          <p:nvPr/>
        </p:nvPicPr>
        <p:blipFill rotWithShape="1">
          <a:blip r:embed="rId3"/>
          <a:srcRect t="1651" b="29397"/>
          <a:stretch/>
        </p:blipFill>
        <p:spPr>
          <a:xfrm>
            <a:off x="4948417" y="3278452"/>
            <a:ext cx="3046748" cy="1482918"/>
          </a:xfrm>
          <a:prstGeom prst="rect">
            <a:avLst/>
          </a:prstGeom>
          <a:ln>
            <a:noFill/>
          </a:ln>
          <a:effectLst>
            <a:outerShdw blurRad="190500" algn="tl" rotWithShape="0">
              <a:srgbClr val="000000">
                <a:alpha val="70000"/>
              </a:srgbClr>
            </a:outerShdw>
          </a:effectLst>
        </p:spPr>
      </p:pic>
      <p:pic>
        <p:nvPicPr>
          <p:cNvPr id="5" name="Imagen 4"/>
          <p:cNvPicPr>
            <a:picLocks noChangeAspect="1"/>
          </p:cNvPicPr>
          <p:nvPr/>
        </p:nvPicPr>
        <p:blipFill>
          <a:blip r:embed="rId4"/>
          <a:stretch>
            <a:fillRect/>
          </a:stretch>
        </p:blipFill>
        <p:spPr>
          <a:xfrm>
            <a:off x="4948418" y="1145588"/>
            <a:ext cx="3046748" cy="198191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6191509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300038" y="200028"/>
            <a:ext cx="7580241" cy="487698"/>
          </a:xfrm>
          <a:prstGeom prst="rect">
            <a:avLst/>
          </a:prstGeom>
          <a:noFill/>
        </p:spPr>
        <p:txBody>
          <a:bodyPr wrap="square" rtlCol="0">
            <a:spAutoFit/>
          </a:bodyPr>
          <a:lstStyle/>
          <a:p>
            <a:pPr>
              <a:lnSpc>
                <a:spcPct val="70000"/>
              </a:lnSpc>
            </a:pPr>
            <a:r>
              <a:rPr lang="es-MX" sz="3600" b="1" dirty="0">
                <a:solidFill>
                  <a:schemeClr val="bg1"/>
                </a:solidFill>
                <a:latin typeface="Bebas Neue" panose="020B0606020202050201"/>
                <a:ea typeface="Bebas Neue" charset="0"/>
                <a:cs typeface="Bebas Neue" charset="0"/>
              </a:rPr>
              <a:t>Opciones Panel de Filtrar.</a:t>
            </a:r>
            <a:endParaRPr lang="es-ES_tradnl" sz="3600" dirty="0">
              <a:solidFill>
                <a:schemeClr val="bg1"/>
              </a:solidFill>
              <a:latin typeface="Bebas Neue" panose="020B0606020202050201"/>
              <a:ea typeface="Bebas Neue" charset="0"/>
              <a:cs typeface="Bebas Neue" charset="0"/>
            </a:endParaRPr>
          </a:p>
        </p:txBody>
      </p:sp>
      <p:sp>
        <p:nvSpPr>
          <p:cNvPr id="8" name="CuadroTexto 7"/>
          <p:cNvSpPr txBox="1"/>
          <p:nvPr/>
        </p:nvSpPr>
        <p:spPr>
          <a:xfrm>
            <a:off x="8032830" y="1817225"/>
            <a:ext cx="184731" cy="308418"/>
          </a:xfrm>
          <a:prstGeom prst="rect">
            <a:avLst/>
          </a:prstGeom>
          <a:noFill/>
        </p:spPr>
        <p:txBody>
          <a:bodyPr wrap="none" rtlCol="0">
            <a:spAutoFit/>
          </a:bodyPr>
          <a:lstStyle/>
          <a:p>
            <a:endParaRPr lang="es-ES_tradnl" dirty="0"/>
          </a:p>
        </p:txBody>
      </p:sp>
      <p:pic>
        <p:nvPicPr>
          <p:cNvPr id="7" name="Imagen 6"/>
          <p:cNvPicPr/>
          <p:nvPr/>
        </p:nvPicPr>
        <p:blipFill>
          <a:blip r:embed="rId3"/>
          <a:stretch>
            <a:fillRect/>
          </a:stretch>
        </p:blipFill>
        <p:spPr>
          <a:xfrm>
            <a:off x="5082238" y="1050322"/>
            <a:ext cx="3135323" cy="3468001"/>
          </a:xfrm>
          <a:prstGeom prst="rect">
            <a:avLst/>
          </a:prstGeom>
          <a:ln>
            <a:noFill/>
          </a:ln>
          <a:effectLst>
            <a:outerShdw blurRad="190500" algn="tl" rotWithShape="0">
              <a:srgbClr val="000000">
                <a:alpha val="70000"/>
              </a:srgbClr>
            </a:outerShdw>
          </a:effectLst>
        </p:spPr>
      </p:pic>
      <p:sp>
        <p:nvSpPr>
          <p:cNvPr id="6" name="Rectángulo 5"/>
          <p:cNvSpPr/>
          <p:nvPr/>
        </p:nvSpPr>
        <p:spPr>
          <a:xfrm>
            <a:off x="639337" y="989626"/>
            <a:ext cx="3865329" cy="3582373"/>
          </a:xfrm>
          <a:prstGeom prst="rect">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uadroTexto 9"/>
          <p:cNvSpPr txBox="1"/>
          <p:nvPr/>
        </p:nvSpPr>
        <p:spPr>
          <a:xfrm>
            <a:off x="837650" y="1535210"/>
            <a:ext cx="3468702" cy="2308324"/>
          </a:xfrm>
          <a:prstGeom prst="rect">
            <a:avLst/>
          </a:prstGeom>
          <a:noFill/>
          <a:ln>
            <a:noFill/>
          </a:ln>
        </p:spPr>
        <p:txBody>
          <a:bodyPr wrap="square" rtlCol="0">
            <a:spAutoFit/>
          </a:bodyPr>
          <a:lstStyle>
            <a:defPPr>
              <a:defRPr lang="es-ES_tradnl"/>
            </a:defPPr>
            <a:lvl1pPr algn="ctr">
              <a:defRPr sz="2400">
                <a:solidFill>
                  <a:srgbClr val="7030A0"/>
                </a:solidFill>
                <a:cs typeface="Helvetica" panose="020B0604020202020204" pitchFamily="34" charset="0"/>
              </a:defRPr>
            </a:lvl1pPr>
          </a:lstStyle>
          <a:p>
            <a:r>
              <a:rPr lang="es-ES" dirty="0"/>
              <a:t>Permite crear filtros y resúmenes consolidados de conjuntos de datos. Con el fin de consolidar información y crear visualizaciones.</a:t>
            </a:r>
          </a:p>
        </p:txBody>
      </p:sp>
      <p:sp>
        <p:nvSpPr>
          <p:cNvPr id="11" name="Rectángulo 10"/>
          <p:cNvSpPr/>
          <p:nvPr/>
        </p:nvSpPr>
        <p:spPr>
          <a:xfrm>
            <a:off x="4644228" y="989626"/>
            <a:ext cx="3994249" cy="3582374"/>
          </a:xfrm>
          <a:prstGeom prst="rect">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958198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p:cNvSpPr txBox="1"/>
          <p:nvPr/>
        </p:nvSpPr>
        <p:spPr>
          <a:xfrm>
            <a:off x="8032830" y="1817225"/>
            <a:ext cx="184731" cy="308418"/>
          </a:xfrm>
          <a:prstGeom prst="rect">
            <a:avLst/>
          </a:prstGeom>
          <a:noFill/>
        </p:spPr>
        <p:txBody>
          <a:bodyPr wrap="none" rtlCol="0">
            <a:spAutoFit/>
          </a:bodyPr>
          <a:lstStyle/>
          <a:p>
            <a:endParaRPr lang="es-ES_tradnl" dirty="0"/>
          </a:p>
        </p:txBody>
      </p:sp>
      <p:pic>
        <p:nvPicPr>
          <p:cNvPr id="7" name="Imagen 2"/>
          <p:cNvPicPr>
            <a:picLocks noChangeAspect="1"/>
          </p:cNvPicPr>
          <p:nvPr/>
        </p:nvPicPr>
        <p:blipFill rotWithShape="1">
          <a:blip r:embed="rId3" cstate="print">
            <a:extLst>
              <a:ext uri="{28A0092B-C50C-407E-A947-70E740481C1C}">
                <a14:useLocalDpi xmlns:a14="http://schemas.microsoft.com/office/drawing/2010/main" val="0"/>
              </a:ext>
            </a:extLst>
          </a:blip>
          <a:srcRect l="17893"/>
          <a:stretch/>
        </p:blipFill>
        <p:spPr>
          <a:xfrm>
            <a:off x="0" y="793213"/>
            <a:ext cx="3448280" cy="4179381"/>
          </a:xfrm>
          <a:prstGeom prst="rect">
            <a:avLst/>
          </a:prstGeom>
        </p:spPr>
      </p:pic>
      <p:grpSp>
        <p:nvGrpSpPr>
          <p:cNvPr id="11" name="Grupo 10"/>
          <p:cNvGrpSpPr/>
          <p:nvPr/>
        </p:nvGrpSpPr>
        <p:grpSpPr>
          <a:xfrm>
            <a:off x="5373381" y="3659822"/>
            <a:ext cx="536448" cy="584775"/>
            <a:chOff x="7681113" y="3534213"/>
            <a:chExt cx="536448" cy="584775"/>
          </a:xfrm>
        </p:grpSpPr>
        <p:sp>
          <p:nvSpPr>
            <p:cNvPr id="12" name="Elipse 11"/>
            <p:cNvSpPr/>
            <p:nvPr/>
          </p:nvSpPr>
          <p:spPr>
            <a:xfrm>
              <a:off x="7681113" y="3579949"/>
              <a:ext cx="536448" cy="489081"/>
            </a:xfrm>
            <a:prstGeom prst="ellipse">
              <a:avLst/>
            </a:prstGeom>
            <a:solidFill>
              <a:srgbClr val="9E599C"/>
            </a:solidFill>
            <a:ln>
              <a:solidFill>
                <a:srgbClr val="6229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3" name="CuadroTexto 12"/>
            <p:cNvSpPr txBox="1"/>
            <p:nvPr/>
          </p:nvSpPr>
          <p:spPr>
            <a:xfrm>
              <a:off x="7767066" y="3534213"/>
              <a:ext cx="393056" cy="584775"/>
            </a:xfrm>
            <a:prstGeom prst="rect">
              <a:avLst/>
            </a:prstGeom>
            <a:noFill/>
          </p:spPr>
          <p:txBody>
            <a:bodyPr wrap="none" rtlCol="0">
              <a:spAutoFit/>
            </a:bodyPr>
            <a:lstStyle/>
            <a:p>
              <a:r>
                <a:rPr lang="es-CO" sz="3200" b="1" dirty="0">
                  <a:solidFill>
                    <a:schemeClr val="bg1"/>
                  </a:solidFill>
                </a:rPr>
                <a:t>1</a:t>
              </a:r>
            </a:p>
          </p:txBody>
        </p:sp>
      </p:grpSp>
      <p:sp>
        <p:nvSpPr>
          <p:cNvPr id="14" name="Rectángulo 13"/>
          <p:cNvSpPr/>
          <p:nvPr/>
        </p:nvSpPr>
        <p:spPr>
          <a:xfrm>
            <a:off x="5909829" y="3734842"/>
            <a:ext cx="2441910" cy="369332"/>
          </a:xfrm>
          <a:prstGeom prst="rect">
            <a:avLst/>
          </a:prstGeom>
        </p:spPr>
        <p:txBody>
          <a:bodyPr wrap="square">
            <a:spAutoFit/>
          </a:bodyPr>
          <a:lstStyle/>
          <a:p>
            <a:r>
              <a:rPr lang="es-ES" sz="1800" dirty="0"/>
              <a:t>Panel de Filtrar</a:t>
            </a:r>
            <a:r>
              <a:rPr lang="es-CO" sz="1800" dirty="0">
                <a:latin typeface="Helvetica" panose="020B0604020202020204" pitchFamily="34" charset="0"/>
                <a:cs typeface="Helvetica" panose="020B0604020202020204" pitchFamily="34" charset="0"/>
              </a:rPr>
              <a:t>.</a:t>
            </a:r>
          </a:p>
        </p:txBody>
      </p:sp>
      <p:sp>
        <p:nvSpPr>
          <p:cNvPr id="15" name="CuadroTexto 14"/>
          <p:cNvSpPr txBox="1"/>
          <p:nvPr/>
        </p:nvSpPr>
        <p:spPr>
          <a:xfrm>
            <a:off x="4450090" y="2471583"/>
            <a:ext cx="3859445" cy="830997"/>
          </a:xfrm>
          <a:prstGeom prst="rect">
            <a:avLst/>
          </a:prstGeom>
          <a:noFill/>
          <a:ln>
            <a:solidFill>
              <a:schemeClr val="bg1">
                <a:lumMod val="50000"/>
              </a:schemeClr>
            </a:solidFill>
          </a:ln>
        </p:spPr>
        <p:txBody>
          <a:bodyPr wrap="square" rtlCol="0">
            <a:spAutoFit/>
          </a:bodyPr>
          <a:lstStyle/>
          <a:p>
            <a:r>
              <a:rPr lang="es-CO" sz="1600" b="1" dirty="0">
                <a:latin typeface="Helvetica" panose="020B0604020202020204" pitchFamily="34" charset="0"/>
                <a:cs typeface="Helvetica" panose="020B0604020202020204" pitchFamily="34" charset="0"/>
              </a:rPr>
              <a:t>URL:</a:t>
            </a:r>
            <a:r>
              <a:rPr lang="es-CO" sz="1600" dirty="0">
                <a:latin typeface="Helvetica" panose="020B0604020202020204" pitchFamily="34" charset="0"/>
                <a:cs typeface="Helvetica" panose="020B0604020202020204" pitchFamily="34" charset="0"/>
              </a:rPr>
              <a:t> </a:t>
            </a:r>
            <a:r>
              <a:rPr lang="es-CO" sz="1600" dirty="0">
                <a:latin typeface="Helvetica" panose="020B0604020202020204" pitchFamily="34" charset="0"/>
                <a:cs typeface="Helvetica" panose="020B0604020202020204" pitchFamily="34" charset="0"/>
                <a:hlinkClick r:id="rId4"/>
              </a:rPr>
              <a:t>https://datos.gov.co/</a:t>
            </a:r>
            <a:endParaRPr lang="es-CO" sz="1600" dirty="0">
              <a:latin typeface="Helvetica" panose="020B0604020202020204" pitchFamily="34" charset="0"/>
              <a:cs typeface="Helvetica" panose="020B0604020202020204" pitchFamily="34" charset="0"/>
            </a:endParaRPr>
          </a:p>
          <a:p>
            <a:r>
              <a:rPr lang="es-CO" sz="1600" b="1" dirty="0">
                <a:latin typeface="Helvetica" panose="020B0604020202020204" pitchFamily="34" charset="0"/>
                <a:cs typeface="Helvetica" panose="020B0604020202020204" pitchFamily="34" charset="0"/>
              </a:rPr>
              <a:t>Usuario: </a:t>
            </a:r>
            <a:r>
              <a:rPr lang="es-CO" sz="1600" dirty="0">
                <a:latin typeface="Helvetica" panose="020B0604020202020204" pitchFamily="34" charset="0"/>
                <a:cs typeface="Helvetica" panose="020B0604020202020204" pitchFamily="34" charset="0"/>
                <a:hlinkClick r:id="rId5"/>
              </a:rPr>
              <a:t>capacitacionmintic@gmail.com</a:t>
            </a:r>
            <a:endParaRPr lang="es-CO" sz="1600" dirty="0">
              <a:latin typeface="Helvetica" panose="020B0604020202020204" pitchFamily="34" charset="0"/>
              <a:cs typeface="Helvetica" panose="020B0604020202020204" pitchFamily="34" charset="0"/>
            </a:endParaRPr>
          </a:p>
          <a:p>
            <a:r>
              <a:rPr lang="es-CO" sz="1600" b="1" dirty="0">
                <a:latin typeface="Helvetica" panose="020B0604020202020204" pitchFamily="34" charset="0"/>
                <a:cs typeface="Helvetica" panose="020B0604020202020204" pitchFamily="34" charset="0"/>
              </a:rPr>
              <a:t>Clave:</a:t>
            </a:r>
            <a:r>
              <a:rPr lang="es-CO" sz="1600" dirty="0">
                <a:latin typeface="Helvetica" panose="020B0604020202020204" pitchFamily="34" charset="0"/>
                <a:cs typeface="Helvetica" panose="020B0604020202020204" pitchFamily="34" charset="0"/>
              </a:rPr>
              <a:t> Mintic2016*</a:t>
            </a:r>
          </a:p>
        </p:txBody>
      </p:sp>
      <p:sp>
        <p:nvSpPr>
          <p:cNvPr id="16" name="Rectángulo 15"/>
          <p:cNvSpPr/>
          <p:nvPr/>
        </p:nvSpPr>
        <p:spPr>
          <a:xfrm>
            <a:off x="5380179" y="1301438"/>
            <a:ext cx="1999265" cy="923330"/>
          </a:xfrm>
          <a:prstGeom prst="rect">
            <a:avLst/>
          </a:prstGeom>
          <a:noFill/>
        </p:spPr>
        <p:txBody>
          <a:bodyPr wrap="none" lIns="91440" tIns="45720" rIns="91440" bIns="45720">
            <a:spAutoFit/>
          </a:bodyPr>
          <a:lstStyle/>
          <a:p>
            <a:pPr algn="ctr"/>
            <a:r>
              <a:rPr lang="es-ES" sz="5400" b="0" cap="none" spc="0" dirty="0">
                <a:ln w="0"/>
                <a:solidFill>
                  <a:srgbClr val="62296B"/>
                </a:solidFill>
                <a:effectLst>
                  <a:reflection blurRad="6350" stA="53000" endA="300" endPos="35500" dir="5400000" sy="-90000" algn="bl" rotWithShape="0"/>
                </a:effectLst>
              </a:rPr>
              <a:t>DEMO</a:t>
            </a:r>
          </a:p>
        </p:txBody>
      </p:sp>
      <p:sp>
        <p:nvSpPr>
          <p:cNvPr id="17" name="CuadroTexto 16"/>
          <p:cNvSpPr txBox="1"/>
          <p:nvPr/>
        </p:nvSpPr>
        <p:spPr>
          <a:xfrm>
            <a:off x="300038" y="200028"/>
            <a:ext cx="7580241" cy="487698"/>
          </a:xfrm>
          <a:prstGeom prst="rect">
            <a:avLst/>
          </a:prstGeom>
          <a:noFill/>
        </p:spPr>
        <p:txBody>
          <a:bodyPr wrap="square" rtlCol="0">
            <a:spAutoFit/>
          </a:bodyPr>
          <a:lstStyle/>
          <a:p>
            <a:pPr>
              <a:lnSpc>
                <a:spcPct val="70000"/>
              </a:lnSpc>
            </a:pPr>
            <a:r>
              <a:rPr lang="es-MX" sz="3600" b="1" dirty="0">
                <a:solidFill>
                  <a:schemeClr val="bg1"/>
                </a:solidFill>
                <a:latin typeface="Bebas Neue" panose="020B0606020202050201"/>
                <a:ea typeface="Bebas Neue" charset="0"/>
                <a:cs typeface="Bebas Neue" charset="0"/>
              </a:rPr>
              <a:t>Opciones Panel de Filtrar.</a:t>
            </a:r>
            <a:endParaRPr lang="es-ES_tradnl" sz="3600" dirty="0">
              <a:solidFill>
                <a:schemeClr val="bg1"/>
              </a:solidFill>
              <a:latin typeface="Bebas Neue" panose="020B0606020202050201"/>
              <a:ea typeface="Bebas Neue" charset="0"/>
              <a:cs typeface="Bebas Neue" charset="0"/>
            </a:endParaRPr>
          </a:p>
        </p:txBody>
      </p:sp>
    </p:spTree>
    <p:extLst>
      <p:ext uri="{BB962C8B-B14F-4D97-AF65-F5344CB8AC3E}">
        <p14:creationId xmlns:p14="http://schemas.microsoft.com/office/powerpoint/2010/main" val="9361056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300038" y="200028"/>
            <a:ext cx="7580241" cy="487698"/>
          </a:xfrm>
          <a:prstGeom prst="rect">
            <a:avLst/>
          </a:prstGeom>
          <a:noFill/>
        </p:spPr>
        <p:txBody>
          <a:bodyPr wrap="square" rtlCol="0">
            <a:spAutoFit/>
          </a:bodyPr>
          <a:lstStyle/>
          <a:p>
            <a:pPr>
              <a:lnSpc>
                <a:spcPct val="70000"/>
              </a:lnSpc>
            </a:pPr>
            <a:r>
              <a:rPr lang="es-MX" sz="3600" b="1" dirty="0">
                <a:solidFill>
                  <a:schemeClr val="bg1"/>
                </a:solidFill>
                <a:latin typeface="Bebas Neue" panose="020B0606020202050201"/>
                <a:ea typeface="Bebas Neue" charset="0"/>
                <a:cs typeface="Bebas Neue" charset="0"/>
              </a:rPr>
              <a:t>Opciones Panel de Visualizar.</a:t>
            </a:r>
            <a:endParaRPr lang="es-ES_tradnl" sz="3600" dirty="0">
              <a:solidFill>
                <a:schemeClr val="bg1"/>
              </a:solidFill>
              <a:latin typeface="Bebas Neue" panose="020B0606020202050201"/>
              <a:ea typeface="Bebas Neue" charset="0"/>
              <a:cs typeface="Bebas Neue" charset="0"/>
            </a:endParaRPr>
          </a:p>
        </p:txBody>
      </p:sp>
      <p:sp>
        <p:nvSpPr>
          <p:cNvPr id="8" name="CuadroTexto 7"/>
          <p:cNvSpPr txBox="1"/>
          <p:nvPr/>
        </p:nvSpPr>
        <p:spPr>
          <a:xfrm>
            <a:off x="8032830" y="1908665"/>
            <a:ext cx="184731" cy="308418"/>
          </a:xfrm>
          <a:prstGeom prst="rect">
            <a:avLst/>
          </a:prstGeom>
          <a:noFill/>
        </p:spPr>
        <p:txBody>
          <a:bodyPr wrap="none" rtlCol="0">
            <a:spAutoFit/>
          </a:bodyPr>
          <a:lstStyle/>
          <a:p>
            <a:endParaRPr lang="es-ES_tradnl" dirty="0"/>
          </a:p>
        </p:txBody>
      </p:sp>
      <p:sp>
        <p:nvSpPr>
          <p:cNvPr id="7" name="Text Placeholder 2"/>
          <p:cNvSpPr txBox="1">
            <a:spLocks/>
          </p:cNvSpPr>
          <p:nvPr/>
        </p:nvSpPr>
        <p:spPr>
          <a:xfrm>
            <a:off x="3631883" y="886578"/>
            <a:ext cx="1892617" cy="461665"/>
          </a:xfrm>
          <a:prstGeom prst="rect">
            <a:avLst/>
          </a:prstGeom>
          <a:noFill/>
        </p:spPr>
        <p:txBody>
          <a:bodyPr wrap="square" rtlCol="0">
            <a:spAutoFit/>
          </a:bodyPr>
          <a:lstStyle>
            <a:defPPr>
              <a:defRPr lang="es-ES_tradnl"/>
            </a:defPPr>
            <a:lvl1pPr algn="ctr">
              <a:defRPr sz="2400">
                <a:solidFill>
                  <a:srgbClr val="7030A0"/>
                </a:solidFill>
                <a:cs typeface="Helvetica" panose="020B0604020202020204" pitchFamily="34" charset="0"/>
              </a:defRPr>
            </a:lvl1pPr>
          </a:lstStyle>
          <a:p>
            <a:pPr algn="l"/>
            <a:r>
              <a:rPr lang="es-MX" dirty="0"/>
              <a:t>Calendarios</a:t>
            </a:r>
            <a:endParaRPr lang="en-US" dirty="0"/>
          </a:p>
        </p:txBody>
      </p:sp>
      <p:pic>
        <p:nvPicPr>
          <p:cNvPr id="11" name="Content Placeholder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9806" y="1933687"/>
            <a:ext cx="4373959" cy="1917976"/>
          </a:xfrm>
          <a:prstGeom prst="rect">
            <a:avLst/>
          </a:prstGeom>
          <a:ln>
            <a:noFill/>
          </a:ln>
          <a:effectLst>
            <a:outerShdw blurRad="292100" dist="139700" dir="2700000" algn="tl" rotWithShape="0">
              <a:srgbClr val="333333">
                <a:alpha val="65000"/>
              </a:srgbClr>
            </a:outerShdw>
          </a:effectLst>
        </p:spPr>
      </p:pic>
      <p:pic>
        <p:nvPicPr>
          <p:cNvPr id="12"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7303" y="1643558"/>
            <a:ext cx="2942685" cy="262421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810068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300038" y="200028"/>
            <a:ext cx="7580241" cy="487698"/>
          </a:xfrm>
          <a:prstGeom prst="rect">
            <a:avLst/>
          </a:prstGeom>
          <a:noFill/>
        </p:spPr>
        <p:txBody>
          <a:bodyPr wrap="square" rtlCol="0">
            <a:spAutoFit/>
          </a:bodyPr>
          <a:lstStyle/>
          <a:p>
            <a:pPr>
              <a:lnSpc>
                <a:spcPct val="70000"/>
              </a:lnSpc>
            </a:pPr>
            <a:r>
              <a:rPr lang="es-MX" sz="3600" b="1" dirty="0">
                <a:solidFill>
                  <a:schemeClr val="bg1"/>
                </a:solidFill>
                <a:latin typeface="Bebas Neue" panose="020B0606020202050201"/>
                <a:ea typeface="Bebas Neue" charset="0"/>
                <a:cs typeface="Bebas Neue" charset="0"/>
              </a:rPr>
              <a:t>Opciones Panel de Visualizar.</a:t>
            </a:r>
            <a:endParaRPr lang="es-ES_tradnl" sz="3600" dirty="0">
              <a:solidFill>
                <a:schemeClr val="bg1"/>
              </a:solidFill>
              <a:latin typeface="Bebas Neue" panose="020B0606020202050201"/>
              <a:ea typeface="Bebas Neue" charset="0"/>
              <a:cs typeface="Bebas Neue" charset="0"/>
            </a:endParaRPr>
          </a:p>
        </p:txBody>
      </p:sp>
      <p:sp>
        <p:nvSpPr>
          <p:cNvPr id="10" name="Text Placeholder 2"/>
          <p:cNvSpPr txBox="1">
            <a:spLocks/>
          </p:cNvSpPr>
          <p:nvPr/>
        </p:nvSpPr>
        <p:spPr>
          <a:xfrm>
            <a:off x="3402929" y="908148"/>
            <a:ext cx="1374458" cy="461665"/>
          </a:xfrm>
          <a:prstGeom prst="rect">
            <a:avLst/>
          </a:prstGeom>
          <a:noFill/>
        </p:spPr>
        <p:txBody>
          <a:bodyPr wrap="square" rtlCol="0">
            <a:spAutoFit/>
          </a:bodyPr>
          <a:lstStyle>
            <a:defPPr>
              <a:defRPr lang="es-ES_tradnl"/>
            </a:defPPr>
            <a:lvl1pPr>
              <a:defRPr sz="2400">
                <a:solidFill>
                  <a:srgbClr val="7030A0"/>
                </a:solidFill>
                <a:cs typeface="Helvetica" panose="020B0604020202020204" pitchFamily="34" charset="0"/>
              </a:defRPr>
            </a:lvl1pPr>
          </a:lstStyle>
          <a:p>
            <a:pPr algn="ctr"/>
            <a:r>
              <a:rPr lang="es-MX" dirty="0"/>
              <a:t>Gráficos</a:t>
            </a:r>
            <a:endParaRPr lang="en-US" dirty="0"/>
          </a:p>
        </p:txBody>
      </p:sp>
      <p:pic>
        <p:nvPicPr>
          <p:cNvPr id="12" name="Content Placeholder 3"/>
          <p:cNvPicPr>
            <a:picLocks noChangeAspect="1"/>
          </p:cNvPicPr>
          <p:nvPr/>
        </p:nvPicPr>
        <p:blipFill rotWithShape="1">
          <a:blip r:embed="rId3">
            <a:extLst>
              <a:ext uri="{28A0092B-C50C-407E-A947-70E740481C1C}">
                <a14:useLocalDpi xmlns:a14="http://schemas.microsoft.com/office/drawing/2010/main" val="0"/>
              </a:ext>
            </a:extLst>
          </a:blip>
          <a:srcRect l="1960" t="13715" r="1710" b="2696"/>
          <a:stretch/>
        </p:blipFill>
        <p:spPr>
          <a:xfrm>
            <a:off x="4473836" y="1713723"/>
            <a:ext cx="3169920" cy="2727960"/>
          </a:xfrm>
          <a:prstGeom prst="rect">
            <a:avLst/>
          </a:prstGeom>
          <a:ln>
            <a:noFill/>
          </a:ln>
          <a:effectLst>
            <a:outerShdw blurRad="292100" dist="139700" dir="2700000" algn="tl" rotWithShape="0">
              <a:srgbClr val="333333">
                <a:alpha val="65000"/>
              </a:srgbClr>
            </a:outerShdw>
          </a:effectLst>
        </p:spPr>
      </p:pic>
      <p:pic>
        <p:nvPicPr>
          <p:cNvPr id="13" name="Picture 4" descr="Screen Clipping"/>
          <p:cNvPicPr>
            <a:picLocks noChangeAspect="1"/>
          </p:cNvPicPr>
          <p:nvPr/>
        </p:nvPicPr>
        <p:blipFill rotWithShape="1">
          <a:blip r:embed="rId4">
            <a:extLst>
              <a:ext uri="{28A0092B-C50C-407E-A947-70E740481C1C}">
                <a14:useLocalDpi xmlns:a14="http://schemas.microsoft.com/office/drawing/2010/main" val="0"/>
              </a:ext>
            </a:extLst>
          </a:blip>
          <a:srcRect t="2294" r="3043"/>
          <a:stretch/>
        </p:blipFill>
        <p:spPr>
          <a:xfrm>
            <a:off x="1286716" y="1960767"/>
            <a:ext cx="2355310" cy="223387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49450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300038" y="200028"/>
            <a:ext cx="7580241" cy="487698"/>
          </a:xfrm>
          <a:prstGeom prst="rect">
            <a:avLst/>
          </a:prstGeom>
          <a:noFill/>
        </p:spPr>
        <p:txBody>
          <a:bodyPr wrap="square" rtlCol="0">
            <a:spAutoFit/>
          </a:bodyPr>
          <a:lstStyle/>
          <a:p>
            <a:pPr>
              <a:lnSpc>
                <a:spcPct val="70000"/>
              </a:lnSpc>
            </a:pPr>
            <a:r>
              <a:rPr lang="es-MX" sz="3600" b="1" dirty="0">
                <a:solidFill>
                  <a:schemeClr val="bg1"/>
                </a:solidFill>
                <a:latin typeface="Bebas Neue" panose="020B0606020202050201"/>
                <a:ea typeface="Bebas Neue" charset="0"/>
                <a:cs typeface="Bebas Neue" charset="0"/>
              </a:rPr>
              <a:t>Opciones Panel de Visualizar.</a:t>
            </a:r>
            <a:endParaRPr lang="es-ES_tradnl" sz="3600" dirty="0">
              <a:solidFill>
                <a:schemeClr val="bg1"/>
              </a:solidFill>
              <a:latin typeface="Bebas Neue" panose="020B0606020202050201"/>
              <a:ea typeface="Bebas Neue" charset="0"/>
              <a:cs typeface="Bebas Neue" charset="0"/>
            </a:endParaRPr>
          </a:p>
        </p:txBody>
      </p:sp>
      <p:sp>
        <p:nvSpPr>
          <p:cNvPr id="11" name="Text Placeholder 2"/>
          <p:cNvSpPr txBox="1">
            <a:spLocks/>
          </p:cNvSpPr>
          <p:nvPr/>
        </p:nvSpPr>
        <p:spPr>
          <a:xfrm>
            <a:off x="4028123" y="958237"/>
            <a:ext cx="1374457" cy="461665"/>
          </a:xfrm>
          <a:prstGeom prst="rect">
            <a:avLst/>
          </a:prstGeom>
          <a:noFill/>
        </p:spPr>
        <p:txBody>
          <a:bodyPr wrap="square" rtlCol="0">
            <a:spAutoFit/>
          </a:bodyPr>
          <a:lstStyle>
            <a:defPPr>
              <a:defRPr lang="es-ES_tradnl"/>
            </a:defPPr>
            <a:lvl1pPr algn="ctr">
              <a:defRPr sz="2400">
                <a:solidFill>
                  <a:srgbClr val="7030A0"/>
                </a:solidFill>
                <a:cs typeface="Helvetica" panose="020B0604020202020204" pitchFamily="34" charset="0"/>
              </a:defRPr>
            </a:lvl1pPr>
          </a:lstStyle>
          <a:p>
            <a:r>
              <a:rPr lang="es-MX" dirty="0"/>
              <a:t>Mapas</a:t>
            </a:r>
            <a:endParaRPr lang="en-US" dirty="0"/>
          </a:p>
        </p:txBody>
      </p:sp>
      <p:pic>
        <p:nvPicPr>
          <p:cNvPr id="14"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3899" y="1698458"/>
            <a:ext cx="3309152" cy="1665965"/>
          </a:xfrm>
          <a:prstGeom prst="rect">
            <a:avLst/>
          </a:prstGeom>
          <a:ln>
            <a:noFill/>
          </a:ln>
          <a:effectLst>
            <a:outerShdw blurRad="292100" dist="139700" dir="2700000" algn="tl" rotWithShape="0">
              <a:srgbClr val="333333">
                <a:alpha val="65000"/>
              </a:srgbClr>
            </a:outerShdw>
          </a:effectLst>
        </p:spPr>
      </p:pic>
      <p:pic>
        <p:nvPicPr>
          <p:cNvPr id="15"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24725" y="1694435"/>
            <a:ext cx="3322946" cy="1667975"/>
          </a:xfrm>
          <a:prstGeom prst="rect">
            <a:avLst/>
          </a:prstGeom>
          <a:ln>
            <a:noFill/>
          </a:ln>
          <a:effectLst>
            <a:outerShdw blurRad="292100" dist="139700" dir="2700000" algn="tl" rotWithShape="0">
              <a:srgbClr val="333333">
                <a:alpha val="65000"/>
              </a:srgbClr>
            </a:outerShdw>
          </a:effectLst>
        </p:spPr>
      </p:pic>
      <p:pic>
        <p:nvPicPr>
          <p:cNvPr id="16"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38008" y="3554557"/>
            <a:ext cx="2973435" cy="1346775"/>
          </a:xfrm>
          <a:prstGeom prst="rect">
            <a:avLst/>
          </a:prstGeom>
        </p:spPr>
      </p:pic>
    </p:spTree>
    <p:extLst>
      <p:ext uri="{BB962C8B-B14F-4D97-AF65-F5344CB8AC3E}">
        <p14:creationId xmlns:p14="http://schemas.microsoft.com/office/powerpoint/2010/main" val="17304379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300038" y="200028"/>
            <a:ext cx="7580241" cy="487698"/>
          </a:xfrm>
          <a:prstGeom prst="rect">
            <a:avLst/>
          </a:prstGeom>
          <a:noFill/>
        </p:spPr>
        <p:txBody>
          <a:bodyPr wrap="square" rtlCol="0">
            <a:spAutoFit/>
          </a:bodyPr>
          <a:lstStyle/>
          <a:p>
            <a:pPr>
              <a:lnSpc>
                <a:spcPct val="70000"/>
              </a:lnSpc>
            </a:pPr>
            <a:r>
              <a:rPr lang="es-MX" sz="3600" b="1" dirty="0">
                <a:solidFill>
                  <a:schemeClr val="bg1"/>
                </a:solidFill>
                <a:latin typeface="Bebas Neue" panose="020B0606020202050201"/>
                <a:ea typeface="Bebas Neue" charset="0"/>
                <a:cs typeface="Bebas Neue" charset="0"/>
              </a:rPr>
              <a:t>Opciones Panel de Visualizar.</a:t>
            </a:r>
            <a:endParaRPr lang="es-ES_tradnl" sz="3600" dirty="0">
              <a:solidFill>
                <a:schemeClr val="bg1"/>
              </a:solidFill>
              <a:latin typeface="Bebas Neue" panose="020B0606020202050201"/>
              <a:ea typeface="Bebas Neue" charset="0"/>
              <a:cs typeface="Bebas Neue" charset="0"/>
            </a:endParaRPr>
          </a:p>
        </p:txBody>
      </p:sp>
      <p:sp>
        <p:nvSpPr>
          <p:cNvPr id="8" name="CuadroTexto 7"/>
          <p:cNvSpPr txBox="1"/>
          <p:nvPr/>
        </p:nvSpPr>
        <p:spPr>
          <a:xfrm>
            <a:off x="8032830" y="1817225"/>
            <a:ext cx="184731" cy="308418"/>
          </a:xfrm>
          <a:prstGeom prst="rect">
            <a:avLst/>
          </a:prstGeom>
          <a:noFill/>
        </p:spPr>
        <p:txBody>
          <a:bodyPr wrap="none" rtlCol="0">
            <a:spAutoFit/>
          </a:bodyPr>
          <a:lstStyle/>
          <a:p>
            <a:endParaRPr lang="es-ES_tradnl" dirty="0"/>
          </a:p>
        </p:txBody>
      </p:sp>
      <p:pic>
        <p:nvPicPr>
          <p:cNvPr id="11"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42919" y="1561459"/>
            <a:ext cx="5386227" cy="3252653"/>
          </a:xfrm>
          <a:prstGeom prst="rect">
            <a:avLst/>
          </a:prstGeom>
        </p:spPr>
      </p:pic>
      <p:sp>
        <p:nvSpPr>
          <p:cNvPr id="6" name="Text Placeholder 2"/>
          <p:cNvSpPr txBox="1">
            <a:spLocks/>
          </p:cNvSpPr>
          <p:nvPr/>
        </p:nvSpPr>
        <p:spPr>
          <a:xfrm>
            <a:off x="3846873" y="946248"/>
            <a:ext cx="1641157" cy="461665"/>
          </a:xfrm>
          <a:prstGeom prst="rect">
            <a:avLst/>
          </a:prstGeom>
          <a:noFill/>
        </p:spPr>
        <p:txBody>
          <a:bodyPr wrap="square" rtlCol="0">
            <a:spAutoFit/>
          </a:bodyPr>
          <a:lstStyle>
            <a:defPPr>
              <a:defRPr lang="es-ES_tradnl"/>
            </a:defPPr>
            <a:lvl1pPr algn="ctr">
              <a:defRPr sz="2400">
                <a:solidFill>
                  <a:srgbClr val="7030A0"/>
                </a:solidFill>
                <a:cs typeface="Helvetica" panose="020B0604020202020204" pitchFamily="34" charset="0"/>
              </a:defRPr>
            </a:lvl1pPr>
          </a:lstStyle>
          <a:p>
            <a:r>
              <a:rPr lang="es-MX" dirty="0"/>
              <a:t>Data Lens</a:t>
            </a:r>
            <a:endParaRPr lang="en-US" dirty="0"/>
          </a:p>
        </p:txBody>
      </p:sp>
    </p:spTree>
    <p:extLst>
      <p:ext uri="{BB962C8B-B14F-4D97-AF65-F5344CB8AC3E}">
        <p14:creationId xmlns:p14="http://schemas.microsoft.com/office/powerpoint/2010/main" val="2893893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p:cNvSpPr txBox="1"/>
          <p:nvPr/>
        </p:nvSpPr>
        <p:spPr>
          <a:xfrm>
            <a:off x="8032830" y="1817225"/>
            <a:ext cx="184731" cy="308418"/>
          </a:xfrm>
          <a:prstGeom prst="rect">
            <a:avLst/>
          </a:prstGeom>
          <a:noFill/>
        </p:spPr>
        <p:txBody>
          <a:bodyPr wrap="none" rtlCol="0">
            <a:spAutoFit/>
          </a:bodyPr>
          <a:lstStyle/>
          <a:p>
            <a:endParaRPr lang="es-ES_tradnl" dirty="0"/>
          </a:p>
        </p:txBody>
      </p:sp>
      <p:pic>
        <p:nvPicPr>
          <p:cNvPr id="7" name="Imagen 2"/>
          <p:cNvPicPr>
            <a:picLocks noChangeAspect="1"/>
          </p:cNvPicPr>
          <p:nvPr/>
        </p:nvPicPr>
        <p:blipFill rotWithShape="1">
          <a:blip r:embed="rId3" cstate="print">
            <a:extLst>
              <a:ext uri="{28A0092B-C50C-407E-A947-70E740481C1C}">
                <a14:useLocalDpi xmlns:a14="http://schemas.microsoft.com/office/drawing/2010/main" val="0"/>
              </a:ext>
            </a:extLst>
          </a:blip>
          <a:srcRect l="17893"/>
          <a:stretch/>
        </p:blipFill>
        <p:spPr>
          <a:xfrm>
            <a:off x="0" y="793213"/>
            <a:ext cx="3448280" cy="4179381"/>
          </a:xfrm>
          <a:prstGeom prst="rect">
            <a:avLst/>
          </a:prstGeom>
        </p:spPr>
      </p:pic>
      <p:grpSp>
        <p:nvGrpSpPr>
          <p:cNvPr id="11" name="Grupo 10"/>
          <p:cNvGrpSpPr/>
          <p:nvPr/>
        </p:nvGrpSpPr>
        <p:grpSpPr>
          <a:xfrm>
            <a:off x="5405994" y="3146454"/>
            <a:ext cx="536448" cy="584775"/>
            <a:chOff x="7681113" y="3534213"/>
            <a:chExt cx="536448" cy="584775"/>
          </a:xfrm>
        </p:grpSpPr>
        <p:sp>
          <p:nvSpPr>
            <p:cNvPr id="12" name="Elipse 11"/>
            <p:cNvSpPr/>
            <p:nvPr/>
          </p:nvSpPr>
          <p:spPr>
            <a:xfrm>
              <a:off x="7681113" y="3579949"/>
              <a:ext cx="536448" cy="489081"/>
            </a:xfrm>
            <a:prstGeom prst="ellipse">
              <a:avLst/>
            </a:prstGeom>
            <a:solidFill>
              <a:srgbClr val="9E599C"/>
            </a:solidFill>
            <a:ln>
              <a:solidFill>
                <a:srgbClr val="6229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3" name="CuadroTexto 12"/>
            <p:cNvSpPr txBox="1"/>
            <p:nvPr/>
          </p:nvSpPr>
          <p:spPr>
            <a:xfrm>
              <a:off x="7767066" y="3534213"/>
              <a:ext cx="393056" cy="584775"/>
            </a:xfrm>
            <a:prstGeom prst="rect">
              <a:avLst/>
            </a:prstGeom>
            <a:noFill/>
          </p:spPr>
          <p:txBody>
            <a:bodyPr wrap="none" rtlCol="0">
              <a:spAutoFit/>
            </a:bodyPr>
            <a:lstStyle/>
            <a:p>
              <a:r>
                <a:rPr lang="es-CO" sz="3200" b="1" dirty="0">
                  <a:solidFill>
                    <a:schemeClr val="bg1"/>
                  </a:solidFill>
                </a:rPr>
                <a:t>1</a:t>
              </a:r>
            </a:p>
          </p:txBody>
        </p:sp>
      </p:grpSp>
      <p:sp>
        <p:nvSpPr>
          <p:cNvPr id="14" name="Rectángulo 13"/>
          <p:cNvSpPr/>
          <p:nvPr/>
        </p:nvSpPr>
        <p:spPr>
          <a:xfrm>
            <a:off x="5942442" y="3221474"/>
            <a:ext cx="2441910" cy="369332"/>
          </a:xfrm>
          <a:prstGeom prst="rect">
            <a:avLst/>
          </a:prstGeom>
        </p:spPr>
        <p:txBody>
          <a:bodyPr wrap="square">
            <a:spAutoFit/>
          </a:bodyPr>
          <a:lstStyle/>
          <a:p>
            <a:r>
              <a:rPr lang="es-ES" sz="1800" dirty="0"/>
              <a:t>Calendario</a:t>
            </a:r>
            <a:r>
              <a:rPr lang="es-CO" sz="1800" dirty="0">
                <a:latin typeface="Helvetica" panose="020B0604020202020204" pitchFamily="34" charset="0"/>
                <a:cs typeface="Helvetica" panose="020B0604020202020204" pitchFamily="34" charset="0"/>
              </a:rPr>
              <a:t>.</a:t>
            </a:r>
          </a:p>
        </p:txBody>
      </p:sp>
      <p:sp>
        <p:nvSpPr>
          <p:cNvPr id="15" name="CuadroTexto 14"/>
          <p:cNvSpPr txBox="1"/>
          <p:nvPr/>
        </p:nvSpPr>
        <p:spPr>
          <a:xfrm>
            <a:off x="4450090" y="2311563"/>
            <a:ext cx="3859445" cy="830997"/>
          </a:xfrm>
          <a:prstGeom prst="rect">
            <a:avLst/>
          </a:prstGeom>
          <a:noFill/>
          <a:ln>
            <a:solidFill>
              <a:schemeClr val="bg1">
                <a:lumMod val="50000"/>
              </a:schemeClr>
            </a:solidFill>
          </a:ln>
        </p:spPr>
        <p:txBody>
          <a:bodyPr wrap="square" rtlCol="0">
            <a:spAutoFit/>
          </a:bodyPr>
          <a:lstStyle/>
          <a:p>
            <a:r>
              <a:rPr lang="es-CO" sz="1600" b="1" dirty="0">
                <a:latin typeface="Helvetica" panose="020B0604020202020204" pitchFamily="34" charset="0"/>
                <a:cs typeface="Helvetica" panose="020B0604020202020204" pitchFamily="34" charset="0"/>
              </a:rPr>
              <a:t>URL:</a:t>
            </a:r>
            <a:r>
              <a:rPr lang="es-CO" sz="1600" dirty="0">
                <a:latin typeface="Helvetica" panose="020B0604020202020204" pitchFamily="34" charset="0"/>
                <a:cs typeface="Helvetica" panose="020B0604020202020204" pitchFamily="34" charset="0"/>
              </a:rPr>
              <a:t> </a:t>
            </a:r>
            <a:r>
              <a:rPr lang="es-CO" sz="1600" dirty="0">
                <a:latin typeface="Helvetica" panose="020B0604020202020204" pitchFamily="34" charset="0"/>
                <a:cs typeface="Helvetica" panose="020B0604020202020204" pitchFamily="34" charset="0"/>
                <a:hlinkClick r:id="rId4"/>
              </a:rPr>
              <a:t>https://datos.gov.co/</a:t>
            </a:r>
            <a:endParaRPr lang="es-CO" sz="1600" dirty="0">
              <a:latin typeface="Helvetica" panose="020B0604020202020204" pitchFamily="34" charset="0"/>
              <a:cs typeface="Helvetica" panose="020B0604020202020204" pitchFamily="34" charset="0"/>
            </a:endParaRPr>
          </a:p>
          <a:p>
            <a:r>
              <a:rPr lang="es-CO" sz="1600" b="1" dirty="0">
                <a:latin typeface="Helvetica" panose="020B0604020202020204" pitchFamily="34" charset="0"/>
                <a:cs typeface="Helvetica" panose="020B0604020202020204" pitchFamily="34" charset="0"/>
              </a:rPr>
              <a:t>Usuario: </a:t>
            </a:r>
            <a:r>
              <a:rPr lang="es-CO" sz="1600" dirty="0">
                <a:latin typeface="Helvetica" panose="020B0604020202020204" pitchFamily="34" charset="0"/>
                <a:cs typeface="Helvetica" panose="020B0604020202020204" pitchFamily="34" charset="0"/>
                <a:hlinkClick r:id="rId5"/>
              </a:rPr>
              <a:t>capacitacionmintic@gmail.com</a:t>
            </a:r>
            <a:endParaRPr lang="es-CO" sz="1600" dirty="0">
              <a:latin typeface="Helvetica" panose="020B0604020202020204" pitchFamily="34" charset="0"/>
              <a:cs typeface="Helvetica" panose="020B0604020202020204" pitchFamily="34" charset="0"/>
            </a:endParaRPr>
          </a:p>
          <a:p>
            <a:r>
              <a:rPr lang="es-CO" sz="1600" b="1" dirty="0">
                <a:latin typeface="Helvetica" panose="020B0604020202020204" pitchFamily="34" charset="0"/>
                <a:cs typeface="Helvetica" panose="020B0604020202020204" pitchFamily="34" charset="0"/>
              </a:rPr>
              <a:t>Clave:</a:t>
            </a:r>
            <a:r>
              <a:rPr lang="es-CO" sz="1600" dirty="0">
                <a:latin typeface="Helvetica" panose="020B0604020202020204" pitchFamily="34" charset="0"/>
                <a:cs typeface="Helvetica" panose="020B0604020202020204" pitchFamily="34" charset="0"/>
              </a:rPr>
              <a:t> Mintic2016*</a:t>
            </a:r>
          </a:p>
        </p:txBody>
      </p:sp>
      <p:sp>
        <p:nvSpPr>
          <p:cNvPr id="16" name="Rectángulo 15"/>
          <p:cNvSpPr/>
          <p:nvPr/>
        </p:nvSpPr>
        <p:spPr>
          <a:xfrm>
            <a:off x="5380179" y="1301438"/>
            <a:ext cx="1999265" cy="923330"/>
          </a:xfrm>
          <a:prstGeom prst="rect">
            <a:avLst/>
          </a:prstGeom>
          <a:noFill/>
        </p:spPr>
        <p:txBody>
          <a:bodyPr wrap="none" lIns="91440" tIns="45720" rIns="91440" bIns="45720">
            <a:spAutoFit/>
          </a:bodyPr>
          <a:lstStyle/>
          <a:p>
            <a:pPr algn="ctr"/>
            <a:r>
              <a:rPr lang="es-ES" sz="5400" b="0" cap="none" spc="0" dirty="0">
                <a:ln w="0"/>
                <a:solidFill>
                  <a:srgbClr val="62296B"/>
                </a:solidFill>
                <a:effectLst>
                  <a:reflection blurRad="6350" stA="53000" endA="300" endPos="35500" dir="5400000" sy="-90000" algn="bl" rotWithShape="0"/>
                </a:effectLst>
              </a:rPr>
              <a:t>DEMO</a:t>
            </a:r>
          </a:p>
        </p:txBody>
      </p:sp>
      <p:grpSp>
        <p:nvGrpSpPr>
          <p:cNvPr id="17" name="Grupo 16"/>
          <p:cNvGrpSpPr/>
          <p:nvPr/>
        </p:nvGrpSpPr>
        <p:grpSpPr>
          <a:xfrm>
            <a:off x="5420642" y="3731229"/>
            <a:ext cx="536448" cy="584775"/>
            <a:chOff x="7681113" y="3534213"/>
            <a:chExt cx="536448" cy="584775"/>
          </a:xfrm>
        </p:grpSpPr>
        <p:sp>
          <p:nvSpPr>
            <p:cNvPr id="18" name="Elipse 17"/>
            <p:cNvSpPr/>
            <p:nvPr/>
          </p:nvSpPr>
          <p:spPr>
            <a:xfrm>
              <a:off x="7681113" y="3579949"/>
              <a:ext cx="536448" cy="489081"/>
            </a:xfrm>
            <a:prstGeom prst="ellipse">
              <a:avLst/>
            </a:prstGeom>
            <a:solidFill>
              <a:srgbClr val="9E599C"/>
            </a:solidFill>
            <a:ln>
              <a:solidFill>
                <a:srgbClr val="6229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9" name="CuadroTexto 18"/>
            <p:cNvSpPr txBox="1"/>
            <p:nvPr/>
          </p:nvSpPr>
          <p:spPr>
            <a:xfrm>
              <a:off x="7767066" y="3534213"/>
              <a:ext cx="393056" cy="584775"/>
            </a:xfrm>
            <a:prstGeom prst="rect">
              <a:avLst/>
            </a:prstGeom>
            <a:noFill/>
          </p:spPr>
          <p:txBody>
            <a:bodyPr wrap="none" rtlCol="0">
              <a:spAutoFit/>
            </a:bodyPr>
            <a:lstStyle/>
            <a:p>
              <a:r>
                <a:rPr lang="es-CO" sz="3200" b="1" dirty="0">
                  <a:solidFill>
                    <a:schemeClr val="bg1"/>
                  </a:solidFill>
                </a:rPr>
                <a:t>2</a:t>
              </a:r>
            </a:p>
          </p:txBody>
        </p:sp>
      </p:grpSp>
      <p:sp>
        <p:nvSpPr>
          <p:cNvPr id="20" name="Rectángulo 19"/>
          <p:cNvSpPr/>
          <p:nvPr/>
        </p:nvSpPr>
        <p:spPr>
          <a:xfrm>
            <a:off x="6043043" y="3836839"/>
            <a:ext cx="2441910" cy="369332"/>
          </a:xfrm>
          <a:prstGeom prst="rect">
            <a:avLst/>
          </a:prstGeom>
        </p:spPr>
        <p:txBody>
          <a:bodyPr wrap="square">
            <a:spAutoFit/>
          </a:bodyPr>
          <a:lstStyle/>
          <a:p>
            <a:r>
              <a:rPr lang="es-ES" sz="1800" dirty="0"/>
              <a:t>Grafico de Torta.</a:t>
            </a:r>
            <a:endParaRPr lang="es-CO" sz="1800" dirty="0">
              <a:latin typeface="Helvetica" panose="020B0604020202020204" pitchFamily="34" charset="0"/>
              <a:cs typeface="Helvetica" panose="020B0604020202020204" pitchFamily="34" charset="0"/>
            </a:endParaRPr>
          </a:p>
        </p:txBody>
      </p:sp>
      <p:grpSp>
        <p:nvGrpSpPr>
          <p:cNvPr id="21" name="Grupo 20"/>
          <p:cNvGrpSpPr/>
          <p:nvPr/>
        </p:nvGrpSpPr>
        <p:grpSpPr>
          <a:xfrm>
            <a:off x="5420642" y="4335711"/>
            <a:ext cx="536448" cy="584775"/>
            <a:chOff x="7681113" y="3534213"/>
            <a:chExt cx="536448" cy="584775"/>
          </a:xfrm>
        </p:grpSpPr>
        <p:sp>
          <p:nvSpPr>
            <p:cNvPr id="22" name="Elipse 21"/>
            <p:cNvSpPr/>
            <p:nvPr/>
          </p:nvSpPr>
          <p:spPr>
            <a:xfrm>
              <a:off x="7681113" y="3579949"/>
              <a:ext cx="536448" cy="489081"/>
            </a:xfrm>
            <a:prstGeom prst="ellipse">
              <a:avLst/>
            </a:prstGeom>
            <a:solidFill>
              <a:srgbClr val="9E599C"/>
            </a:solidFill>
            <a:ln>
              <a:solidFill>
                <a:srgbClr val="6229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3" name="CuadroTexto 22"/>
            <p:cNvSpPr txBox="1"/>
            <p:nvPr/>
          </p:nvSpPr>
          <p:spPr>
            <a:xfrm>
              <a:off x="7767066" y="3534213"/>
              <a:ext cx="393056" cy="584775"/>
            </a:xfrm>
            <a:prstGeom prst="rect">
              <a:avLst/>
            </a:prstGeom>
            <a:noFill/>
          </p:spPr>
          <p:txBody>
            <a:bodyPr wrap="none" rtlCol="0">
              <a:spAutoFit/>
            </a:bodyPr>
            <a:lstStyle/>
            <a:p>
              <a:r>
                <a:rPr lang="es-CO" sz="3200" b="1" dirty="0">
                  <a:solidFill>
                    <a:schemeClr val="bg1"/>
                  </a:solidFill>
                </a:rPr>
                <a:t>3</a:t>
              </a:r>
            </a:p>
          </p:txBody>
        </p:sp>
      </p:grpSp>
      <p:sp>
        <p:nvSpPr>
          <p:cNvPr id="24" name="Rectángulo 23"/>
          <p:cNvSpPr/>
          <p:nvPr/>
        </p:nvSpPr>
        <p:spPr>
          <a:xfrm>
            <a:off x="6043043" y="4441321"/>
            <a:ext cx="2441910" cy="369332"/>
          </a:xfrm>
          <a:prstGeom prst="rect">
            <a:avLst/>
          </a:prstGeom>
        </p:spPr>
        <p:txBody>
          <a:bodyPr wrap="square">
            <a:spAutoFit/>
          </a:bodyPr>
          <a:lstStyle/>
          <a:p>
            <a:r>
              <a:rPr lang="es-ES" sz="1800" dirty="0"/>
              <a:t>Mapa de Puntos.</a:t>
            </a:r>
            <a:endParaRPr lang="es-CO" sz="1800" dirty="0">
              <a:latin typeface="Helvetica" panose="020B0604020202020204" pitchFamily="34" charset="0"/>
              <a:cs typeface="Helvetica" panose="020B0604020202020204" pitchFamily="34" charset="0"/>
            </a:endParaRPr>
          </a:p>
        </p:txBody>
      </p:sp>
      <p:sp>
        <p:nvSpPr>
          <p:cNvPr id="25" name="CuadroTexto 24"/>
          <p:cNvSpPr txBox="1"/>
          <p:nvPr/>
        </p:nvSpPr>
        <p:spPr>
          <a:xfrm>
            <a:off x="300038" y="200028"/>
            <a:ext cx="7580241" cy="487698"/>
          </a:xfrm>
          <a:prstGeom prst="rect">
            <a:avLst/>
          </a:prstGeom>
          <a:noFill/>
        </p:spPr>
        <p:txBody>
          <a:bodyPr wrap="square" rtlCol="0">
            <a:spAutoFit/>
          </a:bodyPr>
          <a:lstStyle/>
          <a:p>
            <a:pPr>
              <a:lnSpc>
                <a:spcPct val="70000"/>
              </a:lnSpc>
            </a:pPr>
            <a:r>
              <a:rPr lang="es-MX" sz="3600" b="1" dirty="0">
                <a:solidFill>
                  <a:schemeClr val="bg1"/>
                </a:solidFill>
                <a:latin typeface="Bebas Neue" panose="020B0606020202050201"/>
                <a:ea typeface="Bebas Neue" charset="0"/>
                <a:cs typeface="Bebas Neue" charset="0"/>
              </a:rPr>
              <a:t>Opciones Panel de Visualizar.</a:t>
            </a:r>
            <a:endParaRPr lang="es-ES_tradnl" sz="3600" dirty="0">
              <a:solidFill>
                <a:schemeClr val="bg1"/>
              </a:solidFill>
              <a:latin typeface="Bebas Neue" panose="020B0606020202050201"/>
              <a:ea typeface="Bebas Neue" charset="0"/>
              <a:cs typeface="Bebas Neue" charset="0"/>
            </a:endParaRPr>
          </a:p>
        </p:txBody>
      </p:sp>
    </p:spTree>
    <p:extLst>
      <p:ext uri="{BB962C8B-B14F-4D97-AF65-F5344CB8AC3E}">
        <p14:creationId xmlns:p14="http://schemas.microsoft.com/office/powerpoint/2010/main" val="28733153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300038" y="200028"/>
            <a:ext cx="7580241" cy="487698"/>
          </a:xfrm>
          <a:prstGeom prst="rect">
            <a:avLst/>
          </a:prstGeom>
          <a:noFill/>
        </p:spPr>
        <p:txBody>
          <a:bodyPr wrap="square" rtlCol="0">
            <a:spAutoFit/>
          </a:bodyPr>
          <a:lstStyle/>
          <a:p>
            <a:pPr>
              <a:lnSpc>
                <a:spcPct val="70000"/>
              </a:lnSpc>
            </a:pPr>
            <a:r>
              <a:rPr lang="es-MX" sz="3600" b="1" dirty="0">
                <a:solidFill>
                  <a:schemeClr val="bg1"/>
                </a:solidFill>
                <a:latin typeface="Bebas Neue" panose="020B0606020202050201"/>
                <a:ea typeface="Bebas Neue" charset="0"/>
                <a:cs typeface="Bebas Neue" charset="0"/>
              </a:rPr>
              <a:t>Opciones Panel de Exportar.</a:t>
            </a:r>
            <a:endParaRPr lang="es-ES_tradnl" sz="3600" dirty="0">
              <a:solidFill>
                <a:schemeClr val="bg1"/>
              </a:solidFill>
              <a:latin typeface="Bebas Neue" panose="020B0606020202050201"/>
              <a:ea typeface="Bebas Neue" charset="0"/>
              <a:cs typeface="Bebas Neue" charset="0"/>
            </a:endParaRPr>
          </a:p>
        </p:txBody>
      </p:sp>
      <p:pic>
        <p:nvPicPr>
          <p:cNvPr id="2" name="Imagen 1"/>
          <p:cNvPicPr>
            <a:picLocks noChangeAspect="1"/>
          </p:cNvPicPr>
          <p:nvPr/>
        </p:nvPicPr>
        <p:blipFill rotWithShape="1">
          <a:blip r:embed="rId3"/>
          <a:srcRect t="1922" b="65074"/>
          <a:stretch/>
        </p:blipFill>
        <p:spPr>
          <a:xfrm>
            <a:off x="1004946" y="2725967"/>
            <a:ext cx="2990850" cy="1307752"/>
          </a:xfrm>
          <a:prstGeom prst="rect">
            <a:avLst/>
          </a:prstGeom>
          <a:ln>
            <a:noFill/>
          </a:ln>
          <a:effectLst>
            <a:outerShdw blurRad="190500" algn="tl" rotWithShape="0">
              <a:srgbClr val="000000">
                <a:alpha val="70000"/>
              </a:srgbClr>
            </a:outerShdw>
          </a:effectLst>
        </p:spPr>
      </p:pic>
      <p:sp>
        <p:nvSpPr>
          <p:cNvPr id="6" name="Rectángulo 5"/>
          <p:cNvSpPr/>
          <p:nvPr/>
        </p:nvSpPr>
        <p:spPr>
          <a:xfrm>
            <a:off x="4859572" y="902825"/>
            <a:ext cx="3865329" cy="3582373"/>
          </a:xfrm>
          <a:prstGeom prst="rect">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ángulo 6"/>
          <p:cNvSpPr/>
          <p:nvPr/>
        </p:nvSpPr>
        <p:spPr>
          <a:xfrm>
            <a:off x="577716" y="902825"/>
            <a:ext cx="3865329" cy="3582373"/>
          </a:xfrm>
          <a:prstGeom prst="rect">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Elipse 9"/>
          <p:cNvSpPr/>
          <p:nvPr/>
        </p:nvSpPr>
        <p:spPr>
          <a:xfrm>
            <a:off x="5884676" y="1054056"/>
            <a:ext cx="109260" cy="106680"/>
          </a:xfrm>
          <a:prstGeom prst="ellipse">
            <a:avLst/>
          </a:prstGeom>
          <a:solidFill>
            <a:srgbClr val="BA41FD"/>
          </a:solidFill>
          <a:ln>
            <a:solidFill>
              <a:srgbClr val="9F46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ángulo 10"/>
          <p:cNvSpPr/>
          <p:nvPr/>
        </p:nvSpPr>
        <p:spPr>
          <a:xfrm>
            <a:off x="6029281" y="944383"/>
            <a:ext cx="473206" cy="338554"/>
          </a:xfrm>
          <a:prstGeom prst="rect">
            <a:avLst/>
          </a:prstGeom>
        </p:spPr>
        <p:txBody>
          <a:bodyPr wrap="none">
            <a:spAutoFit/>
          </a:bodyPr>
          <a:lstStyle/>
          <a:p>
            <a:pPr algn="just"/>
            <a:r>
              <a:rPr lang="es-ES" sz="1600" b="1" dirty="0">
                <a:solidFill>
                  <a:schemeClr val="tx1">
                    <a:lumMod val="75000"/>
                    <a:lumOff val="25000"/>
                  </a:schemeClr>
                </a:solidFill>
                <a:cs typeface="Helvetica" panose="020B0604020202020204" pitchFamily="34" charset="0"/>
              </a:rPr>
              <a:t>API</a:t>
            </a:r>
            <a:endParaRPr lang="es-CO" sz="1600" b="1" dirty="0"/>
          </a:p>
        </p:txBody>
      </p:sp>
      <p:sp>
        <p:nvSpPr>
          <p:cNvPr id="12" name="Elipse 11"/>
          <p:cNvSpPr/>
          <p:nvPr/>
        </p:nvSpPr>
        <p:spPr>
          <a:xfrm>
            <a:off x="5991931" y="1369855"/>
            <a:ext cx="109260" cy="106680"/>
          </a:xfrm>
          <a:prstGeom prst="ellipse">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Elipse 14"/>
          <p:cNvSpPr/>
          <p:nvPr/>
        </p:nvSpPr>
        <p:spPr>
          <a:xfrm>
            <a:off x="5884676" y="2617221"/>
            <a:ext cx="109260" cy="106680"/>
          </a:xfrm>
          <a:prstGeom prst="ellipse">
            <a:avLst/>
          </a:prstGeom>
          <a:solidFill>
            <a:srgbClr val="BA41FD"/>
          </a:solidFill>
          <a:ln>
            <a:solidFill>
              <a:srgbClr val="9F46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ángulo 15"/>
          <p:cNvSpPr/>
          <p:nvPr/>
        </p:nvSpPr>
        <p:spPr>
          <a:xfrm>
            <a:off x="5991931" y="2507929"/>
            <a:ext cx="1025474" cy="338554"/>
          </a:xfrm>
          <a:prstGeom prst="rect">
            <a:avLst/>
          </a:prstGeom>
        </p:spPr>
        <p:txBody>
          <a:bodyPr wrap="none">
            <a:spAutoFit/>
          </a:bodyPr>
          <a:lstStyle/>
          <a:p>
            <a:r>
              <a:rPr lang="es-ES" sz="1600" b="1" dirty="0">
                <a:solidFill>
                  <a:schemeClr val="tx1">
                    <a:lumMod val="75000"/>
                    <a:lumOff val="25000"/>
                  </a:schemeClr>
                </a:solidFill>
                <a:cs typeface="Helvetica" panose="020B0604020202020204" pitchFamily="34" charset="0"/>
              </a:rPr>
              <a:t>Descargar</a:t>
            </a:r>
            <a:endParaRPr lang="en-US" sz="1600" b="1" dirty="0"/>
          </a:p>
        </p:txBody>
      </p:sp>
      <p:sp>
        <p:nvSpPr>
          <p:cNvPr id="17" name="CuadroTexto 16"/>
          <p:cNvSpPr txBox="1"/>
          <p:nvPr/>
        </p:nvSpPr>
        <p:spPr>
          <a:xfrm>
            <a:off x="557817" y="902825"/>
            <a:ext cx="3468702" cy="1569660"/>
          </a:xfrm>
          <a:prstGeom prst="rect">
            <a:avLst/>
          </a:prstGeom>
          <a:noFill/>
          <a:ln>
            <a:noFill/>
          </a:ln>
        </p:spPr>
        <p:txBody>
          <a:bodyPr wrap="square" rtlCol="0">
            <a:spAutoFit/>
          </a:bodyPr>
          <a:lstStyle>
            <a:defPPr>
              <a:defRPr lang="es-ES_tradnl"/>
            </a:defPPr>
            <a:lvl1pPr algn="ctr">
              <a:defRPr sz="2400">
                <a:solidFill>
                  <a:srgbClr val="7030A0"/>
                </a:solidFill>
                <a:cs typeface="Helvetica" panose="020B0604020202020204" pitchFamily="34" charset="0"/>
              </a:defRPr>
            </a:lvl1pPr>
          </a:lstStyle>
          <a:p>
            <a:r>
              <a:rPr lang="es-ES" dirty="0"/>
              <a:t>Permite utilizar los datos del portal de forma externa por medio de API, </a:t>
            </a:r>
            <a:r>
              <a:rPr lang="es-ES" dirty="0" err="1"/>
              <a:t>Odata</a:t>
            </a:r>
            <a:r>
              <a:rPr lang="es-ES" dirty="0"/>
              <a:t> y exportar datos</a:t>
            </a:r>
          </a:p>
        </p:txBody>
      </p:sp>
      <p:sp>
        <p:nvSpPr>
          <p:cNvPr id="18" name="Rectángulo 17"/>
          <p:cNvSpPr/>
          <p:nvPr/>
        </p:nvSpPr>
        <p:spPr>
          <a:xfrm>
            <a:off x="6142948" y="1245671"/>
            <a:ext cx="1349280" cy="338554"/>
          </a:xfrm>
          <a:prstGeom prst="rect">
            <a:avLst/>
          </a:prstGeom>
        </p:spPr>
        <p:txBody>
          <a:bodyPr wrap="none">
            <a:spAutoFit/>
          </a:bodyPr>
          <a:lstStyle/>
          <a:p>
            <a:pPr algn="just"/>
            <a:r>
              <a:rPr lang="es-ES" sz="1600" dirty="0">
                <a:solidFill>
                  <a:schemeClr val="tx1">
                    <a:lumMod val="75000"/>
                    <a:lumOff val="25000"/>
                  </a:schemeClr>
                </a:solidFill>
                <a:cs typeface="Helvetica" panose="020B0604020202020204" pitchFamily="34" charset="0"/>
              </a:rPr>
              <a:t>Servicios Web</a:t>
            </a:r>
            <a:endParaRPr lang="es-CO" sz="1600" dirty="0"/>
          </a:p>
        </p:txBody>
      </p:sp>
      <p:sp>
        <p:nvSpPr>
          <p:cNvPr id="19" name="Elipse 18"/>
          <p:cNvSpPr/>
          <p:nvPr/>
        </p:nvSpPr>
        <p:spPr>
          <a:xfrm>
            <a:off x="5993936" y="1654893"/>
            <a:ext cx="109260" cy="106680"/>
          </a:xfrm>
          <a:prstGeom prst="ellipse">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ángulo 19"/>
          <p:cNvSpPr/>
          <p:nvPr/>
        </p:nvSpPr>
        <p:spPr>
          <a:xfrm>
            <a:off x="6101019" y="1535810"/>
            <a:ext cx="1931811" cy="338554"/>
          </a:xfrm>
          <a:prstGeom prst="rect">
            <a:avLst/>
          </a:prstGeom>
        </p:spPr>
        <p:txBody>
          <a:bodyPr wrap="none">
            <a:spAutoFit/>
          </a:bodyPr>
          <a:lstStyle/>
          <a:p>
            <a:pPr algn="just"/>
            <a:r>
              <a:rPr lang="es-ES" sz="1600" dirty="0">
                <a:solidFill>
                  <a:schemeClr val="tx1">
                    <a:lumMod val="75000"/>
                    <a:lumOff val="25000"/>
                  </a:schemeClr>
                </a:solidFill>
                <a:cs typeface="Helvetica" panose="020B0604020202020204" pitchFamily="34" charset="0"/>
              </a:rPr>
              <a:t>Aplicaciones Móviles</a:t>
            </a:r>
            <a:endParaRPr lang="es-CO" sz="1600" dirty="0"/>
          </a:p>
        </p:txBody>
      </p:sp>
      <p:sp>
        <p:nvSpPr>
          <p:cNvPr id="21" name="Elipse 20"/>
          <p:cNvSpPr/>
          <p:nvPr/>
        </p:nvSpPr>
        <p:spPr>
          <a:xfrm>
            <a:off x="6006106" y="2886229"/>
            <a:ext cx="109260" cy="106680"/>
          </a:xfrm>
          <a:prstGeom prst="ellipse">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ángulo 21"/>
          <p:cNvSpPr/>
          <p:nvPr/>
        </p:nvSpPr>
        <p:spPr>
          <a:xfrm>
            <a:off x="6122869" y="2762045"/>
            <a:ext cx="551561" cy="338554"/>
          </a:xfrm>
          <a:prstGeom prst="rect">
            <a:avLst/>
          </a:prstGeom>
        </p:spPr>
        <p:txBody>
          <a:bodyPr wrap="none">
            <a:spAutoFit/>
          </a:bodyPr>
          <a:lstStyle/>
          <a:p>
            <a:pPr algn="just"/>
            <a:r>
              <a:rPr lang="es-ES" sz="1600" dirty="0">
                <a:solidFill>
                  <a:schemeClr val="tx1">
                    <a:lumMod val="75000"/>
                    <a:lumOff val="25000"/>
                  </a:schemeClr>
                </a:solidFill>
                <a:cs typeface="Helvetica" panose="020B0604020202020204" pitchFamily="34" charset="0"/>
              </a:rPr>
              <a:t>.CVS</a:t>
            </a:r>
            <a:endParaRPr lang="es-CO" sz="1600" dirty="0"/>
          </a:p>
        </p:txBody>
      </p:sp>
      <p:sp>
        <p:nvSpPr>
          <p:cNvPr id="23" name="Elipse 22"/>
          <p:cNvSpPr/>
          <p:nvPr/>
        </p:nvSpPr>
        <p:spPr>
          <a:xfrm>
            <a:off x="5999194" y="3171471"/>
            <a:ext cx="109260" cy="106680"/>
          </a:xfrm>
          <a:prstGeom prst="ellipse">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ángulo 23"/>
          <p:cNvSpPr/>
          <p:nvPr/>
        </p:nvSpPr>
        <p:spPr>
          <a:xfrm>
            <a:off x="6139713" y="3047287"/>
            <a:ext cx="672567" cy="338554"/>
          </a:xfrm>
          <a:prstGeom prst="rect">
            <a:avLst/>
          </a:prstGeom>
        </p:spPr>
        <p:txBody>
          <a:bodyPr wrap="square">
            <a:spAutoFit/>
          </a:bodyPr>
          <a:lstStyle/>
          <a:p>
            <a:pPr algn="just"/>
            <a:r>
              <a:rPr lang="es-ES" sz="1600" dirty="0">
                <a:solidFill>
                  <a:schemeClr val="tx1">
                    <a:lumMod val="75000"/>
                    <a:lumOff val="25000"/>
                  </a:schemeClr>
                </a:solidFill>
                <a:cs typeface="Helvetica" panose="020B0604020202020204" pitchFamily="34" charset="0"/>
              </a:rPr>
              <a:t>.JSON</a:t>
            </a:r>
            <a:endParaRPr lang="es-CO" sz="1600" dirty="0"/>
          </a:p>
        </p:txBody>
      </p:sp>
      <p:sp>
        <p:nvSpPr>
          <p:cNvPr id="25" name="Elipse 24"/>
          <p:cNvSpPr/>
          <p:nvPr/>
        </p:nvSpPr>
        <p:spPr>
          <a:xfrm>
            <a:off x="5999194" y="3455033"/>
            <a:ext cx="109260" cy="106680"/>
          </a:xfrm>
          <a:prstGeom prst="ellipse">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ángulo 25"/>
          <p:cNvSpPr/>
          <p:nvPr/>
        </p:nvSpPr>
        <p:spPr>
          <a:xfrm>
            <a:off x="6139713" y="3330849"/>
            <a:ext cx="672567" cy="338554"/>
          </a:xfrm>
          <a:prstGeom prst="rect">
            <a:avLst/>
          </a:prstGeom>
        </p:spPr>
        <p:txBody>
          <a:bodyPr wrap="square">
            <a:spAutoFit/>
          </a:bodyPr>
          <a:lstStyle/>
          <a:p>
            <a:pPr algn="just"/>
            <a:r>
              <a:rPr lang="es-ES" sz="1600" dirty="0">
                <a:solidFill>
                  <a:schemeClr val="tx1">
                    <a:lumMod val="75000"/>
                    <a:lumOff val="25000"/>
                  </a:schemeClr>
                </a:solidFill>
                <a:cs typeface="Helvetica" panose="020B0604020202020204" pitchFamily="34" charset="0"/>
              </a:rPr>
              <a:t>.RDF</a:t>
            </a:r>
            <a:endParaRPr lang="es-CO" sz="1600" dirty="0"/>
          </a:p>
        </p:txBody>
      </p:sp>
      <p:sp>
        <p:nvSpPr>
          <p:cNvPr id="27" name="Elipse 26"/>
          <p:cNvSpPr/>
          <p:nvPr/>
        </p:nvSpPr>
        <p:spPr>
          <a:xfrm>
            <a:off x="5999194" y="3712080"/>
            <a:ext cx="109260" cy="106680"/>
          </a:xfrm>
          <a:prstGeom prst="ellipse">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ángulo 27"/>
          <p:cNvSpPr/>
          <p:nvPr/>
        </p:nvSpPr>
        <p:spPr>
          <a:xfrm>
            <a:off x="6139713" y="3587896"/>
            <a:ext cx="672567" cy="338554"/>
          </a:xfrm>
          <a:prstGeom prst="rect">
            <a:avLst/>
          </a:prstGeom>
        </p:spPr>
        <p:txBody>
          <a:bodyPr wrap="square">
            <a:spAutoFit/>
          </a:bodyPr>
          <a:lstStyle/>
          <a:p>
            <a:pPr algn="just"/>
            <a:r>
              <a:rPr lang="es-ES" sz="1600" dirty="0">
                <a:solidFill>
                  <a:schemeClr val="tx1">
                    <a:lumMod val="75000"/>
                    <a:lumOff val="25000"/>
                  </a:schemeClr>
                </a:solidFill>
                <a:cs typeface="Helvetica" panose="020B0604020202020204" pitchFamily="34" charset="0"/>
              </a:rPr>
              <a:t>.RSS</a:t>
            </a:r>
            <a:endParaRPr lang="es-CO" sz="1600" dirty="0"/>
          </a:p>
        </p:txBody>
      </p:sp>
      <p:sp>
        <p:nvSpPr>
          <p:cNvPr id="29" name="Elipse 28"/>
          <p:cNvSpPr/>
          <p:nvPr/>
        </p:nvSpPr>
        <p:spPr>
          <a:xfrm>
            <a:off x="5999194" y="3995642"/>
            <a:ext cx="109260" cy="106680"/>
          </a:xfrm>
          <a:prstGeom prst="ellipse">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ángulo 29"/>
          <p:cNvSpPr/>
          <p:nvPr/>
        </p:nvSpPr>
        <p:spPr>
          <a:xfrm>
            <a:off x="6139713" y="3871458"/>
            <a:ext cx="672567" cy="338554"/>
          </a:xfrm>
          <a:prstGeom prst="rect">
            <a:avLst/>
          </a:prstGeom>
        </p:spPr>
        <p:txBody>
          <a:bodyPr wrap="square">
            <a:spAutoFit/>
          </a:bodyPr>
          <a:lstStyle/>
          <a:p>
            <a:pPr algn="just"/>
            <a:r>
              <a:rPr lang="es-ES" sz="1600" dirty="0">
                <a:solidFill>
                  <a:schemeClr val="tx1">
                    <a:lumMod val="75000"/>
                    <a:lumOff val="25000"/>
                  </a:schemeClr>
                </a:solidFill>
                <a:cs typeface="Helvetica" panose="020B0604020202020204" pitchFamily="34" charset="0"/>
              </a:rPr>
              <a:t>.XML</a:t>
            </a:r>
            <a:endParaRPr lang="es-CO" sz="1600" dirty="0"/>
          </a:p>
        </p:txBody>
      </p:sp>
      <p:sp>
        <p:nvSpPr>
          <p:cNvPr id="31" name="Elipse 30"/>
          <p:cNvSpPr/>
          <p:nvPr/>
        </p:nvSpPr>
        <p:spPr>
          <a:xfrm>
            <a:off x="5884676" y="1991342"/>
            <a:ext cx="109260" cy="106680"/>
          </a:xfrm>
          <a:prstGeom prst="ellipse">
            <a:avLst/>
          </a:prstGeom>
          <a:solidFill>
            <a:srgbClr val="BA41FD"/>
          </a:solidFill>
          <a:ln>
            <a:solidFill>
              <a:srgbClr val="9F46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ángulo 31"/>
          <p:cNvSpPr/>
          <p:nvPr/>
        </p:nvSpPr>
        <p:spPr>
          <a:xfrm>
            <a:off x="6080167" y="1867581"/>
            <a:ext cx="722570" cy="338554"/>
          </a:xfrm>
          <a:prstGeom prst="rect">
            <a:avLst/>
          </a:prstGeom>
        </p:spPr>
        <p:txBody>
          <a:bodyPr wrap="none">
            <a:spAutoFit/>
          </a:bodyPr>
          <a:lstStyle/>
          <a:p>
            <a:pPr algn="just"/>
            <a:r>
              <a:rPr lang="es-ES" sz="1600" b="1" dirty="0" err="1">
                <a:solidFill>
                  <a:schemeClr val="tx1">
                    <a:lumMod val="75000"/>
                    <a:lumOff val="25000"/>
                  </a:schemeClr>
                </a:solidFill>
                <a:cs typeface="Helvetica" panose="020B0604020202020204" pitchFamily="34" charset="0"/>
              </a:rPr>
              <a:t>OData</a:t>
            </a:r>
            <a:endParaRPr lang="es-CO" sz="1600" b="1" dirty="0"/>
          </a:p>
        </p:txBody>
      </p:sp>
      <p:sp>
        <p:nvSpPr>
          <p:cNvPr id="33" name="Elipse 32"/>
          <p:cNvSpPr/>
          <p:nvPr/>
        </p:nvSpPr>
        <p:spPr>
          <a:xfrm>
            <a:off x="5991931" y="2284281"/>
            <a:ext cx="109260" cy="106680"/>
          </a:xfrm>
          <a:prstGeom prst="ellipse">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ángulo 33"/>
          <p:cNvSpPr/>
          <p:nvPr/>
        </p:nvSpPr>
        <p:spPr>
          <a:xfrm>
            <a:off x="6101019" y="2160097"/>
            <a:ext cx="1835054" cy="338554"/>
          </a:xfrm>
          <a:prstGeom prst="rect">
            <a:avLst/>
          </a:prstGeom>
        </p:spPr>
        <p:txBody>
          <a:bodyPr wrap="none">
            <a:spAutoFit/>
          </a:bodyPr>
          <a:lstStyle/>
          <a:p>
            <a:pPr algn="just"/>
            <a:r>
              <a:rPr lang="es-ES" sz="1600" dirty="0">
                <a:solidFill>
                  <a:schemeClr val="tx1">
                    <a:lumMod val="75000"/>
                    <a:lumOff val="25000"/>
                  </a:schemeClr>
                </a:solidFill>
                <a:cs typeface="Helvetica" panose="020B0604020202020204" pitchFamily="34" charset="0"/>
              </a:rPr>
              <a:t>Data en tiempo real</a:t>
            </a:r>
            <a:endParaRPr lang="es-CO" sz="1600" dirty="0"/>
          </a:p>
        </p:txBody>
      </p:sp>
    </p:spTree>
    <p:extLst>
      <p:ext uri="{BB962C8B-B14F-4D97-AF65-F5344CB8AC3E}">
        <p14:creationId xmlns:p14="http://schemas.microsoft.com/office/powerpoint/2010/main" val="13424411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2"/>
          <p:cNvPicPr>
            <a:picLocks noChangeAspect="1"/>
          </p:cNvPicPr>
          <p:nvPr/>
        </p:nvPicPr>
        <p:blipFill rotWithShape="1">
          <a:blip r:embed="rId3" cstate="print">
            <a:extLst>
              <a:ext uri="{28A0092B-C50C-407E-A947-70E740481C1C}">
                <a14:useLocalDpi xmlns:a14="http://schemas.microsoft.com/office/drawing/2010/main" val="0"/>
              </a:ext>
            </a:extLst>
          </a:blip>
          <a:srcRect l="17893"/>
          <a:stretch/>
        </p:blipFill>
        <p:spPr>
          <a:xfrm>
            <a:off x="0" y="793213"/>
            <a:ext cx="3448280" cy="4179381"/>
          </a:xfrm>
          <a:prstGeom prst="rect">
            <a:avLst/>
          </a:prstGeom>
        </p:spPr>
      </p:pic>
      <p:grpSp>
        <p:nvGrpSpPr>
          <p:cNvPr id="12" name="Grupo 11"/>
          <p:cNvGrpSpPr/>
          <p:nvPr/>
        </p:nvGrpSpPr>
        <p:grpSpPr>
          <a:xfrm>
            <a:off x="5373381" y="3659822"/>
            <a:ext cx="536448" cy="584775"/>
            <a:chOff x="7681113" y="3534213"/>
            <a:chExt cx="536448" cy="584775"/>
          </a:xfrm>
        </p:grpSpPr>
        <p:sp>
          <p:nvSpPr>
            <p:cNvPr id="13" name="Elipse 12"/>
            <p:cNvSpPr/>
            <p:nvPr/>
          </p:nvSpPr>
          <p:spPr>
            <a:xfrm>
              <a:off x="7681113" y="3579949"/>
              <a:ext cx="536448" cy="489081"/>
            </a:xfrm>
            <a:prstGeom prst="ellipse">
              <a:avLst/>
            </a:prstGeom>
            <a:solidFill>
              <a:srgbClr val="9E599C"/>
            </a:solidFill>
            <a:ln>
              <a:solidFill>
                <a:srgbClr val="6229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4" name="CuadroTexto 13"/>
            <p:cNvSpPr txBox="1"/>
            <p:nvPr/>
          </p:nvSpPr>
          <p:spPr>
            <a:xfrm>
              <a:off x="7767066" y="3534213"/>
              <a:ext cx="393056" cy="584775"/>
            </a:xfrm>
            <a:prstGeom prst="rect">
              <a:avLst/>
            </a:prstGeom>
            <a:noFill/>
          </p:spPr>
          <p:txBody>
            <a:bodyPr wrap="none" rtlCol="0">
              <a:spAutoFit/>
            </a:bodyPr>
            <a:lstStyle/>
            <a:p>
              <a:r>
                <a:rPr lang="es-CO" sz="3200" b="1" dirty="0">
                  <a:solidFill>
                    <a:schemeClr val="bg1"/>
                  </a:solidFill>
                </a:rPr>
                <a:t>1</a:t>
              </a:r>
            </a:p>
          </p:txBody>
        </p:sp>
      </p:grpSp>
      <p:sp>
        <p:nvSpPr>
          <p:cNvPr id="15" name="Rectángulo 14"/>
          <p:cNvSpPr/>
          <p:nvPr/>
        </p:nvSpPr>
        <p:spPr>
          <a:xfrm>
            <a:off x="5909829" y="3734842"/>
            <a:ext cx="2441910" cy="369332"/>
          </a:xfrm>
          <a:prstGeom prst="rect">
            <a:avLst/>
          </a:prstGeom>
        </p:spPr>
        <p:txBody>
          <a:bodyPr wrap="square">
            <a:spAutoFit/>
          </a:bodyPr>
          <a:lstStyle/>
          <a:p>
            <a:r>
              <a:rPr lang="es-ES" sz="1800" dirty="0"/>
              <a:t>Panel de Exportar</a:t>
            </a:r>
            <a:r>
              <a:rPr lang="es-CO" sz="1800" dirty="0">
                <a:latin typeface="Helvetica" panose="020B0604020202020204" pitchFamily="34" charset="0"/>
                <a:cs typeface="Helvetica" panose="020B0604020202020204" pitchFamily="34" charset="0"/>
              </a:rPr>
              <a:t>.</a:t>
            </a:r>
          </a:p>
        </p:txBody>
      </p:sp>
      <p:sp>
        <p:nvSpPr>
          <p:cNvPr id="16" name="CuadroTexto 15"/>
          <p:cNvSpPr txBox="1"/>
          <p:nvPr/>
        </p:nvSpPr>
        <p:spPr>
          <a:xfrm>
            <a:off x="4450090" y="2471583"/>
            <a:ext cx="3859445" cy="830997"/>
          </a:xfrm>
          <a:prstGeom prst="rect">
            <a:avLst/>
          </a:prstGeom>
          <a:noFill/>
          <a:ln>
            <a:solidFill>
              <a:schemeClr val="bg1">
                <a:lumMod val="50000"/>
              </a:schemeClr>
            </a:solidFill>
          </a:ln>
        </p:spPr>
        <p:txBody>
          <a:bodyPr wrap="square" rtlCol="0">
            <a:spAutoFit/>
          </a:bodyPr>
          <a:lstStyle/>
          <a:p>
            <a:r>
              <a:rPr lang="es-CO" sz="1600" b="1" dirty="0">
                <a:latin typeface="Helvetica" panose="020B0604020202020204" pitchFamily="34" charset="0"/>
                <a:cs typeface="Helvetica" panose="020B0604020202020204" pitchFamily="34" charset="0"/>
              </a:rPr>
              <a:t>URL:</a:t>
            </a:r>
            <a:r>
              <a:rPr lang="es-CO" sz="1600" dirty="0">
                <a:latin typeface="Helvetica" panose="020B0604020202020204" pitchFamily="34" charset="0"/>
                <a:cs typeface="Helvetica" panose="020B0604020202020204" pitchFamily="34" charset="0"/>
              </a:rPr>
              <a:t> </a:t>
            </a:r>
            <a:r>
              <a:rPr lang="es-CO" sz="1600" dirty="0">
                <a:latin typeface="Helvetica" panose="020B0604020202020204" pitchFamily="34" charset="0"/>
                <a:cs typeface="Helvetica" panose="020B0604020202020204" pitchFamily="34" charset="0"/>
                <a:hlinkClick r:id="rId4"/>
              </a:rPr>
              <a:t>https://datos.gov.co/</a:t>
            </a:r>
            <a:endParaRPr lang="es-CO" sz="1600" dirty="0">
              <a:latin typeface="Helvetica" panose="020B0604020202020204" pitchFamily="34" charset="0"/>
              <a:cs typeface="Helvetica" panose="020B0604020202020204" pitchFamily="34" charset="0"/>
            </a:endParaRPr>
          </a:p>
          <a:p>
            <a:r>
              <a:rPr lang="es-CO" sz="1600" b="1" dirty="0">
                <a:latin typeface="Helvetica" panose="020B0604020202020204" pitchFamily="34" charset="0"/>
                <a:cs typeface="Helvetica" panose="020B0604020202020204" pitchFamily="34" charset="0"/>
              </a:rPr>
              <a:t>Usuario: </a:t>
            </a:r>
            <a:r>
              <a:rPr lang="es-CO" sz="1600" dirty="0">
                <a:latin typeface="Helvetica" panose="020B0604020202020204" pitchFamily="34" charset="0"/>
                <a:cs typeface="Helvetica" panose="020B0604020202020204" pitchFamily="34" charset="0"/>
                <a:hlinkClick r:id="rId5"/>
              </a:rPr>
              <a:t>capacitacionmintic@gmail.com</a:t>
            </a:r>
            <a:endParaRPr lang="es-CO" sz="1600" dirty="0">
              <a:latin typeface="Helvetica" panose="020B0604020202020204" pitchFamily="34" charset="0"/>
              <a:cs typeface="Helvetica" panose="020B0604020202020204" pitchFamily="34" charset="0"/>
            </a:endParaRPr>
          </a:p>
          <a:p>
            <a:r>
              <a:rPr lang="es-CO" sz="1600" b="1" dirty="0">
                <a:latin typeface="Helvetica" panose="020B0604020202020204" pitchFamily="34" charset="0"/>
                <a:cs typeface="Helvetica" panose="020B0604020202020204" pitchFamily="34" charset="0"/>
              </a:rPr>
              <a:t>Clave:</a:t>
            </a:r>
            <a:r>
              <a:rPr lang="es-CO" sz="1600" dirty="0">
                <a:latin typeface="Helvetica" panose="020B0604020202020204" pitchFamily="34" charset="0"/>
                <a:cs typeface="Helvetica" panose="020B0604020202020204" pitchFamily="34" charset="0"/>
              </a:rPr>
              <a:t> Mintic2016*</a:t>
            </a:r>
          </a:p>
        </p:txBody>
      </p:sp>
      <p:sp>
        <p:nvSpPr>
          <p:cNvPr id="17" name="Rectángulo 16"/>
          <p:cNvSpPr/>
          <p:nvPr/>
        </p:nvSpPr>
        <p:spPr>
          <a:xfrm>
            <a:off x="5380179" y="1301438"/>
            <a:ext cx="1999265" cy="923330"/>
          </a:xfrm>
          <a:prstGeom prst="rect">
            <a:avLst/>
          </a:prstGeom>
          <a:noFill/>
        </p:spPr>
        <p:txBody>
          <a:bodyPr wrap="none" lIns="91440" tIns="45720" rIns="91440" bIns="45720">
            <a:spAutoFit/>
          </a:bodyPr>
          <a:lstStyle/>
          <a:p>
            <a:pPr algn="ctr"/>
            <a:r>
              <a:rPr lang="es-ES" sz="5400" b="0" cap="none" spc="0" dirty="0">
                <a:ln w="0"/>
                <a:solidFill>
                  <a:srgbClr val="62296B"/>
                </a:solidFill>
                <a:effectLst>
                  <a:reflection blurRad="6350" stA="53000" endA="300" endPos="35500" dir="5400000" sy="-90000" algn="bl" rotWithShape="0"/>
                </a:effectLst>
              </a:rPr>
              <a:t>DEMO</a:t>
            </a:r>
          </a:p>
        </p:txBody>
      </p:sp>
      <p:sp>
        <p:nvSpPr>
          <p:cNvPr id="18" name="CuadroTexto 17"/>
          <p:cNvSpPr txBox="1"/>
          <p:nvPr/>
        </p:nvSpPr>
        <p:spPr>
          <a:xfrm>
            <a:off x="300038" y="200028"/>
            <a:ext cx="7580241" cy="487698"/>
          </a:xfrm>
          <a:prstGeom prst="rect">
            <a:avLst/>
          </a:prstGeom>
          <a:noFill/>
        </p:spPr>
        <p:txBody>
          <a:bodyPr wrap="square" rtlCol="0">
            <a:spAutoFit/>
          </a:bodyPr>
          <a:lstStyle/>
          <a:p>
            <a:pPr>
              <a:lnSpc>
                <a:spcPct val="70000"/>
              </a:lnSpc>
            </a:pPr>
            <a:r>
              <a:rPr lang="es-MX" sz="3600" b="1" dirty="0">
                <a:solidFill>
                  <a:schemeClr val="bg1"/>
                </a:solidFill>
                <a:latin typeface="Bebas Neue" panose="020B0606020202050201"/>
                <a:ea typeface="Bebas Neue" charset="0"/>
                <a:cs typeface="Bebas Neue" charset="0"/>
              </a:rPr>
              <a:t>Opciones Panel de Exportar.</a:t>
            </a:r>
            <a:endParaRPr lang="es-ES_tradnl" sz="3600" dirty="0">
              <a:solidFill>
                <a:schemeClr val="bg1"/>
              </a:solidFill>
              <a:latin typeface="Bebas Neue" panose="020B0606020202050201"/>
              <a:ea typeface="Bebas Neue" charset="0"/>
              <a:cs typeface="Bebas Neue" charset="0"/>
            </a:endParaRPr>
          </a:p>
        </p:txBody>
      </p:sp>
    </p:spTree>
    <p:extLst>
      <p:ext uri="{BB962C8B-B14F-4D97-AF65-F5344CB8AC3E}">
        <p14:creationId xmlns:p14="http://schemas.microsoft.com/office/powerpoint/2010/main" val="7307548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383458" y="4630994"/>
            <a:ext cx="9866671" cy="14453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
        <p:nvSpPr>
          <p:cNvPr id="6" name="Title 27"/>
          <p:cNvSpPr>
            <a:spLocks noGrp="1"/>
          </p:cNvSpPr>
          <p:nvPr>
            <p:ph type="title"/>
          </p:nvPr>
        </p:nvSpPr>
        <p:spPr>
          <a:xfrm>
            <a:off x="3256641" y="2075759"/>
            <a:ext cx="5468853" cy="479476"/>
          </a:xfrm>
        </p:spPr>
        <p:txBody>
          <a:bodyPr vert="horz" lIns="68580" tIns="34290" rIns="68580" bIns="34290" rtlCol="0" anchor="b">
            <a:noAutofit/>
          </a:bodyPr>
          <a:lstStyle/>
          <a:p>
            <a:pPr defTabSz="914400"/>
            <a:r>
              <a:rPr lang="es-MX" sz="4800" b="1" dirty="0">
                <a:solidFill>
                  <a:schemeClr val="bg1"/>
                </a:solidFill>
                <a:latin typeface="Bebas Neue" charset="0"/>
                <a:ea typeface="Bebas Neue" charset="0"/>
                <a:cs typeface="Bebas Neue" charset="0"/>
              </a:rPr>
              <a:t>Introducción</a:t>
            </a:r>
          </a:p>
        </p:txBody>
      </p:sp>
      <p:cxnSp>
        <p:nvCxnSpPr>
          <p:cNvPr id="7" name="Conector recto 6"/>
          <p:cNvCxnSpPr/>
          <p:nvPr/>
        </p:nvCxnSpPr>
        <p:spPr>
          <a:xfrm>
            <a:off x="3038623" y="1491175"/>
            <a:ext cx="0" cy="1885071"/>
          </a:xfrm>
          <a:prstGeom prst="line">
            <a:avLst/>
          </a:prstGeom>
          <a:ln w="190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0" name="Imagen 9"/>
          <p:cNvPicPr>
            <a:picLocks noChangeAspect="1"/>
          </p:cNvPicPr>
          <p:nvPr/>
        </p:nvPicPr>
        <p:blipFill>
          <a:blip r:embed="rId3"/>
          <a:stretch>
            <a:fillRect/>
          </a:stretch>
        </p:blipFill>
        <p:spPr>
          <a:xfrm>
            <a:off x="762105" y="694643"/>
            <a:ext cx="2299378" cy="3104548"/>
          </a:xfrm>
          <a:prstGeom prst="rect">
            <a:avLst/>
          </a:prstGeom>
        </p:spPr>
      </p:pic>
      <p:cxnSp>
        <p:nvCxnSpPr>
          <p:cNvPr id="11" name="Conector recto 10"/>
          <p:cNvCxnSpPr/>
          <p:nvPr/>
        </p:nvCxnSpPr>
        <p:spPr>
          <a:xfrm>
            <a:off x="3105298" y="1422595"/>
            <a:ext cx="0" cy="1885071"/>
          </a:xfrm>
          <a:prstGeom prst="line">
            <a:avLst/>
          </a:prstGeom>
          <a:ln w="190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25981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300038" y="200028"/>
            <a:ext cx="7580241" cy="487698"/>
          </a:xfrm>
          <a:prstGeom prst="rect">
            <a:avLst/>
          </a:prstGeom>
          <a:noFill/>
        </p:spPr>
        <p:txBody>
          <a:bodyPr wrap="square" rtlCol="0">
            <a:spAutoFit/>
          </a:bodyPr>
          <a:lstStyle/>
          <a:p>
            <a:pPr>
              <a:lnSpc>
                <a:spcPct val="70000"/>
              </a:lnSpc>
            </a:pPr>
            <a:r>
              <a:rPr lang="es-MX" sz="3600" b="1" dirty="0">
                <a:solidFill>
                  <a:schemeClr val="bg1"/>
                </a:solidFill>
                <a:latin typeface="Bebas Neue" panose="020B0606020202050201"/>
                <a:ea typeface="Bebas Neue" charset="0"/>
                <a:cs typeface="Bebas Neue" charset="0"/>
              </a:rPr>
              <a:t>Opciones Panel de “Acerca de”.</a:t>
            </a:r>
            <a:endParaRPr lang="es-ES_tradnl" sz="3600" dirty="0">
              <a:solidFill>
                <a:schemeClr val="bg1"/>
              </a:solidFill>
              <a:latin typeface="Bebas Neue" panose="020B0606020202050201"/>
              <a:ea typeface="Bebas Neue" charset="0"/>
              <a:cs typeface="Bebas Neue" charset="0"/>
            </a:endParaRPr>
          </a:p>
        </p:txBody>
      </p:sp>
      <p:sp>
        <p:nvSpPr>
          <p:cNvPr id="8" name="CuadroTexto 7"/>
          <p:cNvSpPr txBox="1"/>
          <p:nvPr/>
        </p:nvSpPr>
        <p:spPr>
          <a:xfrm>
            <a:off x="8032830" y="1817225"/>
            <a:ext cx="184731" cy="308418"/>
          </a:xfrm>
          <a:prstGeom prst="rect">
            <a:avLst/>
          </a:prstGeom>
          <a:noFill/>
        </p:spPr>
        <p:txBody>
          <a:bodyPr wrap="none" rtlCol="0">
            <a:spAutoFit/>
          </a:bodyPr>
          <a:lstStyle/>
          <a:p>
            <a:endParaRPr lang="es-ES_tradnl" dirty="0"/>
          </a:p>
        </p:txBody>
      </p:sp>
      <p:sp>
        <p:nvSpPr>
          <p:cNvPr id="9" name="CuadroTexto 8"/>
          <p:cNvSpPr txBox="1"/>
          <p:nvPr/>
        </p:nvSpPr>
        <p:spPr>
          <a:xfrm>
            <a:off x="999280" y="1168731"/>
            <a:ext cx="3022200" cy="3416320"/>
          </a:xfrm>
          <a:prstGeom prst="rect">
            <a:avLst/>
          </a:prstGeom>
          <a:noFill/>
        </p:spPr>
        <p:txBody>
          <a:bodyPr wrap="square" rtlCol="0">
            <a:spAutoFit/>
          </a:bodyPr>
          <a:lstStyle/>
          <a:p>
            <a:pPr algn="ctr"/>
            <a:r>
              <a:rPr lang="es-ES" sz="2400" dirty="0">
                <a:solidFill>
                  <a:srgbClr val="7030A0"/>
                </a:solidFill>
                <a:cs typeface="Helvetica" panose="020B0604020202020204" pitchFamily="34" charset="0"/>
              </a:rPr>
              <a:t>El panel muestra la pagina de </a:t>
            </a:r>
            <a:r>
              <a:rPr lang="es-ES" sz="2400" dirty="0" err="1">
                <a:solidFill>
                  <a:srgbClr val="7030A0"/>
                </a:solidFill>
                <a:cs typeface="Helvetica" panose="020B0604020202020204" pitchFamily="34" charset="0"/>
              </a:rPr>
              <a:t>metadata</a:t>
            </a:r>
            <a:r>
              <a:rPr lang="es-ES" sz="2400" dirty="0">
                <a:solidFill>
                  <a:srgbClr val="7030A0"/>
                </a:solidFill>
                <a:cs typeface="Helvetica" panose="020B0604020202020204" pitchFamily="34" charset="0"/>
              </a:rPr>
              <a:t> y permite editar la misma al dueño del conjunto de datos. Adicionalmente nos permite ver estadísticas del conjunto de datos.</a:t>
            </a:r>
          </a:p>
        </p:txBody>
      </p:sp>
      <p:sp>
        <p:nvSpPr>
          <p:cNvPr id="7" name="Rectángulo 6"/>
          <p:cNvSpPr/>
          <p:nvPr/>
        </p:nvSpPr>
        <p:spPr>
          <a:xfrm>
            <a:off x="577716" y="1028701"/>
            <a:ext cx="3865329" cy="3700336"/>
          </a:xfrm>
          <a:prstGeom prst="rect">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ángulo 10"/>
          <p:cNvSpPr/>
          <p:nvPr/>
        </p:nvSpPr>
        <p:spPr>
          <a:xfrm>
            <a:off x="4812659" y="1028700"/>
            <a:ext cx="3865329" cy="3700337"/>
          </a:xfrm>
          <a:prstGeom prst="rect">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Imagen 1"/>
          <p:cNvPicPr>
            <a:picLocks noChangeAspect="1"/>
          </p:cNvPicPr>
          <p:nvPr/>
        </p:nvPicPr>
        <p:blipFill>
          <a:blip r:embed="rId3"/>
          <a:stretch>
            <a:fillRect/>
          </a:stretch>
        </p:blipFill>
        <p:spPr>
          <a:xfrm>
            <a:off x="5367691" y="1100192"/>
            <a:ext cx="2778962" cy="356324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0321144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300038" y="200028"/>
            <a:ext cx="7580241" cy="487698"/>
          </a:xfrm>
          <a:prstGeom prst="rect">
            <a:avLst/>
          </a:prstGeom>
          <a:noFill/>
        </p:spPr>
        <p:txBody>
          <a:bodyPr wrap="square" rtlCol="0">
            <a:spAutoFit/>
          </a:bodyPr>
          <a:lstStyle/>
          <a:p>
            <a:pPr>
              <a:lnSpc>
                <a:spcPct val="70000"/>
              </a:lnSpc>
            </a:pPr>
            <a:r>
              <a:rPr lang="es-MX" sz="3600" b="1" dirty="0">
                <a:solidFill>
                  <a:schemeClr val="bg1"/>
                </a:solidFill>
                <a:latin typeface="Bebas Neue" panose="020B0606020202050201"/>
                <a:ea typeface="Bebas Neue" charset="0"/>
                <a:cs typeface="Bebas Neue" charset="0"/>
              </a:rPr>
              <a:t>Opciones Panel de “Acerca de”.</a:t>
            </a:r>
            <a:endParaRPr lang="es-ES_tradnl" sz="3600" dirty="0">
              <a:solidFill>
                <a:schemeClr val="bg1"/>
              </a:solidFill>
              <a:latin typeface="Bebas Neue" panose="020B0606020202050201"/>
              <a:ea typeface="Bebas Neue" charset="0"/>
              <a:cs typeface="Bebas Neue" charset="0"/>
            </a:endParaRPr>
          </a:p>
        </p:txBody>
      </p:sp>
      <p:sp>
        <p:nvSpPr>
          <p:cNvPr id="8" name="CuadroTexto 7"/>
          <p:cNvSpPr txBox="1"/>
          <p:nvPr/>
        </p:nvSpPr>
        <p:spPr>
          <a:xfrm>
            <a:off x="8032830" y="1817225"/>
            <a:ext cx="184731" cy="308418"/>
          </a:xfrm>
          <a:prstGeom prst="rect">
            <a:avLst/>
          </a:prstGeom>
          <a:noFill/>
        </p:spPr>
        <p:txBody>
          <a:bodyPr wrap="none" rtlCol="0">
            <a:spAutoFit/>
          </a:bodyPr>
          <a:lstStyle/>
          <a:p>
            <a:endParaRPr lang="es-ES_tradnl" dirty="0"/>
          </a:p>
        </p:txBody>
      </p:sp>
      <p:pic>
        <p:nvPicPr>
          <p:cNvPr id="2" name="Imagen 1"/>
          <p:cNvPicPr>
            <a:picLocks noChangeAspect="1"/>
          </p:cNvPicPr>
          <p:nvPr/>
        </p:nvPicPr>
        <p:blipFill>
          <a:blip r:embed="rId3"/>
          <a:stretch>
            <a:fillRect/>
          </a:stretch>
        </p:blipFill>
        <p:spPr>
          <a:xfrm>
            <a:off x="2025390" y="881303"/>
            <a:ext cx="5151585" cy="393637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2015372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2"/>
          <p:cNvPicPr>
            <a:picLocks noChangeAspect="1"/>
          </p:cNvPicPr>
          <p:nvPr/>
        </p:nvPicPr>
        <p:blipFill rotWithShape="1">
          <a:blip r:embed="rId3" cstate="print">
            <a:extLst>
              <a:ext uri="{28A0092B-C50C-407E-A947-70E740481C1C}">
                <a14:useLocalDpi xmlns:a14="http://schemas.microsoft.com/office/drawing/2010/main" val="0"/>
              </a:ext>
            </a:extLst>
          </a:blip>
          <a:srcRect l="17893"/>
          <a:stretch/>
        </p:blipFill>
        <p:spPr>
          <a:xfrm>
            <a:off x="0" y="793213"/>
            <a:ext cx="3448280" cy="4179381"/>
          </a:xfrm>
          <a:prstGeom prst="rect">
            <a:avLst/>
          </a:prstGeom>
        </p:spPr>
      </p:pic>
      <p:grpSp>
        <p:nvGrpSpPr>
          <p:cNvPr id="11" name="Grupo 10"/>
          <p:cNvGrpSpPr/>
          <p:nvPr/>
        </p:nvGrpSpPr>
        <p:grpSpPr>
          <a:xfrm>
            <a:off x="5274321" y="3659822"/>
            <a:ext cx="536448" cy="584775"/>
            <a:chOff x="7681113" y="3534213"/>
            <a:chExt cx="536448" cy="584775"/>
          </a:xfrm>
        </p:grpSpPr>
        <p:sp>
          <p:nvSpPr>
            <p:cNvPr id="12" name="Elipse 11"/>
            <p:cNvSpPr/>
            <p:nvPr/>
          </p:nvSpPr>
          <p:spPr>
            <a:xfrm>
              <a:off x="7681113" y="3579949"/>
              <a:ext cx="536448" cy="489081"/>
            </a:xfrm>
            <a:prstGeom prst="ellipse">
              <a:avLst/>
            </a:prstGeom>
            <a:solidFill>
              <a:srgbClr val="9E599C"/>
            </a:solidFill>
            <a:ln>
              <a:solidFill>
                <a:srgbClr val="6229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3" name="CuadroTexto 12"/>
            <p:cNvSpPr txBox="1"/>
            <p:nvPr/>
          </p:nvSpPr>
          <p:spPr>
            <a:xfrm>
              <a:off x="7767066" y="3534213"/>
              <a:ext cx="393056" cy="584775"/>
            </a:xfrm>
            <a:prstGeom prst="rect">
              <a:avLst/>
            </a:prstGeom>
            <a:noFill/>
          </p:spPr>
          <p:txBody>
            <a:bodyPr wrap="none" rtlCol="0">
              <a:spAutoFit/>
            </a:bodyPr>
            <a:lstStyle/>
            <a:p>
              <a:r>
                <a:rPr lang="es-CO" sz="3200" b="1" dirty="0">
                  <a:solidFill>
                    <a:schemeClr val="bg1"/>
                  </a:solidFill>
                </a:rPr>
                <a:t>1</a:t>
              </a:r>
            </a:p>
          </p:txBody>
        </p:sp>
      </p:grpSp>
      <p:sp>
        <p:nvSpPr>
          <p:cNvPr id="14" name="Rectángulo 13"/>
          <p:cNvSpPr/>
          <p:nvPr/>
        </p:nvSpPr>
        <p:spPr>
          <a:xfrm>
            <a:off x="5810769" y="3734842"/>
            <a:ext cx="2441910" cy="369332"/>
          </a:xfrm>
          <a:prstGeom prst="rect">
            <a:avLst/>
          </a:prstGeom>
        </p:spPr>
        <p:txBody>
          <a:bodyPr wrap="square">
            <a:spAutoFit/>
          </a:bodyPr>
          <a:lstStyle/>
          <a:p>
            <a:r>
              <a:rPr lang="es-ES" sz="1800" dirty="0"/>
              <a:t>Panel de “Acerca de”</a:t>
            </a:r>
            <a:r>
              <a:rPr lang="es-CO" sz="1800" dirty="0">
                <a:latin typeface="Helvetica" panose="020B0604020202020204" pitchFamily="34" charset="0"/>
                <a:cs typeface="Helvetica" panose="020B0604020202020204" pitchFamily="34" charset="0"/>
              </a:rPr>
              <a:t>.</a:t>
            </a:r>
          </a:p>
        </p:txBody>
      </p:sp>
      <p:sp>
        <p:nvSpPr>
          <p:cNvPr id="15" name="CuadroTexto 14"/>
          <p:cNvSpPr txBox="1"/>
          <p:nvPr/>
        </p:nvSpPr>
        <p:spPr>
          <a:xfrm>
            <a:off x="4450090" y="2471583"/>
            <a:ext cx="3859445" cy="830997"/>
          </a:xfrm>
          <a:prstGeom prst="rect">
            <a:avLst/>
          </a:prstGeom>
          <a:noFill/>
          <a:ln>
            <a:solidFill>
              <a:schemeClr val="bg1">
                <a:lumMod val="50000"/>
              </a:schemeClr>
            </a:solidFill>
          </a:ln>
        </p:spPr>
        <p:txBody>
          <a:bodyPr wrap="square" rtlCol="0">
            <a:spAutoFit/>
          </a:bodyPr>
          <a:lstStyle/>
          <a:p>
            <a:r>
              <a:rPr lang="es-CO" sz="1600" b="1" dirty="0">
                <a:latin typeface="Helvetica" panose="020B0604020202020204" pitchFamily="34" charset="0"/>
                <a:cs typeface="Helvetica" panose="020B0604020202020204" pitchFamily="34" charset="0"/>
              </a:rPr>
              <a:t>URL:</a:t>
            </a:r>
            <a:r>
              <a:rPr lang="es-CO" sz="1600" dirty="0">
                <a:latin typeface="Helvetica" panose="020B0604020202020204" pitchFamily="34" charset="0"/>
                <a:cs typeface="Helvetica" panose="020B0604020202020204" pitchFamily="34" charset="0"/>
              </a:rPr>
              <a:t> </a:t>
            </a:r>
            <a:r>
              <a:rPr lang="es-CO" sz="1600" dirty="0">
                <a:latin typeface="Helvetica" panose="020B0604020202020204" pitchFamily="34" charset="0"/>
                <a:cs typeface="Helvetica" panose="020B0604020202020204" pitchFamily="34" charset="0"/>
                <a:hlinkClick r:id="rId4"/>
              </a:rPr>
              <a:t>https://datos.gov.co/</a:t>
            </a:r>
            <a:endParaRPr lang="es-CO" sz="1600" dirty="0">
              <a:latin typeface="Helvetica" panose="020B0604020202020204" pitchFamily="34" charset="0"/>
              <a:cs typeface="Helvetica" panose="020B0604020202020204" pitchFamily="34" charset="0"/>
            </a:endParaRPr>
          </a:p>
          <a:p>
            <a:r>
              <a:rPr lang="es-CO" sz="1600" b="1" dirty="0">
                <a:latin typeface="Helvetica" panose="020B0604020202020204" pitchFamily="34" charset="0"/>
                <a:cs typeface="Helvetica" panose="020B0604020202020204" pitchFamily="34" charset="0"/>
              </a:rPr>
              <a:t>Usuario: </a:t>
            </a:r>
            <a:r>
              <a:rPr lang="es-CO" sz="1600" dirty="0">
                <a:latin typeface="Helvetica" panose="020B0604020202020204" pitchFamily="34" charset="0"/>
                <a:cs typeface="Helvetica" panose="020B0604020202020204" pitchFamily="34" charset="0"/>
                <a:hlinkClick r:id="rId5"/>
              </a:rPr>
              <a:t>capacitacionmintic@gmail.com</a:t>
            </a:r>
            <a:endParaRPr lang="es-CO" sz="1600" dirty="0">
              <a:latin typeface="Helvetica" panose="020B0604020202020204" pitchFamily="34" charset="0"/>
              <a:cs typeface="Helvetica" panose="020B0604020202020204" pitchFamily="34" charset="0"/>
            </a:endParaRPr>
          </a:p>
          <a:p>
            <a:r>
              <a:rPr lang="es-CO" sz="1600" b="1" dirty="0">
                <a:latin typeface="Helvetica" panose="020B0604020202020204" pitchFamily="34" charset="0"/>
                <a:cs typeface="Helvetica" panose="020B0604020202020204" pitchFamily="34" charset="0"/>
              </a:rPr>
              <a:t>Clave:</a:t>
            </a:r>
            <a:r>
              <a:rPr lang="es-CO" sz="1600" dirty="0">
                <a:latin typeface="Helvetica" panose="020B0604020202020204" pitchFamily="34" charset="0"/>
                <a:cs typeface="Helvetica" panose="020B0604020202020204" pitchFamily="34" charset="0"/>
              </a:rPr>
              <a:t> Mintic2016*</a:t>
            </a:r>
          </a:p>
        </p:txBody>
      </p:sp>
      <p:sp>
        <p:nvSpPr>
          <p:cNvPr id="16" name="Rectángulo 15"/>
          <p:cNvSpPr/>
          <p:nvPr/>
        </p:nvSpPr>
        <p:spPr>
          <a:xfrm>
            <a:off x="5380179" y="1301438"/>
            <a:ext cx="1999265" cy="923330"/>
          </a:xfrm>
          <a:prstGeom prst="rect">
            <a:avLst/>
          </a:prstGeom>
          <a:noFill/>
        </p:spPr>
        <p:txBody>
          <a:bodyPr wrap="none" lIns="91440" tIns="45720" rIns="91440" bIns="45720">
            <a:spAutoFit/>
          </a:bodyPr>
          <a:lstStyle/>
          <a:p>
            <a:pPr algn="ctr"/>
            <a:r>
              <a:rPr lang="es-ES" sz="5400" b="0" cap="none" spc="0" dirty="0">
                <a:ln w="0"/>
                <a:solidFill>
                  <a:srgbClr val="62296B"/>
                </a:solidFill>
                <a:effectLst>
                  <a:reflection blurRad="6350" stA="53000" endA="300" endPos="35500" dir="5400000" sy="-90000" algn="bl" rotWithShape="0"/>
                </a:effectLst>
              </a:rPr>
              <a:t>DEMO</a:t>
            </a:r>
          </a:p>
        </p:txBody>
      </p:sp>
      <p:sp>
        <p:nvSpPr>
          <p:cNvPr id="17" name="CuadroTexto 16"/>
          <p:cNvSpPr txBox="1"/>
          <p:nvPr/>
        </p:nvSpPr>
        <p:spPr>
          <a:xfrm>
            <a:off x="300038" y="200028"/>
            <a:ext cx="7580241" cy="487698"/>
          </a:xfrm>
          <a:prstGeom prst="rect">
            <a:avLst/>
          </a:prstGeom>
          <a:noFill/>
        </p:spPr>
        <p:txBody>
          <a:bodyPr wrap="square" rtlCol="0">
            <a:spAutoFit/>
          </a:bodyPr>
          <a:lstStyle/>
          <a:p>
            <a:pPr>
              <a:lnSpc>
                <a:spcPct val="70000"/>
              </a:lnSpc>
            </a:pPr>
            <a:r>
              <a:rPr lang="es-MX" sz="3600" b="1" dirty="0">
                <a:solidFill>
                  <a:schemeClr val="bg1"/>
                </a:solidFill>
                <a:latin typeface="Bebas Neue" panose="020B0606020202050201"/>
                <a:ea typeface="Bebas Neue" charset="0"/>
                <a:cs typeface="Bebas Neue" charset="0"/>
              </a:rPr>
              <a:t>Opciones Panel de “Acerca de”.</a:t>
            </a:r>
            <a:endParaRPr lang="es-ES_tradnl" sz="3600" dirty="0">
              <a:solidFill>
                <a:schemeClr val="bg1"/>
              </a:solidFill>
              <a:latin typeface="Bebas Neue" panose="020B0606020202050201"/>
              <a:ea typeface="Bebas Neue" charset="0"/>
              <a:cs typeface="Bebas Neue" charset="0"/>
            </a:endParaRPr>
          </a:p>
        </p:txBody>
      </p:sp>
    </p:spTree>
    <p:extLst>
      <p:ext uri="{BB962C8B-B14F-4D97-AF65-F5344CB8AC3E}">
        <p14:creationId xmlns:p14="http://schemas.microsoft.com/office/powerpoint/2010/main" val="25501006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383458" y="4630994"/>
            <a:ext cx="9866671" cy="14453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
        <p:nvSpPr>
          <p:cNvPr id="6" name="Title 27"/>
          <p:cNvSpPr>
            <a:spLocks noGrp="1"/>
          </p:cNvSpPr>
          <p:nvPr>
            <p:ph type="title"/>
          </p:nvPr>
        </p:nvSpPr>
        <p:spPr>
          <a:xfrm>
            <a:off x="3323547" y="1523787"/>
            <a:ext cx="5768414" cy="479476"/>
          </a:xfrm>
        </p:spPr>
        <p:txBody>
          <a:bodyPr vert="horz" lIns="0" tIns="34290" rIns="68580" bIns="34290" rtlCol="0" anchor="t">
            <a:noAutofit/>
          </a:bodyPr>
          <a:lstStyle/>
          <a:p>
            <a:r>
              <a:rPr lang="es-MX" sz="4800" b="1" dirty="0">
                <a:solidFill>
                  <a:schemeClr val="bg1"/>
                </a:solidFill>
                <a:latin typeface="Bebas Neue" panose="020B0606020202050201"/>
                <a:ea typeface="Bebas Neue" charset="0"/>
                <a:cs typeface="Bebas Neue" charset="0"/>
              </a:rPr>
              <a:t>Administración para un publicador</a:t>
            </a:r>
          </a:p>
        </p:txBody>
      </p:sp>
      <p:cxnSp>
        <p:nvCxnSpPr>
          <p:cNvPr id="7" name="Conector recto 6"/>
          <p:cNvCxnSpPr/>
          <p:nvPr/>
        </p:nvCxnSpPr>
        <p:spPr>
          <a:xfrm>
            <a:off x="3105298" y="1331155"/>
            <a:ext cx="0" cy="1885071"/>
          </a:xfrm>
          <a:prstGeom prst="line">
            <a:avLst/>
          </a:prstGeom>
          <a:ln w="190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3" name="Imagen 2"/>
          <p:cNvPicPr>
            <a:picLocks noChangeAspect="1"/>
          </p:cNvPicPr>
          <p:nvPr/>
        </p:nvPicPr>
        <p:blipFill>
          <a:blip r:embed="rId3"/>
          <a:stretch>
            <a:fillRect/>
          </a:stretch>
        </p:blipFill>
        <p:spPr>
          <a:xfrm>
            <a:off x="838348" y="1166885"/>
            <a:ext cx="2200275" cy="2571750"/>
          </a:xfrm>
          <a:prstGeom prst="rect">
            <a:avLst/>
          </a:prstGeom>
        </p:spPr>
      </p:pic>
    </p:spTree>
    <p:extLst>
      <p:ext uri="{BB962C8B-B14F-4D97-AF65-F5344CB8AC3E}">
        <p14:creationId xmlns:p14="http://schemas.microsoft.com/office/powerpoint/2010/main" val="22507513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300038" y="200028"/>
            <a:ext cx="7580241" cy="487698"/>
          </a:xfrm>
          <a:prstGeom prst="rect">
            <a:avLst/>
          </a:prstGeom>
          <a:noFill/>
        </p:spPr>
        <p:txBody>
          <a:bodyPr wrap="square" rtlCol="0">
            <a:spAutoFit/>
          </a:bodyPr>
          <a:lstStyle/>
          <a:p>
            <a:pPr>
              <a:lnSpc>
                <a:spcPct val="70000"/>
              </a:lnSpc>
            </a:pPr>
            <a:r>
              <a:rPr lang="es-MX" sz="3600" b="1" dirty="0">
                <a:solidFill>
                  <a:schemeClr val="bg1"/>
                </a:solidFill>
                <a:latin typeface="Bebas Neue" panose="020B0606020202050201"/>
                <a:ea typeface="Bebas Neue" charset="0"/>
                <a:cs typeface="Bebas Neue" charset="0"/>
              </a:rPr>
              <a:t>Administración</a:t>
            </a:r>
            <a:endParaRPr lang="es-ES_tradnl" sz="3600" dirty="0">
              <a:solidFill>
                <a:schemeClr val="bg1"/>
              </a:solidFill>
              <a:latin typeface="Bebas Neue" panose="020B0606020202050201"/>
              <a:ea typeface="Bebas Neue" charset="0"/>
              <a:cs typeface="Bebas Neue" charset="0"/>
            </a:endParaRPr>
          </a:p>
        </p:txBody>
      </p:sp>
      <p:sp>
        <p:nvSpPr>
          <p:cNvPr id="8" name="CuadroTexto 7"/>
          <p:cNvSpPr txBox="1"/>
          <p:nvPr/>
        </p:nvSpPr>
        <p:spPr>
          <a:xfrm>
            <a:off x="8032830" y="1817225"/>
            <a:ext cx="184731" cy="308418"/>
          </a:xfrm>
          <a:prstGeom prst="rect">
            <a:avLst/>
          </a:prstGeom>
          <a:noFill/>
        </p:spPr>
        <p:txBody>
          <a:bodyPr wrap="none" rtlCol="0">
            <a:spAutoFit/>
          </a:bodyPr>
          <a:lstStyle/>
          <a:p>
            <a:endParaRPr lang="es-ES_tradnl" dirty="0"/>
          </a:p>
        </p:txBody>
      </p:sp>
      <p:sp>
        <p:nvSpPr>
          <p:cNvPr id="9" name="CuadroTexto 8"/>
          <p:cNvSpPr txBox="1"/>
          <p:nvPr/>
        </p:nvSpPr>
        <p:spPr>
          <a:xfrm>
            <a:off x="307482" y="1092977"/>
            <a:ext cx="8554402" cy="1200329"/>
          </a:xfrm>
          <a:prstGeom prst="rect">
            <a:avLst/>
          </a:prstGeom>
          <a:noFill/>
        </p:spPr>
        <p:txBody>
          <a:bodyPr wrap="square" rtlCol="0">
            <a:spAutoFit/>
          </a:bodyPr>
          <a:lstStyle>
            <a:defPPr>
              <a:defRPr lang="es-ES_tradnl"/>
            </a:defPPr>
            <a:lvl1pPr algn="ctr">
              <a:defRPr sz="2400">
                <a:solidFill>
                  <a:srgbClr val="7030A0"/>
                </a:solidFill>
                <a:cs typeface="Helvetica" panose="020B0604020202020204" pitchFamily="34" charset="0"/>
              </a:defRPr>
            </a:lvl1pPr>
          </a:lstStyle>
          <a:p>
            <a:r>
              <a:rPr lang="es-ES" dirty="0"/>
              <a:t>El BackOffice del portal es un espacio para gestionar todos los aspectos del portal. El panel de administración se puede acceder mediante el enlace situado en la parte superior derecha del portal.</a:t>
            </a:r>
            <a:endParaRPr lang="es-MX" dirty="0"/>
          </a:p>
        </p:txBody>
      </p:sp>
      <p:pic>
        <p:nvPicPr>
          <p:cNvPr id="5" name="Imagen 4"/>
          <p:cNvPicPr>
            <a:picLocks noChangeAspect="1"/>
          </p:cNvPicPr>
          <p:nvPr/>
        </p:nvPicPr>
        <p:blipFill>
          <a:blip r:embed="rId3"/>
          <a:stretch>
            <a:fillRect/>
          </a:stretch>
        </p:blipFill>
        <p:spPr>
          <a:xfrm>
            <a:off x="444465" y="2698558"/>
            <a:ext cx="8280436" cy="1699243"/>
          </a:xfrm>
          <a:prstGeom prst="rect">
            <a:avLst/>
          </a:prstGeom>
        </p:spPr>
      </p:pic>
    </p:spTree>
    <p:extLst>
      <p:ext uri="{BB962C8B-B14F-4D97-AF65-F5344CB8AC3E}">
        <p14:creationId xmlns:p14="http://schemas.microsoft.com/office/powerpoint/2010/main" val="7876632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300038" y="200028"/>
            <a:ext cx="7580241" cy="487698"/>
          </a:xfrm>
          <a:prstGeom prst="rect">
            <a:avLst/>
          </a:prstGeom>
          <a:noFill/>
        </p:spPr>
        <p:txBody>
          <a:bodyPr wrap="square" rtlCol="0">
            <a:spAutoFit/>
          </a:bodyPr>
          <a:lstStyle/>
          <a:p>
            <a:pPr>
              <a:lnSpc>
                <a:spcPct val="70000"/>
              </a:lnSpc>
            </a:pPr>
            <a:r>
              <a:rPr lang="es-MX" sz="3600" b="1" dirty="0">
                <a:solidFill>
                  <a:schemeClr val="bg1"/>
                </a:solidFill>
                <a:latin typeface="Bebas Neue" panose="020B0606020202050201"/>
                <a:ea typeface="Bebas Neue" charset="0"/>
                <a:cs typeface="Bebas Neue" charset="0"/>
              </a:rPr>
              <a:t>Administración</a:t>
            </a:r>
            <a:endParaRPr lang="es-ES_tradnl" sz="3600" dirty="0">
              <a:solidFill>
                <a:schemeClr val="bg1"/>
              </a:solidFill>
              <a:latin typeface="Bebas Neue" panose="020B0606020202050201"/>
              <a:ea typeface="Bebas Neue" charset="0"/>
              <a:cs typeface="Bebas Neue" charset="0"/>
            </a:endParaRPr>
          </a:p>
        </p:txBody>
      </p:sp>
      <p:sp>
        <p:nvSpPr>
          <p:cNvPr id="8" name="CuadroTexto 7"/>
          <p:cNvSpPr txBox="1"/>
          <p:nvPr/>
        </p:nvSpPr>
        <p:spPr>
          <a:xfrm>
            <a:off x="8032830" y="1817225"/>
            <a:ext cx="184731" cy="308418"/>
          </a:xfrm>
          <a:prstGeom prst="rect">
            <a:avLst/>
          </a:prstGeom>
          <a:noFill/>
        </p:spPr>
        <p:txBody>
          <a:bodyPr wrap="none" rtlCol="0">
            <a:spAutoFit/>
          </a:bodyPr>
          <a:lstStyle/>
          <a:p>
            <a:endParaRPr lang="es-ES_tradnl" dirty="0"/>
          </a:p>
        </p:txBody>
      </p:sp>
      <p:pic>
        <p:nvPicPr>
          <p:cNvPr id="6" name="Imagen 5"/>
          <p:cNvPicPr/>
          <p:nvPr/>
        </p:nvPicPr>
        <p:blipFill>
          <a:blip r:embed="rId3"/>
          <a:stretch>
            <a:fillRect/>
          </a:stretch>
        </p:blipFill>
        <p:spPr>
          <a:xfrm>
            <a:off x="1046643" y="839971"/>
            <a:ext cx="2493999" cy="4023537"/>
          </a:xfrm>
          <a:prstGeom prst="rect">
            <a:avLst/>
          </a:prstGeom>
          <a:ln>
            <a:noFill/>
          </a:ln>
          <a:effectLst>
            <a:outerShdw blurRad="190500" algn="tl" rotWithShape="0">
              <a:srgbClr val="000000">
                <a:alpha val="70000"/>
              </a:srgbClr>
            </a:outerShdw>
          </a:effectLst>
        </p:spPr>
      </p:pic>
      <p:pic>
        <p:nvPicPr>
          <p:cNvPr id="7" name="Imagen 6"/>
          <p:cNvPicPr/>
          <p:nvPr/>
        </p:nvPicPr>
        <p:blipFill>
          <a:blip r:embed="rId4"/>
          <a:stretch>
            <a:fillRect/>
          </a:stretch>
        </p:blipFill>
        <p:spPr>
          <a:xfrm>
            <a:off x="4137066" y="1191852"/>
            <a:ext cx="4080495" cy="331977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01349925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300038" y="200028"/>
            <a:ext cx="7580241" cy="487698"/>
          </a:xfrm>
          <a:prstGeom prst="rect">
            <a:avLst/>
          </a:prstGeom>
          <a:noFill/>
        </p:spPr>
        <p:txBody>
          <a:bodyPr wrap="square" rtlCol="0">
            <a:spAutoFit/>
          </a:bodyPr>
          <a:lstStyle/>
          <a:p>
            <a:pPr>
              <a:lnSpc>
                <a:spcPct val="70000"/>
              </a:lnSpc>
            </a:pPr>
            <a:r>
              <a:rPr lang="es-MX" sz="3600" b="1" dirty="0">
                <a:solidFill>
                  <a:schemeClr val="bg1"/>
                </a:solidFill>
                <a:latin typeface="Bebas Neue" panose="020B0606020202050201"/>
                <a:ea typeface="Bebas Neue" charset="0"/>
                <a:cs typeface="Bebas Neue" charset="0"/>
              </a:rPr>
              <a:t>Creación de Conjuntos de Datos</a:t>
            </a:r>
            <a:endParaRPr lang="es-ES_tradnl" sz="3600" dirty="0">
              <a:solidFill>
                <a:schemeClr val="bg1"/>
              </a:solidFill>
              <a:latin typeface="Bebas Neue" panose="020B0606020202050201"/>
              <a:ea typeface="Bebas Neue" charset="0"/>
              <a:cs typeface="Bebas Neue" charset="0"/>
            </a:endParaRPr>
          </a:p>
        </p:txBody>
      </p:sp>
      <p:sp>
        <p:nvSpPr>
          <p:cNvPr id="8" name="CuadroTexto 7"/>
          <p:cNvSpPr txBox="1"/>
          <p:nvPr/>
        </p:nvSpPr>
        <p:spPr>
          <a:xfrm>
            <a:off x="8032830" y="1817225"/>
            <a:ext cx="184731" cy="308418"/>
          </a:xfrm>
          <a:prstGeom prst="rect">
            <a:avLst/>
          </a:prstGeom>
          <a:noFill/>
        </p:spPr>
        <p:txBody>
          <a:bodyPr wrap="none" rtlCol="0">
            <a:spAutoFit/>
          </a:bodyPr>
          <a:lstStyle/>
          <a:p>
            <a:endParaRPr lang="es-ES_tradnl" dirty="0"/>
          </a:p>
        </p:txBody>
      </p:sp>
      <p:pic>
        <p:nvPicPr>
          <p:cNvPr id="7" name="Imagen 2"/>
          <p:cNvPicPr>
            <a:picLocks noChangeAspect="1"/>
          </p:cNvPicPr>
          <p:nvPr/>
        </p:nvPicPr>
        <p:blipFill rotWithShape="1">
          <a:blip r:embed="rId3" cstate="print">
            <a:extLst>
              <a:ext uri="{28A0092B-C50C-407E-A947-70E740481C1C}">
                <a14:useLocalDpi xmlns:a14="http://schemas.microsoft.com/office/drawing/2010/main" val="0"/>
              </a:ext>
            </a:extLst>
          </a:blip>
          <a:srcRect l="17893"/>
          <a:stretch/>
        </p:blipFill>
        <p:spPr>
          <a:xfrm>
            <a:off x="0" y="793213"/>
            <a:ext cx="3448280" cy="4179381"/>
          </a:xfrm>
          <a:prstGeom prst="rect">
            <a:avLst/>
          </a:prstGeom>
        </p:spPr>
      </p:pic>
      <p:grpSp>
        <p:nvGrpSpPr>
          <p:cNvPr id="11" name="Grupo 10"/>
          <p:cNvGrpSpPr/>
          <p:nvPr/>
        </p:nvGrpSpPr>
        <p:grpSpPr>
          <a:xfrm>
            <a:off x="5239203" y="3659822"/>
            <a:ext cx="536448" cy="584775"/>
            <a:chOff x="7681113" y="3534213"/>
            <a:chExt cx="536448" cy="584775"/>
          </a:xfrm>
        </p:grpSpPr>
        <p:sp>
          <p:nvSpPr>
            <p:cNvPr id="12" name="Elipse 11"/>
            <p:cNvSpPr/>
            <p:nvPr/>
          </p:nvSpPr>
          <p:spPr>
            <a:xfrm>
              <a:off x="7681113" y="3579949"/>
              <a:ext cx="536448" cy="489081"/>
            </a:xfrm>
            <a:prstGeom prst="ellipse">
              <a:avLst/>
            </a:prstGeom>
            <a:solidFill>
              <a:srgbClr val="9E599C"/>
            </a:solidFill>
            <a:ln>
              <a:solidFill>
                <a:srgbClr val="6229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3" name="CuadroTexto 12"/>
            <p:cNvSpPr txBox="1"/>
            <p:nvPr/>
          </p:nvSpPr>
          <p:spPr>
            <a:xfrm>
              <a:off x="7767066" y="3534213"/>
              <a:ext cx="393056" cy="584775"/>
            </a:xfrm>
            <a:prstGeom prst="rect">
              <a:avLst/>
            </a:prstGeom>
            <a:noFill/>
          </p:spPr>
          <p:txBody>
            <a:bodyPr wrap="none" rtlCol="0">
              <a:spAutoFit/>
            </a:bodyPr>
            <a:lstStyle/>
            <a:p>
              <a:r>
                <a:rPr lang="es-CO" sz="3200" b="1" dirty="0">
                  <a:solidFill>
                    <a:schemeClr val="bg1"/>
                  </a:solidFill>
                </a:rPr>
                <a:t>1</a:t>
              </a:r>
            </a:p>
          </p:txBody>
        </p:sp>
      </p:grpSp>
      <p:sp>
        <p:nvSpPr>
          <p:cNvPr id="14" name="Rectángulo 13"/>
          <p:cNvSpPr/>
          <p:nvPr/>
        </p:nvSpPr>
        <p:spPr>
          <a:xfrm>
            <a:off x="5775651" y="3734842"/>
            <a:ext cx="2441910" cy="369332"/>
          </a:xfrm>
          <a:prstGeom prst="rect">
            <a:avLst/>
          </a:prstGeom>
        </p:spPr>
        <p:txBody>
          <a:bodyPr wrap="square">
            <a:spAutoFit/>
          </a:bodyPr>
          <a:lstStyle/>
          <a:p>
            <a:r>
              <a:rPr lang="es-ES" sz="1800" dirty="0"/>
              <a:t>Panel de administrador</a:t>
            </a:r>
            <a:r>
              <a:rPr lang="es-CO" sz="1800" dirty="0">
                <a:latin typeface="Helvetica" panose="020B0604020202020204" pitchFamily="34" charset="0"/>
                <a:cs typeface="Helvetica" panose="020B0604020202020204" pitchFamily="34" charset="0"/>
              </a:rPr>
              <a:t>.</a:t>
            </a:r>
          </a:p>
        </p:txBody>
      </p:sp>
      <p:sp>
        <p:nvSpPr>
          <p:cNvPr id="15" name="CuadroTexto 14"/>
          <p:cNvSpPr txBox="1"/>
          <p:nvPr/>
        </p:nvSpPr>
        <p:spPr>
          <a:xfrm>
            <a:off x="4450090" y="2471583"/>
            <a:ext cx="3859445" cy="830997"/>
          </a:xfrm>
          <a:prstGeom prst="rect">
            <a:avLst/>
          </a:prstGeom>
          <a:noFill/>
          <a:ln>
            <a:solidFill>
              <a:schemeClr val="bg1">
                <a:lumMod val="50000"/>
              </a:schemeClr>
            </a:solidFill>
          </a:ln>
        </p:spPr>
        <p:txBody>
          <a:bodyPr wrap="square" rtlCol="0">
            <a:spAutoFit/>
          </a:bodyPr>
          <a:lstStyle/>
          <a:p>
            <a:r>
              <a:rPr lang="es-CO" sz="1600" b="1" dirty="0">
                <a:latin typeface="Helvetica" panose="020B0604020202020204" pitchFamily="34" charset="0"/>
                <a:cs typeface="Helvetica" panose="020B0604020202020204" pitchFamily="34" charset="0"/>
              </a:rPr>
              <a:t>URL:</a:t>
            </a:r>
            <a:r>
              <a:rPr lang="es-CO" sz="1600" dirty="0">
                <a:latin typeface="Helvetica" panose="020B0604020202020204" pitchFamily="34" charset="0"/>
                <a:cs typeface="Helvetica" panose="020B0604020202020204" pitchFamily="34" charset="0"/>
              </a:rPr>
              <a:t> </a:t>
            </a:r>
            <a:r>
              <a:rPr lang="es-CO" sz="1600" dirty="0">
                <a:latin typeface="Helvetica" panose="020B0604020202020204" pitchFamily="34" charset="0"/>
                <a:cs typeface="Helvetica" panose="020B0604020202020204" pitchFamily="34" charset="0"/>
                <a:hlinkClick r:id="rId4"/>
              </a:rPr>
              <a:t>https://datos.gov.co/</a:t>
            </a:r>
            <a:endParaRPr lang="es-CO" sz="1600" dirty="0">
              <a:latin typeface="Helvetica" panose="020B0604020202020204" pitchFamily="34" charset="0"/>
              <a:cs typeface="Helvetica" panose="020B0604020202020204" pitchFamily="34" charset="0"/>
            </a:endParaRPr>
          </a:p>
          <a:p>
            <a:r>
              <a:rPr lang="es-CO" sz="1600" b="1" dirty="0">
                <a:latin typeface="Helvetica" panose="020B0604020202020204" pitchFamily="34" charset="0"/>
                <a:cs typeface="Helvetica" panose="020B0604020202020204" pitchFamily="34" charset="0"/>
              </a:rPr>
              <a:t>Usuario: </a:t>
            </a:r>
            <a:r>
              <a:rPr lang="es-CO" sz="1600" dirty="0">
                <a:latin typeface="Helvetica" panose="020B0604020202020204" pitchFamily="34" charset="0"/>
                <a:cs typeface="Helvetica" panose="020B0604020202020204" pitchFamily="34" charset="0"/>
                <a:hlinkClick r:id="rId5"/>
              </a:rPr>
              <a:t>capacitacionmintic@gmail.com</a:t>
            </a:r>
            <a:endParaRPr lang="es-CO" sz="1600" dirty="0">
              <a:latin typeface="Helvetica" panose="020B0604020202020204" pitchFamily="34" charset="0"/>
              <a:cs typeface="Helvetica" panose="020B0604020202020204" pitchFamily="34" charset="0"/>
            </a:endParaRPr>
          </a:p>
          <a:p>
            <a:r>
              <a:rPr lang="es-CO" sz="1600" b="1" dirty="0">
                <a:latin typeface="Helvetica" panose="020B0604020202020204" pitchFamily="34" charset="0"/>
                <a:cs typeface="Helvetica" panose="020B0604020202020204" pitchFamily="34" charset="0"/>
              </a:rPr>
              <a:t>Clave:</a:t>
            </a:r>
            <a:r>
              <a:rPr lang="es-CO" sz="1600" dirty="0">
                <a:latin typeface="Helvetica" panose="020B0604020202020204" pitchFamily="34" charset="0"/>
                <a:cs typeface="Helvetica" panose="020B0604020202020204" pitchFamily="34" charset="0"/>
              </a:rPr>
              <a:t> Mintic2016*</a:t>
            </a:r>
          </a:p>
        </p:txBody>
      </p:sp>
      <p:sp>
        <p:nvSpPr>
          <p:cNvPr id="16" name="Rectángulo 15"/>
          <p:cNvSpPr/>
          <p:nvPr/>
        </p:nvSpPr>
        <p:spPr>
          <a:xfrm>
            <a:off x="5380179" y="1301438"/>
            <a:ext cx="1999265" cy="923330"/>
          </a:xfrm>
          <a:prstGeom prst="rect">
            <a:avLst/>
          </a:prstGeom>
          <a:noFill/>
        </p:spPr>
        <p:txBody>
          <a:bodyPr wrap="none" lIns="91440" tIns="45720" rIns="91440" bIns="45720">
            <a:spAutoFit/>
          </a:bodyPr>
          <a:lstStyle/>
          <a:p>
            <a:pPr algn="ctr"/>
            <a:r>
              <a:rPr lang="es-ES" sz="5400" b="0" cap="none" spc="0" dirty="0">
                <a:ln w="0"/>
                <a:solidFill>
                  <a:srgbClr val="62296B"/>
                </a:solidFill>
                <a:effectLst>
                  <a:reflection blurRad="6350" stA="53000" endA="300" endPos="35500" dir="5400000" sy="-90000" algn="bl" rotWithShape="0"/>
                </a:effectLst>
              </a:rPr>
              <a:t>DEMO</a:t>
            </a:r>
          </a:p>
        </p:txBody>
      </p:sp>
    </p:spTree>
    <p:extLst>
      <p:ext uri="{BB962C8B-B14F-4D97-AF65-F5344CB8AC3E}">
        <p14:creationId xmlns:p14="http://schemas.microsoft.com/office/powerpoint/2010/main" val="292768118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300038" y="200028"/>
            <a:ext cx="7580241" cy="487698"/>
          </a:xfrm>
          <a:prstGeom prst="rect">
            <a:avLst/>
          </a:prstGeom>
          <a:noFill/>
        </p:spPr>
        <p:txBody>
          <a:bodyPr wrap="square" rtlCol="0">
            <a:spAutoFit/>
          </a:bodyPr>
          <a:lstStyle/>
          <a:p>
            <a:pPr>
              <a:lnSpc>
                <a:spcPct val="70000"/>
              </a:lnSpc>
            </a:pPr>
            <a:r>
              <a:rPr lang="es-MX" sz="3600" b="1" dirty="0">
                <a:solidFill>
                  <a:schemeClr val="bg1"/>
                </a:solidFill>
                <a:latin typeface="Bebas Neue" panose="020B0606020202050201"/>
                <a:ea typeface="Bebas Neue" charset="0"/>
                <a:cs typeface="Bebas Neue" charset="0"/>
              </a:rPr>
              <a:t>¿Cómo te ayudamos?</a:t>
            </a:r>
            <a:endParaRPr lang="es-ES_tradnl" sz="3600" dirty="0">
              <a:solidFill>
                <a:schemeClr val="bg1"/>
              </a:solidFill>
              <a:latin typeface="Bebas Neue" panose="020B0606020202050201"/>
              <a:ea typeface="Bebas Neue" charset="0"/>
              <a:cs typeface="Bebas Neue" charset="0"/>
            </a:endParaRPr>
          </a:p>
        </p:txBody>
      </p:sp>
      <p:sp>
        <p:nvSpPr>
          <p:cNvPr id="8" name="CuadroTexto 7"/>
          <p:cNvSpPr txBox="1"/>
          <p:nvPr/>
        </p:nvSpPr>
        <p:spPr>
          <a:xfrm>
            <a:off x="8032830" y="1817225"/>
            <a:ext cx="184731" cy="308418"/>
          </a:xfrm>
          <a:prstGeom prst="rect">
            <a:avLst/>
          </a:prstGeom>
          <a:noFill/>
        </p:spPr>
        <p:txBody>
          <a:bodyPr wrap="none" rtlCol="0">
            <a:spAutoFit/>
          </a:bodyPr>
          <a:lstStyle/>
          <a:p>
            <a:endParaRPr lang="es-ES_tradnl" dirty="0"/>
          </a:p>
        </p:txBody>
      </p:sp>
      <p:pic>
        <p:nvPicPr>
          <p:cNvPr id="9" name="Imagen 8"/>
          <p:cNvPicPr>
            <a:picLocks noChangeAspect="1"/>
          </p:cNvPicPr>
          <p:nvPr/>
        </p:nvPicPr>
        <p:blipFill rotWithShape="1">
          <a:blip r:embed="rId3"/>
          <a:srcRect l="3447" t="5758" r="52118" b="3267"/>
          <a:stretch/>
        </p:blipFill>
        <p:spPr>
          <a:xfrm>
            <a:off x="300038" y="903767"/>
            <a:ext cx="2636874" cy="3839873"/>
          </a:xfrm>
          <a:prstGeom prst="rect">
            <a:avLst/>
          </a:prstGeom>
        </p:spPr>
      </p:pic>
      <p:pic>
        <p:nvPicPr>
          <p:cNvPr id="10" name="Imagen 9"/>
          <p:cNvPicPr>
            <a:picLocks noChangeAspect="1"/>
          </p:cNvPicPr>
          <p:nvPr/>
        </p:nvPicPr>
        <p:blipFill>
          <a:blip r:embed="rId4"/>
          <a:stretch>
            <a:fillRect/>
          </a:stretch>
        </p:blipFill>
        <p:spPr>
          <a:xfrm>
            <a:off x="3163495" y="1158208"/>
            <a:ext cx="5628224" cy="333099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08530020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300038" y="200028"/>
            <a:ext cx="7580241" cy="487698"/>
          </a:xfrm>
          <a:prstGeom prst="rect">
            <a:avLst/>
          </a:prstGeom>
          <a:noFill/>
        </p:spPr>
        <p:txBody>
          <a:bodyPr wrap="square" rtlCol="0">
            <a:spAutoFit/>
          </a:bodyPr>
          <a:lstStyle/>
          <a:p>
            <a:pPr>
              <a:lnSpc>
                <a:spcPct val="70000"/>
              </a:lnSpc>
            </a:pPr>
            <a:r>
              <a:rPr lang="es-MX" sz="3600" b="1" dirty="0">
                <a:solidFill>
                  <a:schemeClr val="bg1"/>
                </a:solidFill>
                <a:latin typeface="Bebas Neue" panose="020B0606020202050201"/>
                <a:ea typeface="Bebas Neue" charset="0"/>
                <a:cs typeface="Bebas Neue" charset="0"/>
              </a:rPr>
              <a:t>Preguntas</a:t>
            </a:r>
            <a:endParaRPr lang="es-ES_tradnl" sz="3600" dirty="0">
              <a:solidFill>
                <a:schemeClr val="bg1"/>
              </a:solidFill>
              <a:latin typeface="Bebas Neue" panose="020B0606020202050201"/>
              <a:ea typeface="Bebas Neue" charset="0"/>
              <a:cs typeface="Bebas Neue" charset="0"/>
            </a:endParaRPr>
          </a:p>
        </p:txBody>
      </p:sp>
      <p:sp>
        <p:nvSpPr>
          <p:cNvPr id="8" name="CuadroTexto 7"/>
          <p:cNvSpPr txBox="1"/>
          <p:nvPr/>
        </p:nvSpPr>
        <p:spPr>
          <a:xfrm>
            <a:off x="8032830" y="1817225"/>
            <a:ext cx="184731" cy="308418"/>
          </a:xfrm>
          <a:prstGeom prst="rect">
            <a:avLst/>
          </a:prstGeom>
          <a:noFill/>
        </p:spPr>
        <p:txBody>
          <a:bodyPr wrap="none" rtlCol="0">
            <a:spAutoFit/>
          </a:bodyPr>
          <a:lstStyle/>
          <a:p>
            <a:endParaRPr lang="es-ES_tradnl" dirty="0"/>
          </a:p>
        </p:txBody>
      </p:sp>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7950" y="930946"/>
            <a:ext cx="3287036" cy="4045093"/>
          </a:xfrm>
          <a:prstGeom prst="rect">
            <a:avLst/>
          </a:prstGeom>
        </p:spPr>
      </p:pic>
    </p:spTree>
    <p:extLst>
      <p:ext uri="{BB962C8B-B14F-4D97-AF65-F5344CB8AC3E}">
        <p14:creationId xmlns:p14="http://schemas.microsoft.com/office/powerpoint/2010/main" val="406833382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0" y="1045883"/>
            <a:ext cx="9144000" cy="3617340"/>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5" name="CuadroTexto 4"/>
          <p:cNvSpPr txBox="1"/>
          <p:nvPr/>
        </p:nvSpPr>
        <p:spPr>
          <a:xfrm>
            <a:off x="3064295" y="4184753"/>
            <a:ext cx="3015409" cy="400110"/>
          </a:xfrm>
          <a:prstGeom prst="rect">
            <a:avLst/>
          </a:prstGeom>
          <a:noFill/>
        </p:spPr>
        <p:txBody>
          <a:bodyPr wrap="square" rtlCol="0">
            <a:spAutoFit/>
          </a:bodyPr>
          <a:lstStyle/>
          <a:p>
            <a:r>
              <a:rPr lang="es-ES" sz="2000" b="1">
                <a:solidFill>
                  <a:srgbClr val="FFFFFF"/>
                </a:solidFill>
                <a:latin typeface="Helvetica"/>
                <a:cs typeface="Helvetica"/>
              </a:rPr>
              <a:t>Cleon@mintic.gov.co</a:t>
            </a:r>
            <a:endParaRPr lang="es-ES" sz="2000" b="1" dirty="0">
              <a:solidFill>
                <a:srgbClr val="FFFFFF"/>
              </a:solidFill>
              <a:latin typeface="Helvetica"/>
              <a:cs typeface="Helvetica"/>
            </a:endParaRPr>
          </a:p>
        </p:txBody>
      </p:sp>
      <p:pic>
        <p:nvPicPr>
          <p:cNvPr id="14" name="Imagen 13" descr="compu superio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1204293" y="18676"/>
            <a:ext cx="6278727" cy="3024592"/>
          </a:xfrm>
          <a:prstGeom prst="rect">
            <a:avLst/>
          </a:prstGeom>
        </p:spPr>
      </p:pic>
      <p:sp>
        <p:nvSpPr>
          <p:cNvPr id="2" name="CuadroTexto 1"/>
          <p:cNvSpPr txBox="1"/>
          <p:nvPr/>
        </p:nvSpPr>
        <p:spPr>
          <a:xfrm>
            <a:off x="3733301" y="1961072"/>
            <a:ext cx="4343400" cy="1323439"/>
          </a:xfrm>
          <a:prstGeom prst="rect">
            <a:avLst/>
          </a:prstGeom>
          <a:noFill/>
        </p:spPr>
        <p:txBody>
          <a:bodyPr wrap="square" rtlCol="0">
            <a:spAutoFit/>
          </a:bodyPr>
          <a:lstStyle/>
          <a:p>
            <a:pPr lvl="0"/>
            <a:r>
              <a:rPr lang="es-ES_tradnl" sz="6600" b="1" dirty="0">
                <a:solidFill>
                  <a:schemeClr val="bg1"/>
                </a:solidFill>
                <a:latin typeface="Helvetica"/>
                <a:cs typeface="Helvetica"/>
              </a:rPr>
              <a:t>¡Gracias!</a:t>
            </a:r>
          </a:p>
          <a:p>
            <a:endParaRPr lang="es-ES" sz="1200" dirty="0">
              <a:solidFill>
                <a:schemeClr val="bg1"/>
              </a:solidFill>
            </a:endParaRPr>
          </a:p>
        </p:txBody>
      </p:sp>
      <p:pic>
        <p:nvPicPr>
          <p:cNvPr id="4" name="Imagen 3" descr="pres_comcont_mar28_grafplazos-7.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663223"/>
            <a:ext cx="9144000" cy="1051775"/>
          </a:xfrm>
          <a:prstGeom prst="rect">
            <a:avLst/>
          </a:prstGeom>
        </p:spPr>
      </p:pic>
      <p:sp>
        <p:nvSpPr>
          <p:cNvPr id="7" name="CuadroTexto 6"/>
          <p:cNvSpPr txBox="1"/>
          <p:nvPr/>
        </p:nvSpPr>
        <p:spPr>
          <a:xfrm>
            <a:off x="2924896" y="3153061"/>
            <a:ext cx="4501836" cy="1231747"/>
          </a:xfrm>
          <a:prstGeom prst="rect">
            <a:avLst/>
          </a:prstGeom>
          <a:noFill/>
        </p:spPr>
        <p:txBody>
          <a:bodyPr wrap="square" rtlCol="0">
            <a:spAutoFit/>
          </a:bodyPr>
          <a:lstStyle/>
          <a:p>
            <a:pPr lvl="0" algn="r"/>
            <a:r>
              <a:rPr lang="es-ES_tradnl" sz="2000" b="1" dirty="0">
                <a:solidFill>
                  <a:srgbClr val="FFFFFF"/>
                </a:solidFill>
                <a:latin typeface="Helvetica"/>
                <a:cs typeface="Helvetica"/>
              </a:rPr>
              <a:t>Estamos construyendo el Gobierno más eficiente y transparente con el uso de las TIC</a:t>
            </a:r>
          </a:p>
          <a:p>
            <a:pPr algn="r"/>
            <a:endParaRPr lang="es-ES" b="1" dirty="0">
              <a:solidFill>
                <a:srgbClr val="FFFFFF"/>
              </a:solidFill>
            </a:endParaRPr>
          </a:p>
        </p:txBody>
      </p:sp>
    </p:spTree>
    <p:extLst>
      <p:ext uri="{BB962C8B-B14F-4D97-AF65-F5344CB8AC3E}">
        <p14:creationId xmlns:p14="http://schemas.microsoft.com/office/powerpoint/2010/main" val="313804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332122" y="0"/>
            <a:ext cx="7093914" cy="1200329"/>
          </a:xfrm>
          <a:prstGeom prst="rect">
            <a:avLst/>
          </a:prstGeom>
          <a:noFill/>
        </p:spPr>
        <p:txBody>
          <a:bodyPr wrap="square" rtlCol="0">
            <a:spAutoFit/>
          </a:bodyPr>
          <a:lstStyle/>
          <a:p>
            <a:r>
              <a:rPr lang="es-ES" sz="3600" dirty="0">
                <a:solidFill>
                  <a:schemeClr val="bg1"/>
                </a:solidFill>
                <a:latin typeface="Bebas Neue" charset="0"/>
                <a:ea typeface="Bebas Neue" charset="0"/>
                <a:cs typeface="Bebas Neue" charset="0"/>
              </a:rPr>
              <a:t>¿Qué son los Datos Abiertos?</a:t>
            </a:r>
          </a:p>
          <a:p>
            <a:endParaRPr lang="es-ES_tradnl" sz="3600" dirty="0">
              <a:solidFill>
                <a:schemeClr val="bg1"/>
              </a:solidFill>
              <a:latin typeface="Bebas Neue" charset="0"/>
              <a:ea typeface="Bebas Neue" charset="0"/>
              <a:cs typeface="Bebas Neue" charset="0"/>
            </a:endParaRPr>
          </a:p>
        </p:txBody>
      </p:sp>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737" y="757328"/>
            <a:ext cx="10241082" cy="4571911"/>
          </a:xfrm>
          <a:prstGeom prst="rect">
            <a:avLst/>
          </a:prstGeom>
        </p:spPr>
      </p:pic>
    </p:spTree>
    <p:extLst>
      <p:ext uri="{BB962C8B-B14F-4D97-AF65-F5344CB8AC3E}">
        <p14:creationId xmlns:p14="http://schemas.microsoft.com/office/powerpoint/2010/main" val="5835691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a 5"/>
          <p:cNvGraphicFramePr/>
          <p:nvPr>
            <p:extLst/>
          </p:nvPr>
        </p:nvGraphicFramePr>
        <p:xfrm>
          <a:off x="4322875" y="1474718"/>
          <a:ext cx="4433392" cy="30469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CuadroTexto 8"/>
          <p:cNvSpPr txBox="1"/>
          <p:nvPr/>
        </p:nvSpPr>
        <p:spPr>
          <a:xfrm>
            <a:off x="332121" y="0"/>
            <a:ext cx="8536107" cy="1200329"/>
          </a:xfrm>
          <a:prstGeom prst="rect">
            <a:avLst/>
          </a:prstGeom>
          <a:noFill/>
        </p:spPr>
        <p:txBody>
          <a:bodyPr wrap="square" rtlCol="0">
            <a:spAutoFit/>
          </a:bodyPr>
          <a:lstStyle/>
          <a:p>
            <a:r>
              <a:rPr lang="es-ES" sz="3600" dirty="0">
                <a:solidFill>
                  <a:schemeClr val="bg1"/>
                </a:solidFill>
                <a:latin typeface="Bebas Neue" charset="0"/>
                <a:ea typeface="Bebas Neue" charset="0"/>
                <a:cs typeface="Bebas Neue" charset="0"/>
              </a:rPr>
              <a:t>Características de los Datos Abiertos </a:t>
            </a:r>
          </a:p>
          <a:p>
            <a:endParaRPr lang="es-ES_tradnl" sz="3600" dirty="0">
              <a:solidFill>
                <a:schemeClr val="bg1"/>
              </a:solidFill>
              <a:latin typeface="Bebas Neue" charset="0"/>
              <a:ea typeface="Bebas Neue" charset="0"/>
              <a:cs typeface="Bebas Neue" charset="0"/>
            </a:endParaRPr>
          </a:p>
        </p:txBody>
      </p:sp>
      <p:sp>
        <p:nvSpPr>
          <p:cNvPr id="10" name="CuadroTexto 9"/>
          <p:cNvSpPr txBox="1"/>
          <p:nvPr/>
        </p:nvSpPr>
        <p:spPr>
          <a:xfrm>
            <a:off x="1560118" y="2345433"/>
            <a:ext cx="2469136" cy="1200329"/>
          </a:xfrm>
          <a:prstGeom prst="rect">
            <a:avLst/>
          </a:prstGeom>
          <a:noFill/>
        </p:spPr>
        <p:txBody>
          <a:bodyPr wrap="square" rtlCol="0">
            <a:spAutoFit/>
          </a:bodyPr>
          <a:lstStyle/>
          <a:p>
            <a:r>
              <a:rPr lang="es-ES" sz="2400" b="1" dirty="0">
                <a:solidFill>
                  <a:srgbClr val="941651"/>
                </a:solidFill>
              </a:rPr>
              <a:t>Todos los datos públicos deben estar disponibles</a:t>
            </a:r>
            <a:endParaRPr lang="es-CO" sz="2400" b="1" dirty="0">
              <a:solidFill>
                <a:srgbClr val="941651"/>
              </a:solidFill>
            </a:endParaRPr>
          </a:p>
        </p:txBody>
      </p:sp>
      <p:sp>
        <p:nvSpPr>
          <p:cNvPr id="11" name="Rectángulo 10"/>
          <p:cNvSpPr/>
          <p:nvPr/>
        </p:nvSpPr>
        <p:spPr>
          <a:xfrm>
            <a:off x="1502061" y="2100577"/>
            <a:ext cx="2585250" cy="2308324"/>
          </a:xfrm>
          <a:prstGeom prst="rect">
            <a:avLst/>
          </a:prstGeom>
          <a:solidFill>
            <a:schemeClr val="bg1">
              <a:lumMod val="95000"/>
            </a:schemeClr>
          </a:solidFill>
        </p:spPr>
        <p:txBody>
          <a:bodyPr wrap="square">
            <a:spAutoFit/>
          </a:bodyPr>
          <a:lstStyle/>
          <a:p>
            <a:r>
              <a:rPr lang="es-ES" sz="2400" b="1" dirty="0">
                <a:solidFill>
                  <a:srgbClr val="941651"/>
                </a:solidFill>
              </a:rPr>
              <a:t>Los datos deben ser recolectados en la fuente de origen, con el nivel de granularidad más alto posible</a:t>
            </a:r>
            <a:endParaRPr lang="es-CO" sz="2400" b="1" dirty="0">
              <a:solidFill>
                <a:srgbClr val="941651"/>
              </a:solidFill>
            </a:endParaRPr>
          </a:p>
        </p:txBody>
      </p:sp>
      <p:sp>
        <p:nvSpPr>
          <p:cNvPr id="12" name="Rectángulo 11"/>
          <p:cNvSpPr/>
          <p:nvPr/>
        </p:nvSpPr>
        <p:spPr>
          <a:xfrm>
            <a:off x="1502061" y="2054410"/>
            <a:ext cx="2585250" cy="2308324"/>
          </a:xfrm>
          <a:prstGeom prst="rect">
            <a:avLst/>
          </a:prstGeom>
          <a:solidFill>
            <a:schemeClr val="bg1">
              <a:lumMod val="95000"/>
            </a:schemeClr>
          </a:solidFill>
        </p:spPr>
        <p:txBody>
          <a:bodyPr wrap="square">
            <a:spAutoFit/>
          </a:bodyPr>
          <a:lstStyle/>
          <a:p>
            <a:r>
              <a:rPr lang="es-ES" sz="2400" b="1" dirty="0">
                <a:solidFill>
                  <a:srgbClr val="941651"/>
                </a:solidFill>
              </a:rPr>
              <a:t>Los datos deben estar disponibles tan rápido como sea necesario </a:t>
            </a:r>
          </a:p>
          <a:p>
            <a:endParaRPr lang="es-ES" sz="2400" b="1" dirty="0">
              <a:solidFill>
                <a:srgbClr val="941651"/>
              </a:solidFill>
            </a:endParaRPr>
          </a:p>
          <a:p>
            <a:endParaRPr lang="es-CO" sz="2400" b="1" dirty="0">
              <a:solidFill>
                <a:srgbClr val="941651"/>
              </a:solidFill>
            </a:endParaRPr>
          </a:p>
        </p:txBody>
      </p:sp>
      <p:sp>
        <p:nvSpPr>
          <p:cNvPr id="13" name="Rectángulo 12"/>
          <p:cNvSpPr/>
          <p:nvPr/>
        </p:nvSpPr>
        <p:spPr>
          <a:xfrm>
            <a:off x="1380397" y="2034055"/>
            <a:ext cx="2648857" cy="2308324"/>
          </a:xfrm>
          <a:prstGeom prst="rect">
            <a:avLst/>
          </a:prstGeom>
          <a:solidFill>
            <a:schemeClr val="bg1">
              <a:lumMod val="95000"/>
            </a:schemeClr>
          </a:solidFill>
        </p:spPr>
        <p:txBody>
          <a:bodyPr wrap="square">
            <a:spAutoFit/>
          </a:bodyPr>
          <a:lstStyle/>
          <a:p>
            <a:r>
              <a:rPr lang="es-ES" sz="2400" b="1" dirty="0">
                <a:solidFill>
                  <a:srgbClr val="941651"/>
                </a:solidFill>
              </a:rPr>
              <a:t>Los datos deben estar estructurados razonablemente para permitir un procesamiento automático</a:t>
            </a:r>
            <a:endParaRPr lang="es-CO" sz="2400" b="1" dirty="0">
              <a:solidFill>
                <a:srgbClr val="941651"/>
              </a:solidFill>
            </a:endParaRPr>
          </a:p>
        </p:txBody>
      </p:sp>
      <p:sp>
        <p:nvSpPr>
          <p:cNvPr id="14" name="Rectángulo 13"/>
          <p:cNvSpPr/>
          <p:nvPr/>
        </p:nvSpPr>
        <p:spPr>
          <a:xfrm>
            <a:off x="1327175" y="2008243"/>
            <a:ext cx="2848889" cy="2308324"/>
          </a:xfrm>
          <a:prstGeom prst="rect">
            <a:avLst/>
          </a:prstGeom>
          <a:solidFill>
            <a:schemeClr val="bg1">
              <a:lumMod val="95000"/>
            </a:schemeClr>
          </a:solidFill>
        </p:spPr>
        <p:txBody>
          <a:bodyPr wrap="square">
            <a:spAutoFit/>
          </a:bodyPr>
          <a:lstStyle/>
          <a:p>
            <a:r>
              <a:rPr lang="es-CO" sz="2400" b="1" dirty="0">
                <a:solidFill>
                  <a:srgbClr val="941651"/>
                </a:solidFill>
              </a:rPr>
              <a:t>Los datos deben estar disponibles para cualquiera persona, sin requerir un registro.</a:t>
            </a:r>
          </a:p>
          <a:p>
            <a:endParaRPr lang="es-CO" sz="2400" b="1" dirty="0">
              <a:solidFill>
                <a:srgbClr val="941651"/>
              </a:solidFill>
            </a:endParaRPr>
          </a:p>
        </p:txBody>
      </p:sp>
      <p:sp>
        <p:nvSpPr>
          <p:cNvPr id="15" name="Rectángulo 14"/>
          <p:cNvSpPr/>
          <p:nvPr/>
        </p:nvSpPr>
        <p:spPr>
          <a:xfrm>
            <a:off x="1196742" y="1915909"/>
            <a:ext cx="3109753" cy="2677656"/>
          </a:xfrm>
          <a:prstGeom prst="rect">
            <a:avLst/>
          </a:prstGeom>
          <a:solidFill>
            <a:schemeClr val="bg1">
              <a:lumMod val="95000"/>
            </a:schemeClr>
          </a:solidFill>
        </p:spPr>
        <p:txBody>
          <a:bodyPr wrap="square">
            <a:spAutoFit/>
          </a:bodyPr>
          <a:lstStyle/>
          <a:p>
            <a:r>
              <a:rPr lang="es-CO" sz="2400" b="1" dirty="0">
                <a:solidFill>
                  <a:srgbClr val="941651"/>
                </a:solidFill>
              </a:rPr>
              <a:t>Los datos deben estar disponibles en un formato sobre el cual ninguna entidad tiene un control exclusivo</a:t>
            </a:r>
          </a:p>
          <a:p>
            <a:endParaRPr lang="es-CO" sz="2400" b="1" dirty="0">
              <a:solidFill>
                <a:srgbClr val="941651"/>
              </a:solidFill>
            </a:endParaRPr>
          </a:p>
          <a:p>
            <a:endParaRPr lang="es-CO" sz="2400" b="1" dirty="0">
              <a:solidFill>
                <a:srgbClr val="941651"/>
              </a:solidFill>
            </a:endParaRPr>
          </a:p>
        </p:txBody>
      </p:sp>
    </p:spTree>
    <p:extLst>
      <p:ext uri="{BB962C8B-B14F-4D97-AF65-F5344CB8AC3E}">
        <p14:creationId xmlns:p14="http://schemas.microsoft.com/office/powerpoint/2010/main" val="739478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5B5321B8-31B6-1B46-B35E-54D75EA3E410}"/>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graphicEl>
                                              <a:dgm id="{8D26E1BE-CAB4-FE44-98C8-C90DA3F6D23D}"/>
                                            </p:graphic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graphicEl>
                                              <a:dgm id="{C00F056F-2796-5A46-AE56-72C0656EBBCE}"/>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graphicEl>
                                              <a:dgm id="{9A05BEF1-666A-7F46-8D7D-2AFD86E84FED}"/>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graphicEl>
                                              <a:dgm id="{2D2DEA34-E696-4340-BEDB-194324123905}"/>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graphicEl>
                                              <a:dgm id="{1B58B316-400A-F44D-9BC6-66D10AFA7C61}"/>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
                                            <p:graphicEl>
                                              <a:dgm id="{53F94B3E-4CAE-424A-8152-191A1A8B9053}"/>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graphicEl>
                                              <a:dgm id="{73C9D95B-614E-CD46-946F-3FCA696955D4}"/>
                                            </p:graphic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
                                            <p:graphicEl>
                                              <a:dgm id="{DF30043C-C544-4FA6-BFFC-6E3ED7FCF183}"/>
                                            </p:graphic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6">
                                            <p:graphicEl>
                                              <a:dgm id="{A2B6806B-09CC-A24E-A76D-11A350364CA8}"/>
                                            </p:graphic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6">
                                            <p:graphicEl>
                                              <a:dgm id="{41692268-2F78-4012-8E64-44458CC45E61}"/>
                                            </p:graphic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6">
                                            <p:graphicEl>
                                              <a:dgm id="{874D6F4E-A7D7-EB45-8BBD-959D593F9BEB}"/>
                                            </p:graphicEl>
                                          </p:spTgt>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6">
                                            <p:graphicEl>
                                              <a:dgm id="{9B478EBC-49FA-4B9B-AF6F-B6A89FB88E23}"/>
                                            </p:graphic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Dgm bld="one"/>
        </p:bldSub>
      </p:bldGraphic>
      <p:bldP spid="10" grpId="0" uiExpand="1"/>
      <p:bldP spid="11" grpId="0" uiExpand="1" animBg="1"/>
      <p:bldP spid="12" grpId="0" uiExpand="1" animBg="1"/>
      <p:bldP spid="13" grpId="0" uiExpand="1" animBg="1"/>
      <p:bldP spid="14" grpId="0" uiExpand="1" animBg="1"/>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300038" y="200028"/>
            <a:ext cx="5572125" cy="1034129"/>
          </a:xfrm>
          <a:prstGeom prst="rect">
            <a:avLst/>
          </a:prstGeom>
          <a:noFill/>
        </p:spPr>
        <p:txBody>
          <a:bodyPr wrap="square" rtlCol="0">
            <a:spAutoFit/>
          </a:bodyPr>
          <a:lstStyle/>
          <a:p>
            <a:pPr>
              <a:lnSpc>
                <a:spcPct val="70000"/>
              </a:lnSpc>
            </a:pPr>
            <a:r>
              <a:rPr lang="es-ES" sz="3600" dirty="0">
                <a:solidFill>
                  <a:schemeClr val="bg1"/>
                </a:solidFill>
                <a:latin typeface="Bebas Neue" charset="0"/>
                <a:ea typeface="Bebas Neue" charset="0"/>
                <a:cs typeface="Bebas Neue" charset="0"/>
              </a:rPr>
              <a:t>Ejemplo de Datos Abiertos </a:t>
            </a:r>
          </a:p>
          <a:p>
            <a:endParaRPr lang="es-ES_tradnl" sz="3600" dirty="0">
              <a:solidFill>
                <a:schemeClr val="bg1"/>
              </a:solidFill>
              <a:latin typeface="Bebas Neue" charset="0"/>
              <a:ea typeface="Bebas Neue" charset="0"/>
              <a:cs typeface="Bebas Neue" charset="0"/>
            </a:endParaRPr>
          </a:p>
        </p:txBody>
      </p:sp>
      <p:sp>
        <p:nvSpPr>
          <p:cNvPr id="6" name="CuadroTexto 5"/>
          <p:cNvSpPr txBox="1"/>
          <p:nvPr/>
        </p:nvSpPr>
        <p:spPr>
          <a:xfrm>
            <a:off x="300038" y="985840"/>
            <a:ext cx="7600950" cy="350865"/>
          </a:xfrm>
          <a:prstGeom prst="rect">
            <a:avLst/>
          </a:prstGeom>
          <a:noFill/>
        </p:spPr>
        <p:txBody>
          <a:bodyPr wrap="square" rtlCol="0">
            <a:spAutoFit/>
          </a:bodyPr>
          <a:lstStyle/>
          <a:p>
            <a:pPr>
              <a:lnSpc>
                <a:spcPct val="70000"/>
              </a:lnSpc>
            </a:pPr>
            <a:r>
              <a:rPr lang="es-ES" sz="2400" dirty="0">
                <a:solidFill>
                  <a:schemeClr val="tx1">
                    <a:lumMod val="50000"/>
                    <a:lumOff val="50000"/>
                  </a:schemeClr>
                </a:solidFill>
                <a:latin typeface="Bebas Neue" charset="0"/>
                <a:ea typeface="Bebas Neue" charset="0"/>
                <a:cs typeface="Bebas Neue" charset="0"/>
              </a:rPr>
              <a:t>Resultados elecciones Nacionales 2014</a:t>
            </a:r>
          </a:p>
        </p:txBody>
      </p:sp>
      <p:pic>
        <p:nvPicPr>
          <p:cNvPr id="8" name="Imagen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3989" y="1336705"/>
            <a:ext cx="4699001" cy="3149571"/>
          </a:xfrm>
          <a:prstGeom prst="rect">
            <a:avLst/>
          </a:prstGeom>
        </p:spPr>
      </p:pic>
      <p:pic>
        <p:nvPicPr>
          <p:cNvPr id="9" name="Imagen 8"/>
          <p:cNvPicPr>
            <a:picLocks noChangeAspect="1"/>
          </p:cNvPicPr>
          <p:nvPr/>
        </p:nvPicPr>
        <p:blipFill rotWithShape="1">
          <a:blip r:embed="rId4">
            <a:extLst>
              <a:ext uri="{28A0092B-C50C-407E-A947-70E740481C1C}">
                <a14:useLocalDpi xmlns:a14="http://schemas.microsoft.com/office/drawing/2010/main" val="0"/>
              </a:ext>
            </a:extLst>
          </a:blip>
          <a:srcRect t="20105" r="31019" b="31105"/>
          <a:stretch/>
        </p:blipFill>
        <p:spPr>
          <a:xfrm>
            <a:off x="1021085" y="1706169"/>
            <a:ext cx="4271867" cy="2480738"/>
          </a:xfrm>
          <a:prstGeom prst="rect">
            <a:avLst/>
          </a:prstGeom>
        </p:spPr>
      </p:pic>
      <p:grpSp>
        <p:nvGrpSpPr>
          <p:cNvPr id="37" name="Agrupar 36"/>
          <p:cNvGrpSpPr/>
          <p:nvPr/>
        </p:nvGrpSpPr>
        <p:grpSpPr>
          <a:xfrm>
            <a:off x="5720085" y="1405512"/>
            <a:ext cx="2429303" cy="3080763"/>
            <a:chOff x="5994845" y="1394757"/>
            <a:chExt cx="2457831" cy="3116941"/>
          </a:xfrm>
        </p:grpSpPr>
        <p:pic>
          <p:nvPicPr>
            <p:cNvPr id="25" name="Imagen 2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05330" y="3415584"/>
              <a:ext cx="1127760" cy="1066800"/>
            </a:xfrm>
            <a:prstGeom prst="rect">
              <a:avLst/>
            </a:prstGeom>
          </p:spPr>
        </p:pic>
        <p:pic>
          <p:nvPicPr>
            <p:cNvPr id="26" name="Imagen 2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16967" y="2415233"/>
              <a:ext cx="1097280" cy="1091184"/>
            </a:xfrm>
            <a:prstGeom prst="rect">
              <a:avLst/>
            </a:prstGeom>
          </p:spPr>
        </p:pic>
        <p:pic>
          <p:nvPicPr>
            <p:cNvPr id="27" name="Imagen 2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94845" y="1394757"/>
              <a:ext cx="1091184" cy="1091184"/>
            </a:xfrm>
            <a:prstGeom prst="rect">
              <a:avLst/>
            </a:prstGeom>
          </p:spPr>
        </p:pic>
        <p:pic>
          <p:nvPicPr>
            <p:cNvPr id="28" name="Imagen 2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58444" y="1434113"/>
              <a:ext cx="1085088" cy="1018032"/>
            </a:xfrm>
            <a:prstGeom prst="rect">
              <a:avLst/>
            </a:prstGeom>
          </p:spPr>
        </p:pic>
        <p:pic>
          <p:nvPicPr>
            <p:cNvPr id="29" name="Imagen 2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64668" y="3475378"/>
              <a:ext cx="1085088" cy="1036320"/>
            </a:xfrm>
            <a:prstGeom prst="rect">
              <a:avLst/>
            </a:prstGeom>
          </p:spPr>
        </p:pic>
        <p:pic>
          <p:nvPicPr>
            <p:cNvPr id="30" name="Imagen 2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349300" y="2448778"/>
              <a:ext cx="1103376" cy="1060704"/>
            </a:xfrm>
            <a:prstGeom prst="rect">
              <a:avLst/>
            </a:prstGeom>
          </p:spPr>
        </p:pic>
      </p:grpSp>
    </p:spTree>
    <p:extLst>
      <p:ext uri="{BB962C8B-B14F-4D97-AF65-F5344CB8AC3E}">
        <p14:creationId xmlns:p14="http://schemas.microsoft.com/office/powerpoint/2010/main" val="37396159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ángulo 14"/>
          <p:cNvSpPr/>
          <p:nvPr/>
        </p:nvSpPr>
        <p:spPr>
          <a:xfrm>
            <a:off x="0" y="3591966"/>
            <a:ext cx="9144000" cy="2123034"/>
          </a:xfrm>
          <a:prstGeom prst="rect">
            <a:avLst/>
          </a:prstGeom>
          <a:solidFill>
            <a:schemeClr val="accent3">
              <a:lumMod val="40000"/>
              <a:lumOff val="60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lang="es-ES"/>
          </a:p>
        </p:txBody>
      </p:sp>
      <p:sp>
        <p:nvSpPr>
          <p:cNvPr id="14" name="Rectángulo 13"/>
          <p:cNvSpPr/>
          <p:nvPr/>
        </p:nvSpPr>
        <p:spPr>
          <a:xfrm>
            <a:off x="0" y="1213971"/>
            <a:ext cx="9144000" cy="2377995"/>
          </a:xfrm>
          <a:prstGeom prst="rect">
            <a:avLst/>
          </a:prstGeom>
          <a:ln>
            <a:no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es-ES"/>
          </a:p>
        </p:txBody>
      </p:sp>
      <p:sp>
        <p:nvSpPr>
          <p:cNvPr id="2" name="2 CuadroTexto"/>
          <p:cNvSpPr txBox="1"/>
          <p:nvPr/>
        </p:nvSpPr>
        <p:spPr>
          <a:xfrm>
            <a:off x="266244" y="187972"/>
            <a:ext cx="9586416" cy="488275"/>
          </a:xfrm>
          <a:prstGeom prst="rect">
            <a:avLst/>
          </a:prstGeom>
        </p:spPr>
        <p:txBody>
          <a:bodyPr wrap="square">
            <a:spAutoFit/>
          </a:bodyPr>
          <a:lstStyle>
            <a:defPPr>
              <a:defRPr lang="es-ES"/>
            </a:defPPr>
            <a:lvl1pPr algn="r">
              <a:lnSpc>
                <a:spcPct val="70000"/>
              </a:lnSpc>
              <a:defRPr sz="3000" b="1">
                <a:solidFill>
                  <a:srgbClr val="680B35"/>
                </a:solidFill>
                <a:latin typeface="Helvetica" panose="020B0604020202020204" pitchFamily="34" charset="0"/>
                <a:cs typeface="Helvetica" panose="020B0604020202020204" pitchFamily="34" charset="0"/>
              </a:defRPr>
            </a:lvl1pPr>
          </a:lstStyle>
          <a:p>
            <a:pPr algn="l"/>
            <a:r>
              <a:rPr lang="es-ES_tradnl" sz="3600" b="0" dirty="0">
                <a:solidFill>
                  <a:schemeClr val="bg1"/>
                </a:solidFill>
                <a:latin typeface="Bebas Neue" charset="0"/>
                <a:ea typeface="Bebas Neue" charset="0"/>
                <a:cs typeface="Bebas Neue" charset="0"/>
              </a:rPr>
              <a:t>Datos Producidos por Entidades Públicas</a:t>
            </a:r>
            <a:endParaRPr lang="es-CO" sz="3600" b="0" dirty="0">
              <a:solidFill>
                <a:schemeClr val="bg1"/>
              </a:solidFill>
              <a:latin typeface="Bebas Neue" charset="0"/>
              <a:ea typeface="Bebas Neue" charset="0"/>
              <a:cs typeface="Bebas Neue" charset="0"/>
            </a:endParaRPr>
          </a:p>
        </p:txBody>
      </p:sp>
      <p:sp>
        <p:nvSpPr>
          <p:cNvPr id="3" name="Rectangle 5"/>
          <p:cNvSpPr/>
          <p:nvPr/>
        </p:nvSpPr>
        <p:spPr>
          <a:xfrm>
            <a:off x="266244" y="1536681"/>
            <a:ext cx="2444021" cy="923330"/>
          </a:xfrm>
          <a:prstGeom prst="rect">
            <a:avLst/>
          </a:prstGeom>
        </p:spPr>
        <p:txBody>
          <a:bodyPr wrap="square">
            <a:spAutoFit/>
          </a:bodyPr>
          <a:lstStyle/>
          <a:p>
            <a:pPr lvl="0"/>
            <a:r>
              <a:rPr lang="es-ES" b="1" dirty="0">
                <a:solidFill>
                  <a:schemeClr val="bg1"/>
                </a:solidFill>
                <a:latin typeface="Helvetica"/>
                <a:cs typeface="Helvetica"/>
              </a:rPr>
              <a:t>Presupuestos y gasto de las entidades</a:t>
            </a:r>
          </a:p>
        </p:txBody>
      </p:sp>
      <p:sp>
        <p:nvSpPr>
          <p:cNvPr id="4" name="Rectangle 6"/>
          <p:cNvSpPr/>
          <p:nvPr/>
        </p:nvSpPr>
        <p:spPr>
          <a:xfrm>
            <a:off x="266244" y="3856784"/>
            <a:ext cx="2712326" cy="646331"/>
          </a:xfrm>
          <a:prstGeom prst="rect">
            <a:avLst/>
          </a:prstGeom>
        </p:spPr>
        <p:txBody>
          <a:bodyPr wrap="none">
            <a:spAutoFit/>
          </a:bodyPr>
          <a:lstStyle/>
          <a:p>
            <a:r>
              <a:rPr lang="es-ES" b="1" dirty="0">
                <a:solidFill>
                  <a:schemeClr val="accent3">
                    <a:lumMod val="50000"/>
                  </a:schemeClr>
                </a:solidFill>
                <a:latin typeface="Helvetica"/>
                <a:cs typeface="Helvetica"/>
              </a:rPr>
              <a:t>Estadísticas oficiales –</a:t>
            </a:r>
          </a:p>
          <a:p>
            <a:r>
              <a:rPr lang="es-ES" b="1" dirty="0">
                <a:solidFill>
                  <a:schemeClr val="accent3">
                    <a:lumMod val="50000"/>
                  </a:schemeClr>
                </a:solidFill>
                <a:latin typeface="Helvetica"/>
                <a:cs typeface="Helvetica"/>
              </a:rPr>
              <a:t>Censo</a:t>
            </a:r>
          </a:p>
        </p:txBody>
      </p:sp>
      <p:sp>
        <p:nvSpPr>
          <p:cNvPr id="5" name="Rectangle 7"/>
          <p:cNvSpPr/>
          <p:nvPr/>
        </p:nvSpPr>
        <p:spPr>
          <a:xfrm>
            <a:off x="266244" y="4483099"/>
            <a:ext cx="2444021" cy="646331"/>
          </a:xfrm>
          <a:prstGeom prst="rect">
            <a:avLst/>
          </a:prstGeom>
        </p:spPr>
        <p:txBody>
          <a:bodyPr wrap="square">
            <a:spAutoFit/>
          </a:bodyPr>
          <a:lstStyle/>
          <a:p>
            <a:pPr lvl="0"/>
            <a:r>
              <a:rPr lang="es-ES" b="1" dirty="0">
                <a:solidFill>
                  <a:schemeClr val="accent3">
                    <a:lumMod val="50000"/>
                  </a:schemeClr>
                </a:solidFill>
                <a:latin typeface="Helvetica"/>
                <a:cs typeface="Helvetica"/>
              </a:rPr>
              <a:t>Índices de criminalidad</a:t>
            </a:r>
          </a:p>
        </p:txBody>
      </p:sp>
      <p:sp>
        <p:nvSpPr>
          <p:cNvPr id="7" name="Rectangle 9"/>
          <p:cNvSpPr/>
          <p:nvPr/>
        </p:nvSpPr>
        <p:spPr>
          <a:xfrm>
            <a:off x="266244" y="2284002"/>
            <a:ext cx="3592650" cy="308418"/>
          </a:xfrm>
          <a:prstGeom prst="rect">
            <a:avLst/>
          </a:prstGeom>
        </p:spPr>
        <p:txBody>
          <a:bodyPr wrap="none">
            <a:spAutoFit/>
          </a:bodyPr>
          <a:lstStyle/>
          <a:p>
            <a:pPr lvl="0"/>
            <a:r>
              <a:rPr lang="es-ES" b="1" dirty="0">
                <a:solidFill>
                  <a:schemeClr val="bg1"/>
                </a:solidFill>
                <a:latin typeface="Helvetica"/>
                <a:cs typeface="Helvetica"/>
              </a:rPr>
              <a:t>Ranking de calidad de EPS en Colombia</a:t>
            </a:r>
          </a:p>
        </p:txBody>
      </p:sp>
      <p:sp>
        <p:nvSpPr>
          <p:cNvPr id="8" name="Rectangle 10"/>
          <p:cNvSpPr/>
          <p:nvPr/>
        </p:nvSpPr>
        <p:spPr>
          <a:xfrm>
            <a:off x="5859756" y="1286576"/>
            <a:ext cx="3116559" cy="308418"/>
          </a:xfrm>
          <a:prstGeom prst="rect">
            <a:avLst/>
          </a:prstGeom>
        </p:spPr>
        <p:txBody>
          <a:bodyPr wrap="none">
            <a:spAutoFit/>
          </a:bodyPr>
          <a:lstStyle/>
          <a:p>
            <a:pPr algn="r"/>
            <a:r>
              <a:rPr lang="es-ES" b="1" dirty="0">
                <a:solidFill>
                  <a:schemeClr val="bg1"/>
                </a:solidFill>
                <a:latin typeface="Helvetica"/>
                <a:cs typeface="Helvetica"/>
              </a:rPr>
              <a:t>Programas de educación Superior</a:t>
            </a:r>
          </a:p>
        </p:txBody>
      </p:sp>
      <p:sp>
        <p:nvSpPr>
          <p:cNvPr id="9" name="Rectangle 11"/>
          <p:cNvSpPr/>
          <p:nvPr/>
        </p:nvSpPr>
        <p:spPr>
          <a:xfrm>
            <a:off x="6341565" y="3869787"/>
            <a:ext cx="2444021" cy="646331"/>
          </a:xfrm>
          <a:prstGeom prst="rect">
            <a:avLst/>
          </a:prstGeom>
        </p:spPr>
        <p:txBody>
          <a:bodyPr wrap="square">
            <a:spAutoFit/>
          </a:bodyPr>
          <a:lstStyle/>
          <a:p>
            <a:pPr lvl="0" algn="r"/>
            <a:r>
              <a:rPr lang="es-ES" b="1" dirty="0">
                <a:solidFill>
                  <a:schemeClr val="accent3">
                    <a:lumMod val="50000"/>
                  </a:schemeClr>
                </a:solidFill>
                <a:latin typeface="Helvetica"/>
                <a:cs typeface="Helvetica"/>
              </a:rPr>
              <a:t>Ordenamiento territorial</a:t>
            </a:r>
          </a:p>
        </p:txBody>
      </p:sp>
      <p:sp>
        <p:nvSpPr>
          <p:cNvPr id="10" name="Rectangle 12"/>
          <p:cNvSpPr/>
          <p:nvPr/>
        </p:nvSpPr>
        <p:spPr>
          <a:xfrm>
            <a:off x="6398368" y="4792273"/>
            <a:ext cx="2444021" cy="369332"/>
          </a:xfrm>
          <a:prstGeom prst="rect">
            <a:avLst/>
          </a:prstGeom>
        </p:spPr>
        <p:txBody>
          <a:bodyPr wrap="square">
            <a:spAutoFit/>
          </a:bodyPr>
          <a:lstStyle/>
          <a:p>
            <a:pPr lvl="0" algn="r"/>
            <a:r>
              <a:rPr lang="es-ES" b="1" dirty="0">
                <a:solidFill>
                  <a:schemeClr val="accent3">
                    <a:lumMod val="50000"/>
                  </a:schemeClr>
                </a:solidFill>
                <a:latin typeface="Helvetica"/>
                <a:cs typeface="Helvetica"/>
              </a:rPr>
              <a:t>Índices de movilidad </a:t>
            </a:r>
          </a:p>
        </p:txBody>
      </p:sp>
      <p:sp>
        <p:nvSpPr>
          <p:cNvPr id="11" name="Rectangle 13"/>
          <p:cNvSpPr/>
          <p:nvPr/>
        </p:nvSpPr>
        <p:spPr>
          <a:xfrm>
            <a:off x="3349829" y="4676151"/>
            <a:ext cx="2444021" cy="646331"/>
          </a:xfrm>
          <a:prstGeom prst="rect">
            <a:avLst/>
          </a:prstGeom>
        </p:spPr>
        <p:txBody>
          <a:bodyPr wrap="square">
            <a:spAutoFit/>
          </a:bodyPr>
          <a:lstStyle/>
          <a:p>
            <a:pPr lvl="0" algn="ctr"/>
            <a:r>
              <a:rPr lang="es-ES" b="1" dirty="0">
                <a:solidFill>
                  <a:schemeClr val="accent3">
                    <a:lumMod val="50000"/>
                  </a:schemeClr>
                </a:solidFill>
                <a:latin typeface="Helvetica"/>
                <a:cs typeface="Helvetica"/>
              </a:rPr>
              <a:t>Precios oficiales del sector agropecuario</a:t>
            </a:r>
          </a:p>
        </p:txBody>
      </p:sp>
      <p:pic>
        <p:nvPicPr>
          <p:cNvPr id="13" name="Imagen 12" descr="compu superior.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6059" y="1528428"/>
            <a:ext cx="6573685" cy="3166679"/>
          </a:xfrm>
          <a:prstGeom prst="rect">
            <a:avLst/>
          </a:prstGeom>
        </p:spPr>
      </p:pic>
      <p:sp>
        <p:nvSpPr>
          <p:cNvPr id="6" name="Rectangle 8"/>
          <p:cNvSpPr/>
          <p:nvPr/>
        </p:nvSpPr>
        <p:spPr>
          <a:xfrm>
            <a:off x="6342571" y="3151214"/>
            <a:ext cx="2480367" cy="369332"/>
          </a:xfrm>
          <a:prstGeom prst="rect">
            <a:avLst/>
          </a:prstGeom>
        </p:spPr>
        <p:txBody>
          <a:bodyPr wrap="none">
            <a:spAutoFit/>
          </a:bodyPr>
          <a:lstStyle/>
          <a:p>
            <a:pPr lvl="0" algn="r"/>
            <a:r>
              <a:rPr lang="es-ES" b="1" dirty="0">
                <a:solidFill>
                  <a:srgbClr val="FFFFFF"/>
                </a:solidFill>
                <a:latin typeface="Helvetica"/>
                <a:cs typeface="Helvetica"/>
              </a:rPr>
              <a:t>Contratación pública</a:t>
            </a:r>
          </a:p>
        </p:txBody>
      </p:sp>
    </p:spTree>
    <p:extLst>
      <p:ext uri="{BB962C8B-B14F-4D97-AF65-F5344CB8AC3E}">
        <p14:creationId xmlns:p14="http://schemas.microsoft.com/office/powerpoint/2010/main" val="30645583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383458" y="4630994"/>
            <a:ext cx="9866671" cy="14453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
        <p:nvSpPr>
          <p:cNvPr id="6" name="Title 27"/>
          <p:cNvSpPr>
            <a:spLocks noGrp="1"/>
          </p:cNvSpPr>
          <p:nvPr>
            <p:ph type="title"/>
          </p:nvPr>
        </p:nvSpPr>
        <p:spPr>
          <a:xfrm>
            <a:off x="3204368" y="1502140"/>
            <a:ext cx="6013741" cy="2081118"/>
          </a:xfrm>
        </p:spPr>
        <p:txBody>
          <a:bodyPr vert="horz" lIns="0" tIns="34290" rIns="68580" bIns="34290" rtlCol="0" anchor="t">
            <a:noAutofit/>
          </a:bodyPr>
          <a:lstStyle/>
          <a:p>
            <a:r>
              <a:rPr lang="es-MX" sz="4800" b="1" dirty="0">
                <a:solidFill>
                  <a:schemeClr val="bg1"/>
                </a:solidFill>
                <a:latin typeface="Bebas Neue" panose="020B0606020202050201"/>
                <a:ea typeface="Bebas Neue" charset="0"/>
                <a:cs typeface="Bebas Neue" charset="0"/>
              </a:rPr>
              <a:t>Creación de Conjuntos de Datos</a:t>
            </a:r>
          </a:p>
        </p:txBody>
      </p:sp>
      <p:cxnSp>
        <p:nvCxnSpPr>
          <p:cNvPr id="7" name="Conector recto 6"/>
          <p:cNvCxnSpPr/>
          <p:nvPr/>
        </p:nvCxnSpPr>
        <p:spPr>
          <a:xfrm>
            <a:off x="3105298" y="1331155"/>
            <a:ext cx="0" cy="1885071"/>
          </a:xfrm>
          <a:prstGeom prst="line">
            <a:avLst/>
          </a:prstGeom>
          <a:ln w="190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3" name="Imagen 2"/>
          <p:cNvPicPr>
            <a:picLocks noChangeAspect="1"/>
          </p:cNvPicPr>
          <p:nvPr/>
        </p:nvPicPr>
        <p:blipFill>
          <a:blip r:embed="rId3"/>
          <a:stretch>
            <a:fillRect/>
          </a:stretch>
        </p:blipFill>
        <p:spPr>
          <a:xfrm>
            <a:off x="838348" y="1166885"/>
            <a:ext cx="2200275" cy="2571750"/>
          </a:xfrm>
          <a:prstGeom prst="rect">
            <a:avLst/>
          </a:prstGeom>
        </p:spPr>
      </p:pic>
    </p:spTree>
    <p:extLst>
      <p:ext uri="{BB962C8B-B14F-4D97-AF65-F5344CB8AC3E}">
        <p14:creationId xmlns:p14="http://schemas.microsoft.com/office/powerpoint/2010/main" val="1335930611"/>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7550</TotalTime>
  <Words>3883</Words>
  <Application>Microsoft Office PowerPoint</Application>
  <PresentationFormat>Presentación en pantalla (16:10)</PresentationFormat>
  <Paragraphs>331</Paragraphs>
  <Slides>49</Slides>
  <Notes>42</Notes>
  <HiddenSlides>0</HiddenSlides>
  <MMClips>0</MMClips>
  <ScaleCrop>false</ScaleCrop>
  <HeadingPairs>
    <vt:vector size="6" baseType="variant">
      <vt:variant>
        <vt:lpstr>Fuentes usadas</vt:lpstr>
      </vt:variant>
      <vt:variant>
        <vt:i4>10</vt:i4>
      </vt:variant>
      <vt:variant>
        <vt:lpstr>Tema</vt:lpstr>
      </vt:variant>
      <vt:variant>
        <vt:i4>1</vt:i4>
      </vt:variant>
      <vt:variant>
        <vt:lpstr>Títulos de diapositiva</vt:lpstr>
      </vt:variant>
      <vt:variant>
        <vt:i4>49</vt:i4>
      </vt:variant>
    </vt:vector>
  </HeadingPairs>
  <TitlesOfParts>
    <vt:vector size="60" baseType="lpstr">
      <vt:lpstr>MS PGothic</vt:lpstr>
      <vt:lpstr>Arial</vt:lpstr>
      <vt:lpstr>Avenir Light</vt:lpstr>
      <vt:lpstr>Bebas Neue</vt:lpstr>
      <vt:lpstr>Calibri</vt:lpstr>
      <vt:lpstr>Calibri Light</vt:lpstr>
      <vt:lpstr>Helvetica</vt:lpstr>
      <vt:lpstr>Helvetica Light</vt:lpstr>
      <vt:lpstr>Helvetica LT Std</vt:lpstr>
      <vt:lpstr>Segoe</vt:lpstr>
      <vt:lpstr>Tema de Office</vt:lpstr>
      <vt:lpstr>Presentación de PowerPoint</vt:lpstr>
      <vt:lpstr>Sección para Publicadores</vt:lpstr>
      <vt:lpstr>Presentación de PowerPoint</vt:lpstr>
      <vt:lpstr>Introducción</vt:lpstr>
      <vt:lpstr>Presentación de PowerPoint</vt:lpstr>
      <vt:lpstr>Presentación de PowerPoint</vt:lpstr>
      <vt:lpstr>Presentación de PowerPoint</vt:lpstr>
      <vt:lpstr>Presentación de PowerPoint</vt:lpstr>
      <vt:lpstr>Creación de Conjuntos de Datos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Interfaz del Conjuntos de Datos</vt:lpstr>
      <vt:lpstr>Presentación de PowerPoint</vt:lpstr>
      <vt:lpstr>Presentación de PowerPoint</vt:lpstr>
      <vt:lpstr>Presentación de PowerPoint</vt:lpstr>
      <vt:lpstr>Panel de Herramientas de los Conjuntos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Administración para un publicador</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Diana Carolina Jurado Aldana</dc:creator>
  <cp:lastModifiedBy>Mateo Tavera Sanabria</cp:lastModifiedBy>
  <cp:revision>820</cp:revision>
  <cp:lastPrinted>2016-04-20T21:53:48Z</cp:lastPrinted>
  <dcterms:created xsi:type="dcterms:W3CDTF">2016-04-19T15:37:13Z</dcterms:created>
  <dcterms:modified xsi:type="dcterms:W3CDTF">2016-09-14T20:22:43Z</dcterms:modified>
</cp:coreProperties>
</file>