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477" r:id="rId2"/>
    <p:sldId id="478" r:id="rId3"/>
    <p:sldId id="386" r:id="rId4"/>
    <p:sldId id="442" r:id="rId5"/>
    <p:sldId id="443" r:id="rId6"/>
    <p:sldId id="444" r:id="rId7"/>
    <p:sldId id="445" r:id="rId8"/>
    <p:sldId id="446" r:id="rId9"/>
    <p:sldId id="481" r:id="rId10"/>
    <p:sldId id="510" r:id="rId11"/>
    <p:sldId id="511" r:id="rId12"/>
    <p:sldId id="483" r:id="rId13"/>
    <p:sldId id="514" r:id="rId14"/>
    <p:sldId id="515" r:id="rId15"/>
    <p:sldId id="516" r:id="rId16"/>
    <p:sldId id="513" r:id="rId17"/>
    <p:sldId id="517" r:id="rId18"/>
    <p:sldId id="519" r:id="rId19"/>
    <p:sldId id="520" r:id="rId20"/>
    <p:sldId id="521" r:id="rId21"/>
    <p:sldId id="522" r:id="rId22"/>
    <p:sldId id="523" r:id="rId23"/>
    <p:sldId id="524" r:id="rId24"/>
    <p:sldId id="528" r:id="rId25"/>
    <p:sldId id="525" r:id="rId26"/>
    <p:sldId id="526" r:id="rId27"/>
    <p:sldId id="527" r:id="rId28"/>
    <p:sldId id="529" r:id="rId29"/>
    <p:sldId id="530" r:id="rId30"/>
    <p:sldId id="534" r:id="rId31"/>
    <p:sldId id="486" r:id="rId32"/>
    <p:sldId id="531" r:id="rId33"/>
    <p:sldId id="532" r:id="rId34"/>
    <p:sldId id="533" r:id="rId35"/>
    <p:sldId id="508" r:id="rId36"/>
    <p:sldId id="475" r:id="rId37"/>
    <p:sldId id="507" r:id="rId38"/>
    <p:sldId id="476" r:id="rId39"/>
    <p:sldId id="480" r:id="rId40"/>
  </p:sldIdLst>
  <p:sldSz cx="9144000" cy="5715000" type="screen16x10"/>
  <p:notesSz cx="6858000" cy="9144000"/>
  <p:defaultTextStyle>
    <a:defPPr>
      <a:defRPr lang="es-ES_trad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6D6"/>
    <a:srgbClr val="BE4DFD"/>
    <a:srgbClr val="FFFFFF"/>
    <a:srgbClr val="A755D9"/>
    <a:srgbClr val="7E36B4"/>
    <a:srgbClr val="BA41FD"/>
    <a:srgbClr val="262626"/>
    <a:srgbClr val="5B9BD5"/>
    <a:srgbClr val="E6E6E6"/>
    <a:srgbClr val="C45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5401" autoAdjust="0"/>
  </p:normalViewPr>
  <p:slideViewPr>
    <p:cSldViewPr snapToGrid="0" snapToObjects="1">
      <p:cViewPr>
        <p:scale>
          <a:sx n="75" d="100"/>
          <a:sy n="75" d="100"/>
        </p:scale>
        <p:origin x="486" y="32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54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8B1C6-AB1A-D04C-A735-D98175AA975F}" type="doc">
      <dgm:prSet loTypeId="urn:microsoft.com/office/officeart/2008/layout/VerticalCurvedList" loCatId="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2E17EF89-4413-9A4F-A11B-E6A87D5F5C7E}">
      <dgm:prSet/>
      <dgm:spPr/>
      <dgm:t>
        <a:bodyPr/>
        <a:lstStyle/>
        <a:p>
          <a:pPr rtl="0"/>
          <a:r>
            <a:rPr lang="es-ES" b="1" dirty="0">
              <a:latin typeface="Segoe"/>
              <a:cs typeface="Segoe"/>
            </a:rPr>
            <a:t>Completitud</a:t>
          </a:r>
        </a:p>
      </dgm:t>
    </dgm:pt>
    <dgm:pt modelId="{DDDC5582-0426-D744-AB18-EEF964B3A08E}" type="parTrans" cxnId="{FC5C909A-DD40-844C-8847-E5E84B7CB00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7BF407AD-5665-8E40-A0DB-50598F6643EB}" type="sibTrans" cxnId="{FC5C909A-DD40-844C-8847-E5E84B7CB00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1834DD6-6626-C64E-A04F-EAD7FBA77F1C}">
      <dgm:prSet/>
      <dgm:spPr/>
      <dgm:t>
        <a:bodyPr/>
        <a:lstStyle/>
        <a:p>
          <a:pPr rtl="0"/>
          <a:r>
            <a:rPr lang="es-ES_tradnl" b="1" dirty="0">
              <a:latin typeface="Segoe"/>
              <a:cs typeface="Segoe"/>
            </a:rPr>
            <a:t>Fuente primaria</a:t>
          </a:r>
        </a:p>
      </dgm:t>
    </dgm:pt>
    <dgm:pt modelId="{7279D899-A7F5-0D47-BAF3-4655878F7BE9}" type="parTrans" cxnId="{12E632F9-9F8E-E54F-8E4A-377E3EC0C1A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C054B30A-07F5-1B42-A3F8-37A4B95209AE}" type="sibTrans" cxnId="{12E632F9-9F8E-E54F-8E4A-377E3EC0C1A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671F950F-1B54-6142-8B3B-19045A191DE4}">
      <dgm:prSet/>
      <dgm:spPr/>
      <dgm:t>
        <a:bodyPr/>
        <a:lstStyle/>
        <a:p>
          <a:pPr rtl="0"/>
          <a:r>
            <a:rPr lang="es-ES" b="1">
              <a:latin typeface="Segoe"/>
              <a:cs typeface="Segoe"/>
            </a:rPr>
            <a:t>Oportuna</a:t>
          </a:r>
        </a:p>
      </dgm:t>
    </dgm:pt>
    <dgm:pt modelId="{D7BB7DFF-9DEC-7642-8965-28ABBC3E2219}" type="parTrans" cxnId="{5C8C6D89-DB12-6B4A-9413-4A6F663C25E3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4B9FA247-D745-F843-A81B-EB4911EAE506}" type="sibTrans" cxnId="{5C8C6D89-DB12-6B4A-9413-4A6F663C25E3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C2FDBC0F-1ECF-BE45-876E-E2E2BED7DD5D}">
      <dgm:prSet/>
      <dgm:spPr/>
      <dgm:t>
        <a:bodyPr/>
        <a:lstStyle/>
        <a:p>
          <a:pPr rtl="0"/>
          <a:r>
            <a:rPr lang="es-ES" b="1" dirty="0">
              <a:latin typeface="Segoe"/>
              <a:cs typeface="Segoe"/>
            </a:rPr>
            <a:t>Procesable</a:t>
          </a:r>
        </a:p>
      </dgm:t>
    </dgm:pt>
    <dgm:pt modelId="{949C72BC-9418-F74C-9657-DABF52E6D073}" type="parTrans" cxnId="{BC602A1E-8D27-D244-A1BD-8AD04DFC4B10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71F5646-3B74-1943-81FB-0663D7DE6AFA}" type="sibTrans" cxnId="{BC602A1E-8D27-D244-A1BD-8AD04DFC4B10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21B071A-EE3A-AA41-B2E9-9380585757AE}">
      <dgm:prSet/>
      <dgm:spPr/>
      <dgm:t>
        <a:bodyPr/>
        <a:lstStyle/>
        <a:p>
          <a:pPr rtl="0"/>
          <a:r>
            <a:rPr lang="it-IT" b="1">
              <a:latin typeface="Segoe"/>
              <a:cs typeface="Segoe"/>
            </a:rPr>
            <a:t>No discriminatorios</a:t>
          </a:r>
        </a:p>
      </dgm:t>
    </dgm:pt>
    <dgm:pt modelId="{E17EA478-9F64-D745-820A-AE3179F4E937}" type="parTrans" cxnId="{39037875-D305-934A-887D-6F4DBB1D1D47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89E322E3-1269-C444-BAFA-B08802934716}" type="sibTrans" cxnId="{39037875-D305-934A-887D-6F4DBB1D1D47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A5550238-C4AA-CD40-9E98-67866CB99829}">
      <dgm:prSet/>
      <dgm:spPr/>
      <dgm:t>
        <a:bodyPr/>
        <a:lstStyle/>
        <a:p>
          <a:pPr rtl="0"/>
          <a:r>
            <a:rPr lang="es-ES_tradnl" b="1">
              <a:latin typeface="Segoe"/>
              <a:cs typeface="Segoe"/>
            </a:rPr>
            <a:t>No propietaria</a:t>
          </a:r>
        </a:p>
      </dgm:t>
    </dgm:pt>
    <dgm:pt modelId="{1DD2C53F-80DF-3041-9AB7-1D7D006D2206}" type="parTrans" cxnId="{5B055199-8A3B-5B4D-B3EC-F88335BA671F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828BC23A-6937-3747-92B9-E9A0A11113AA}" type="sibTrans" cxnId="{5B055199-8A3B-5B4D-B3EC-F88335BA671F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519B367B-F7E4-E344-A9F6-2CF11DAC93B2}" type="pres">
      <dgm:prSet presAssocID="{5318B1C6-AB1A-D04C-A735-D98175AA97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CD8DF34A-9456-E44A-B383-2551C98B40C0}" type="pres">
      <dgm:prSet presAssocID="{5318B1C6-AB1A-D04C-A735-D98175AA975F}" presName="Name1" presStyleCnt="0"/>
      <dgm:spPr/>
    </dgm:pt>
    <dgm:pt modelId="{C22BB385-B748-1547-9E25-8A095C52BE65}" type="pres">
      <dgm:prSet presAssocID="{5318B1C6-AB1A-D04C-A735-D98175AA975F}" presName="cycle" presStyleCnt="0"/>
      <dgm:spPr/>
    </dgm:pt>
    <dgm:pt modelId="{29D06855-443E-3C4B-B40E-45FE4AB32442}" type="pres">
      <dgm:prSet presAssocID="{5318B1C6-AB1A-D04C-A735-D98175AA975F}" presName="srcNode" presStyleLbl="node1" presStyleIdx="0" presStyleCnt="6"/>
      <dgm:spPr/>
    </dgm:pt>
    <dgm:pt modelId="{5B5321B8-31B6-1B46-B35E-54D75EA3E410}" type="pres">
      <dgm:prSet presAssocID="{5318B1C6-AB1A-D04C-A735-D98175AA975F}" presName="conn" presStyleLbl="parChTrans1D2" presStyleIdx="0" presStyleCnt="1"/>
      <dgm:spPr/>
      <dgm:t>
        <a:bodyPr/>
        <a:lstStyle/>
        <a:p>
          <a:endParaRPr lang="es-CO"/>
        </a:p>
      </dgm:t>
    </dgm:pt>
    <dgm:pt modelId="{EF1F8900-3A2B-5449-A60D-42C811822250}" type="pres">
      <dgm:prSet presAssocID="{5318B1C6-AB1A-D04C-A735-D98175AA975F}" presName="extraNode" presStyleLbl="node1" presStyleIdx="0" presStyleCnt="6"/>
      <dgm:spPr/>
    </dgm:pt>
    <dgm:pt modelId="{F956D2D3-C0F6-2A41-A3F2-3DB2A6FB1F4F}" type="pres">
      <dgm:prSet presAssocID="{5318B1C6-AB1A-D04C-A735-D98175AA975F}" presName="dstNode" presStyleLbl="node1" presStyleIdx="0" presStyleCnt="6"/>
      <dgm:spPr/>
    </dgm:pt>
    <dgm:pt modelId="{C00F056F-2796-5A46-AE56-72C0656EBBCE}" type="pres">
      <dgm:prSet presAssocID="{2E17EF89-4413-9A4F-A11B-E6A87D5F5C7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6DDD30-70FE-A144-ADEF-964C2090806B}" type="pres">
      <dgm:prSet presAssocID="{2E17EF89-4413-9A4F-A11B-E6A87D5F5C7E}" presName="accent_1" presStyleCnt="0"/>
      <dgm:spPr/>
    </dgm:pt>
    <dgm:pt modelId="{8D26E1BE-CAB4-FE44-98C8-C90DA3F6D23D}" type="pres">
      <dgm:prSet presAssocID="{2E17EF89-4413-9A4F-A11B-E6A87D5F5C7E}" presName="accentRepeatNode" presStyleLbl="solidFgAcc1" presStyleIdx="0" presStyleCnt="6"/>
      <dgm:spPr/>
    </dgm:pt>
    <dgm:pt modelId="{2D2DEA34-E696-4340-BEDB-194324123905}" type="pres">
      <dgm:prSet presAssocID="{B1834DD6-6626-C64E-A04F-EAD7FBA77F1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CA78EE-BA18-904F-8109-CEDC2570F268}" type="pres">
      <dgm:prSet presAssocID="{B1834DD6-6626-C64E-A04F-EAD7FBA77F1C}" presName="accent_2" presStyleCnt="0"/>
      <dgm:spPr/>
    </dgm:pt>
    <dgm:pt modelId="{9A05BEF1-666A-7F46-8D7D-2AFD86E84FED}" type="pres">
      <dgm:prSet presAssocID="{B1834DD6-6626-C64E-A04F-EAD7FBA77F1C}" presName="accentRepeatNode" presStyleLbl="solidFgAcc1" presStyleIdx="1" presStyleCnt="6"/>
      <dgm:spPr/>
    </dgm:pt>
    <dgm:pt modelId="{53F94B3E-4CAE-424A-8152-191A1A8B9053}" type="pres">
      <dgm:prSet presAssocID="{671F950F-1B54-6142-8B3B-19045A191DE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59A0C8-7814-1548-9CA3-2AA7D57A3457}" type="pres">
      <dgm:prSet presAssocID="{671F950F-1B54-6142-8B3B-19045A191DE4}" presName="accent_3" presStyleCnt="0"/>
      <dgm:spPr/>
    </dgm:pt>
    <dgm:pt modelId="{1B58B316-400A-F44D-9BC6-66D10AFA7C61}" type="pres">
      <dgm:prSet presAssocID="{671F950F-1B54-6142-8B3B-19045A191DE4}" presName="accentRepeatNode" presStyleLbl="solidFgAcc1" presStyleIdx="2" presStyleCnt="6"/>
      <dgm:spPr/>
    </dgm:pt>
    <dgm:pt modelId="{DF30043C-C544-4FA6-BFFC-6E3ED7FCF183}" type="pres">
      <dgm:prSet presAssocID="{C2FDBC0F-1ECF-BE45-876E-E2E2BED7DD5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962F1-C4B7-4DC8-816C-F97131BFE824}" type="pres">
      <dgm:prSet presAssocID="{C2FDBC0F-1ECF-BE45-876E-E2E2BED7DD5D}" presName="accent_4" presStyleCnt="0"/>
      <dgm:spPr/>
    </dgm:pt>
    <dgm:pt modelId="{73C9D95B-614E-CD46-946F-3FCA696955D4}" type="pres">
      <dgm:prSet presAssocID="{C2FDBC0F-1ECF-BE45-876E-E2E2BED7DD5D}" presName="accentRepeatNode" presStyleLbl="solidFgAcc1" presStyleIdx="3" presStyleCnt="6"/>
      <dgm:spPr/>
    </dgm:pt>
    <dgm:pt modelId="{41692268-2F78-4012-8E64-44458CC45E61}" type="pres">
      <dgm:prSet presAssocID="{B21B071A-EE3A-AA41-B2E9-9380585757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05A36A-FBC9-4AC2-81A8-D683F670E765}" type="pres">
      <dgm:prSet presAssocID="{B21B071A-EE3A-AA41-B2E9-9380585757AE}" presName="accent_5" presStyleCnt="0"/>
      <dgm:spPr/>
    </dgm:pt>
    <dgm:pt modelId="{A2B6806B-09CC-A24E-A76D-11A350364CA8}" type="pres">
      <dgm:prSet presAssocID="{B21B071A-EE3A-AA41-B2E9-9380585757AE}" presName="accentRepeatNode" presStyleLbl="solidFgAcc1" presStyleIdx="4" presStyleCnt="6"/>
      <dgm:spPr/>
    </dgm:pt>
    <dgm:pt modelId="{9B478EBC-49FA-4B9B-AF6F-B6A89FB88E23}" type="pres">
      <dgm:prSet presAssocID="{A5550238-C4AA-CD40-9E98-67866CB9982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B430A8-86B2-4B12-B9B7-B828D48BB77B}" type="pres">
      <dgm:prSet presAssocID="{A5550238-C4AA-CD40-9E98-67866CB99829}" presName="accent_6" presStyleCnt="0"/>
      <dgm:spPr/>
    </dgm:pt>
    <dgm:pt modelId="{874D6F4E-A7D7-EB45-8BBD-959D593F9BEB}" type="pres">
      <dgm:prSet presAssocID="{A5550238-C4AA-CD40-9E98-67866CB99829}" presName="accentRepeatNode" presStyleLbl="solidFgAcc1" presStyleIdx="5" presStyleCnt="6"/>
      <dgm:spPr/>
    </dgm:pt>
  </dgm:ptLst>
  <dgm:cxnLst>
    <dgm:cxn modelId="{5C8C6D89-DB12-6B4A-9413-4A6F663C25E3}" srcId="{5318B1C6-AB1A-D04C-A735-D98175AA975F}" destId="{671F950F-1B54-6142-8B3B-19045A191DE4}" srcOrd="2" destOrd="0" parTransId="{D7BB7DFF-9DEC-7642-8965-28ABBC3E2219}" sibTransId="{4B9FA247-D745-F843-A81B-EB4911EAE506}"/>
    <dgm:cxn modelId="{5369B994-322A-4E6E-8E08-EEE6126A353E}" type="presOf" srcId="{A5550238-C4AA-CD40-9E98-67866CB99829}" destId="{9B478EBC-49FA-4B9B-AF6F-B6A89FB88E23}" srcOrd="0" destOrd="0" presId="urn:microsoft.com/office/officeart/2008/layout/VerticalCurvedList"/>
    <dgm:cxn modelId="{5B055199-8A3B-5B4D-B3EC-F88335BA671F}" srcId="{5318B1C6-AB1A-D04C-A735-D98175AA975F}" destId="{A5550238-C4AA-CD40-9E98-67866CB99829}" srcOrd="5" destOrd="0" parTransId="{1DD2C53F-80DF-3041-9AB7-1D7D006D2206}" sibTransId="{828BC23A-6937-3747-92B9-E9A0A11113AA}"/>
    <dgm:cxn modelId="{96D6CE53-5D77-409C-BC35-7B457FEE0BFD}" type="presOf" srcId="{C2FDBC0F-1ECF-BE45-876E-E2E2BED7DD5D}" destId="{DF30043C-C544-4FA6-BFFC-6E3ED7FCF183}" srcOrd="0" destOrd="0" presId="urn:microsoft.com/office/officeart/2008/layout/VerticalCurvedList"/>
    <dgm:cxn modelId="{A0E9D945-BFC2-490D-B16D-4B199B5042C9}" type="presOf" srcId="{B21B071A-EE3A-AA41-B2E9-9380585757AE}" destId="{41692268-2F78-4012-8E64-44458CC45E61}" srcOrd="0" destOrd="0" presId="urn:microsoft.com/office/officeart/2008/layout/VerticalCurvedList"/>
    <dgm:cxn modelId="{25FC2C7E-D683-4EE5-9AF8-29856E7A34D2}" type="presOf" srcId="{671F950F-1B54-6142-8B3B-19045A191DE4}" destId="{53F94B3E-4CAE-424A-8152-191A1A8B9053}" srcOrd="0" destOrd="0" presId="urn:microsoft.com/office/officeart/2008/layout/VerticalCurvedList"/>
    <dgm:cxn modelId="{12E632F9-9F8E-E54F-8E4A-377E3EC0C1AD}" srcId="{5318B1C6-AB1A-D04C-A735-D98175AA975F}" destId="{B1834DD6-6626-C64E-A04F-EAD7FBA77F1C}" srcOrd="1" destOrd="0" parTransId="{7279D899-A7F5-0D47-BAF3-4655878F7BE9}" sibTransId="{C054B30A-07F5-1B42-A3F8-37A4B95209AE}"/>
    <dgm:cxn modelId="{FC5C909A-DD40-844C-8847-E5E84B7CB00D}" srcId="{5318B1C6-AB1A-D04C-A735-D98175AA975F}" destId="{2E17EF89-4413-9A4F-A11B-E6A87D5F5C7E}" srcOrd="0" destOrd="0" parTransId="{DDDC5582-0426-D744-AB18-EEF964B3A08E}" sibTransId="{7BF407AD-5665-8E40-A0DB-50598F6643EB}"/>
    <dgm:cxn modelId="{49185CE0-768B-4B50-BDDE-AE540A404DF7}" type="presOf" srcId="{5318B1C6-AB1A-D04C-A735-D98175AA975F}" destId="{519B367B-F7E4-E344-A9F6-2CF11DAC93B2}" srcOrd="0" destOrd="0" presId="urn:microsoft.com/office/officeart/2008/layout/VerticalCurvedList"/>
    <dgm:cxn modelId="{917C8B16-1579-4BCA-8634-92D4492B8049}" type="presOf" srcId="{B1834DD6-6626-C64E-A04F-EAD7FBA77F1C}" destId="{2D2DEA34-E696-4340-BEDB-194324123905}" srcOrd="0" destOrd="0" presId="urn:microsoft.com/office/officeart/2008/layout/VerticalCurvedList"/>
    <dgm:cxn modelId="{BC602A1E-8D27-D244-A1BD-8AD04DFC4B10}" srcId="{5318B1C6-AB1A-D04C-A735-D98175AA975F}" destId="{C2FDBC0F-1ECF-BE45-876E-E2E2BED7DD5D}" srcOrd="3" destOrd="0" parTransId="{949C72BC-9418-F74C-9657-DABF52E6D073}" sibTransId="{B71F5646-3B74-1943-81FB-0663D7DE6AFA}"/>
    <dgm:cxn modelId="{4F0B85F0-EEB0-41F0-8668-8097FFEF9FE1}" type="presOf" srcId="{2E17EF89-4413-9A4F-A11B-E6A87D5F5C7E}" destId="{C00F056F-2796-5A46-AE56-72C0656EBBCE}" srcOrd="0" destOrd="0" presId="urn:microsoft.com/office/officeart/2008/layout/VerticalCurvedList"/>
    <dgm:cxn modelId="{39037875-D305-934A-887D-6F4DBB1D1D47}" srcId="{5318B1C6-AB1A-D04C-A735-D98175AA975F}" destId="{B21B071A-EE3A-AA41-B2E9-9380585757AE}" srcOrd="4" destOrd="0" parTransId="{E17EA478-9F64-D745-820A-AE3179F4E937}" sibTransId="{89E322E3-1269-C444-BAFA-B08802934716}"/>
    <dgm:cxn modelId="{FCBC62FE-4CDD-4ABC-80B6-AB4245520E1C}" type="presOf" srcId="{7BF407AD-5665-8E40-A0DB-50598F6643EB}" destId="{5B5321B8-31B6-1B46-B35E-54D75EA3E410}" srcOrd="0" destOrd="0" presId="urn:microsoft.com/office/officeart/2008/layout/VerticalCurvedList"/>
    <dgm:cxn modelId="{B4B3DDA3-8360-4EAB-8F49-2EA83C09502B}" type="presParOf" srcId="{519B367B-F7E4-E344-A9F6-2CF11DAC93B2}" destId="{CD8DF34A-9456-E44A-B383-2551C98B40C0}" srcOrd="0" destOrd="0" presId="urn:microsoft.com/office/officeart/2008/layout/VerticalCurvedList"/>
    <dgm:cxn modelId="{BB7218F8-BB9A-4CA3-86A5-B942758A8E46}" type="presParOf" srcId="{CD8DF34A-9456-E44A-B383-2551C98B40C0}" destId="{C22BB385-B748-1547-9E25-8A095C52BE65}" srcOrd="0" destOrd="0" presId="urn:microsoft.com/office/officeart/2008/layout/VerticalCurvedList"/>
    <dgm:cxn modelId="{CD8DF0FC-C419-4A49-BFB0-EF1828632168}" type="presParOf" srcId="{C22BB385-B748-1547-9E25-8A095C52BE65}" destId="{29D06855-443E-3C4B-B40E-45FE4AB32442}" srcOrd="0" destOrd="0" presId="urn:microsoft.com/office/officeart/2008/layout/VerticalCurvedList"/>
    <dgm:cxn modelId="{599A795D-9CF0-4C60-806E-34F38B5B2149}" type="presParOf" srcId="{C22BB385-B748-1547-9E25-8A095C52BE65}" destId="{5B5321B8-31B6-1B46-B35E-54D75EA3E410}" srcOrd="1" destOrd="0" presId="urn:microsoft.com/office/officeart/2008/layout/VerticalCurvedList"/>
    <dgm:cxn modelId="{5E6E809E-7BDF-40E6-8B3A-4F844AE6954B}" type="presParOf" srcId="{C22BB385-B748-1547-9E25-8A095C52BE65}" destId="{EF1F8900-3A2B-5449-A60D-42C811822250}" srcOrd="2" destOrd="0" presId="urn:microsoft.com/office/officeart/2008/layout/VerticalCurvedList"/>
    <dgm:cxn modelId="{457DE8F8-9CC7-432E-993A-823EFACDE2B2}" type="presParOf" srcId="{C22BB385-B748-1547-9E25-8A095C52BE65}" destId="{F956D2D3-C0F6-2A41-A3F2-3DB2A6FB1F4F}" srcOrd="3" destOrd="0" presId="urn:microsoft.com/office/officeart/2008/layout/VerticalCurvedList"/>
    <dgm:cxn modelId="{A62DB187-2A1C-4065-9574-230EB980B57E}" type="presParOf" srcId="{CD8DF34A-9456-E44A-B383-2551C98B40C0}" destId="{C00F056F-2796-5A46-AE56-72C0656EBBCE}" srcOrd="1" destOrd="0" presId="urn:microsoft.com/office/officeart/2008/layout/VerticalCurvedList"/>
    <dgm:cxn modelId="{B052799E-821F-4352-955F-9EDA58D47521}" type="presParOf" srcId="{CD8DF34A-9456-E44A-B383-2551C98B40C0}" destId="{166DDD30-70FE-A144-ADEF-964C2090806B}" srcOrd="2" destOrd="0" presId="urn:microsoft.com/office/officeart/2008/layout/VerticalCurvedList"/>
    <dgm:cxn modelId="{1BC23F15-6106-4141-8CFC-946BDF802AC6}" type="presParOf" srcId="{166DDD30-70FE-A144-ADEF-964C2090806B}" destId="{8D26E1BE-CAB4-FE44-98C8-C90DA3F6D23D}" srcOrd="0" destOrd="0" presId="urn:microsoft.com/office/officeart/2008/layout/VerticalCurvedList"/>
    <dgm:cxn modelId="{E7948429-3871-4AAD-BA65-7FBAFD70EF07}" type="presParOf" srcId="{CD8DF34A-9456-E44A-B383-2551C98B40C0}" destId="{2D2DEA34-E696-4340-BEDB-194324123905}" srcOrd="3" destOrd="0" presId="urn:microsoft.com/office/officeart/2008/layout/VerticalCurvedList"/>
    <dgm:cxn modelId="{FC51FF0D-B011-4490-81A5-0D6D97688729}" type="presParOf" srcId="{CD8DF34A-9456-E44A-B383-2551C98B40C0}" destId="{0DCA78EE-BA18-904F-8109-CEDC2570F268}" srcOrd="4" destOrd="0" presId="urn:microsoft.com/office/officeart/2008/layout/VerticalCurvedList"/>
    <dgm:cxn modelId="{0159C4BB-22F5-4CCA-BD43-2F50EC6AF7AE}" type="presParOf" srcId="{0DCA78EE-BA18-904F-8109-CEDC2570F268}" destId="{9A05BEF1-666A-7F46-8D7D-2AFD86E84FED}" srcOrd="0" destOrd="0" presId="urn:microsoft.com/office/officeart/2008/layout/VerticalCurvedList"/>
    <dgm:cxn modelId="{D2F9C92F-3B80-417A-9596-D7C28FA56768}" type="presParOf" srcId="{CD8DF34A-9456-E44A-B383-2551C98B40C0}" destId="{53F94B3E-4CAE-424A-8152-191A1A8B9053}" srcOrd="5" destOrd="0" presId="urn:microsoft.com/office/officeart/2008/layout/VerticalCurvedList"/>
    <dgm:cxn modelId="{0008DABC-C5C5-4862-99C9-30DE54FF3327}" type="presParOf" srcId="{CD8DF34A-9456-E44A-B383-2551C98B40C0}" destId="{E759A0C8-7814-1548-9CA3-2AA7D57A3457}" srcOrd="6" destOrd="0" presId="urn:microsoft.com/office/officeart/2008/layout/VerticalCurvedList"/>
    <dgm:cxn modelId="{4A1E5FBC-58BD-4F6C-8404-34AA1F6C2B0D}" type="presParOf" srcId="{E759A0C8-7814-1548-9CA3-2AA7D57A3457}" destId="{1B58B316-400A-F44D-9BC6-66D10AFA7C61}" srcOrd="0" destOrd="0" presId="urn:microsoft.com/office/officeart/2008/layout/VerticalCurvedList"/>
    <dgm:cxn modelId="{7B43C715-047F-44C8-898D-05D5C5ECC6C6}" type="presParOf" srcId="{CD8DF34A-9456-E44A-B383-2551C98B40C0}" destId="{DF30043C-C544-4FA6-BFFC-6E3ED7FCF183}" srcOrd="7" destOrd="0" presId="urn:microsoft.com/office/officeart/2008/layout/VerticalCurvedList"/>
    <dgm:cxn modelId="{621B6FBF-94BB-4B30-ADD7-F84CA6570217}" type="presParOf" srcId="{CD8DF34A-9456-E44A-B383-2551C98B40C0}" destId="{D10962F1-C4B7-4DC8-816C-F97131BFE824}" srcOrd="8" destOrd="0" presId="urn:microsoft.com/office/officeart/2008/layout/VerticalCurvedList"/>
    <dgm:cxn modelId="{986997E8-5E74-4774-89E2-A4EEF2C60649}" type="presParOf" srcId="{D10962F1-C4B7-4DC8-816C-F97131BFE824}" destId="{73C9D95B-614E-CD46-946F-3FCA696955D4}" srcOrd="0" destOrd="0" presId="urn:microsoft.com/office/officeart/2008/layout/VerticalCurvedList"/>
    <dgm:cxn modelId="{307A5129-DB7E-49C3-B54B-6E8E1E46A480}" type="presParOf" srcId="{CD8DF34A-9456-E44A-B383-2551C98B40C0}" destId="{41692268-2F78-4012-8E64-44458CC45E61}" srcOrd="9" destOrd="0" presId="urn:microsoft.com/office/officeart/2008/layout/VerticalCurvedList"/>
    <dgm:cxn modelId="{3AE1940D-09CE-48F9-8170-B89B98874F38}" type="presParOf" srcId="{CD8DF34A-9456-E44A-B383-2551C98B40C0}" destId="{7405A36A-FBC9-4AC2-81A8-D683F670E765}" srcOrd="10" destOrd="0" presId="urn:microsoft.com/office/officeart/2008/layout/VerticalCurvedList"/>
    <dgm:cxn modelId="{A366E0DE-5BCB-42B9-B6B2-C3851699A6AB}" type="presParOf" srcId="{7405A36A-FBC9-4AC2-81A8-D683F670E765}" destId="{A2B6806B-09CC-A24E-A76D-11A350364CA8}" srcOrd="0" destOrd="0" presId="urn:microsoft.com/office/officeart/2008/layout/VerticalCurvedList"/>
    <dgm:cxn modelId="{2846C985-4389-4A23-8E5A-7B32F2C9D3D7}" type="presParOf" srcId="{CD8DF34A-9456-E44A-B383-2551C98B40C0}" destId="{9B478EBC-49FA-4B9B-AF6F-B6A89FB88E23}" srcOrd="11" destOrd="0" presId="urn:microsoft.com/office/officeart/2008/layout/VerticalCurvedList"/>
    <dgm:cxn modelId="{4D409B08-9E0A-4474-AF9E-9B7B26D041B6}" type="presParOf" srcId="{CD8DF34A-9456-E44A-B383-2551C98B40C0}" destId="{22B430A8-86B2-4B12-B9B7-B828D48BB77B}" srcOrd="12" destOrd="0" presId="urn:microsoft.com/office/officeart/2008/layout/VerticalCurvedList"/>
    <dgm:cxn modelId="{FBA9F6A2-4F1A-43BD-9F03-AAE3D9BCDD86}" type="presParOf" srcId="{22B430A8-86B2-4B12-B9B7-B828D48BB77B}" destId="{874D6F4E-A7D7-EB45-8BBD-959D593F9B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321B8-31B6-1B46-B35E-54D75EA3E410}">
      <dsp:nvSpPr>
        <dsp:cNvPr id="0" name=""/>
        <dsp:cNvSpPr/>
      </dsp:nvSpPr>
      <dsp:spPr>
        <a:xfrm>
          <a:off x="-3443706" y="-529481"/>
          <a:ext cx="4105951" cy="4105951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F056F-2796-5A46-AE56-72C0656EBBCE}">
      <dsp:nvSpPr>
        <dsp:cNvPr id="0" name=""/>
        <dsp:cNvSpPr/>
      </dsp:nvSpPr>
      <dsp:spPr>
        <a:xfrm>
          <a:off x="248207" y="160454"/>
          <a:ext cx="4146061" cy="3207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Segoe"/>
              <a:cs typeface="Segoe"/>
            </a:rPr>
            <a:t>Completitud</a:t>
          </a:r>
        </a:p>
      </dsp:txBody>
      <dsp:txXfrm>
        <a:off x="248207" y="160454"/>
        <a:ext cx="4146061" cy="320786"/>
      </dsp:txXfrm>
    </dsp:sp>
    <dsp:sp modelId="{8D26E1BE-CAB4-FE44-98C8-C90DA3F6D23D}">
      <dsp:nvSpPr>
        <dsp:cNvPr id="0" name=""/>
        <dsp:cNvSpPr/>
      </dsp:nvSpPr>
      <dsp:spPr>
        <a:xfrm>
          <a:off x="47715" y="120356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2DEA34-E696-4340-BEDB-194324123905}">
      <dsp:nvSpPr>
        <dsp:cNvPr id="0" name=""/>
        <dsp:cNvSpPr/>
      </dsp:nvSpPr>
      <dsp:spPr>
        <a:xfrm>
          <a:off x="512076" y="641573"/>
          <a:ext cx="3882191" cy="320786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>
              <a:latin typeface="Segoe"/>
              <a:cs typeface="Segoe"/>
            </a:rPr>
            <a:t>Fuente primaria</a:t>
          </a:r>
        </a:p>
      </dsp:txBody>
      <dsp:txXfrm>
        <a:off x="512076" y="641573"/>
        <a:ext cx="3882191" cy="320786"/>
      </dsp:txXfrm>
    </dsp:sp>
    <dsp:sp modelId="{9A05BEF1-666A-7F46-8D7D-2AFD86E84FED}">
      <dsp:nvSpPr>
        <dsp:cNvPr id="0" name=""/>
        <dsp:cNvSpPr/>
      </dsp:nvSpPr>
      <dsp:spPr>
        <a:xfrm>
          <a:off x="311584" y="601475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F94B3E-4CAE-424A-8152-191A1A8B9053}">
      <dsp:nvSpPr>
        <dsp:cNvPr id="0" name=""/>
        <dsp:cNvSpPr/>
      </dsp:nvSpPr>
      <dsp:spPr>
        <a:xfrm>
          <a:off x="632736" y="1122693"/>
          <a:ext cx="3761531" cy="320786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>
              <a:latin typeface="Segoe"/>
              <a:cs typeface="Segoe"/>
            </a:rPr>
            <a:t>Oportuna</a:t>
          </a:r>
        </a:p>
      </dsp:txBody>
      <dsp:txXfrm>
        <a:off x="632736" y="1122693"/>
        <a:ext cx="3761531" cy="320786"/>
      </dsp:txXfrm>
    </dsp:sp>
    <dsp:sp modelId="{1B58B316-400A-F44D-9BC6-66D10AFA7C61}">
      <dsp:nvSpPr>
        <dsp:cNvPr id="0" name=""/>
        <dsp:cNvSpPr/>
      </dsp:nvSpPr>
      <dsp:spPr>
        <a:xfrm>
          <a:off x="432245" y="1082594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30043C-C544-4FA6-BFFC-6E3ED7FCF183}">
      <dsp:nvSpPr>
        <dsp:cNvPr id="0" name=""/>
        <dsp:cNvSpPr/>
      </dsp:nvSpPr>
      <dsp:spPr>
        <a:xfrm>
          <a:off x="632736" y="1603507"/>
          <a:ext cx="3761531" cy="320786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Segoe"/>
              <a:cs typeface="Segoe"/>
            </a:rPr>
            <a:t>Procesable</a:t>
          </a:r>
        </a:p>
      </dsp:txBody>
      <dsp:txXfrm>
        <a:off x="632736" y="1603507"/>
        <a:ext cx="3761531" cy="320786"/>
      </dsp:txXfrm>
    </dsp:sp>
    <dsp:sp modelId="{73C9D95B-614E-CD46-946F-3FCA696955D4}">
      <dsp:nvSpPr>
        <dsp:cNvPr id="0" name=""/>
        <dsp:cNvSpPr/>
      </dsp:nvSpPr>
      <dsp:spPr>
        <a:xfrm>
          <a:off x="432245" y="1563409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692268-2F78-4012-8E64-44458CC45E61}">
      <dsp:nvSpPr>
        <dsp:cNvPr id="0" name=""/>
        <dsp:cNvSpPr/>
      </dsp:nvSpPr>
      <dsp:spPr>
        <a:xfrm>
          <a:off x="512076" y="2084627"/>
          <a:ext cx="3882191" cy="320786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>
              <a:latin typeface="Segoe"/>
              <a:cs typeface="Segoe"/>
            </a:rPr>
            <a:t>No discriminatorios</a:t>
          </a:r>
        </a:p>
      </dsp:txBody>
      <dsp:txXfrm>
        <a:off x="512076" y="2084627"/>
        <a:ext cx="3882191" cy="320786"/>
      </dsp:txXfrm>
    </dsp:sp>
    <dsp:sp modelId="{A2B6806B-09CC-A24E-A76D-11A350364CA8}">
      <dsp:nvSpPr>
        <dsp:cNvPr id="0" name=""/>
        <dsp:cNvSpPr/>
      </dsp:nvSpPr>
      <dsp:spPr>
        <a:xfrm>
          <a:off x="311584" y="2044528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478EBC-49FA-4B9B-AF6F-B6A89FB88E23}">
      <dsp:nvSpPr>
        <dsp:cNvPr id="0" name=""/>
        <dsp:cNvSpPr/>
      </dsp:nvSpPr>
      <dsp:spPr>
        <a:xfrm>
          <a:off x="248207" y="2565746"/>
          <a:ext cx="4146061" cy="32078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>
              <a:latin typeface="Segoe"/>
              <a:cs typeface="Segoe"/>
            </a:rPr>
            <a:t>No propietaria</a:t>
          </a:r>
        </a:p>
      </dsp:txBody>
      <dsp:txXfrm>
        <a:off x="248207" y="2565746"/>
        <a:ext cx="4146061" cy="320786"/>
      </dsp:txXfrm>
    </dsp:sp>
    <dsp:sp modelId="{874D6F4E-A7D7-EB45-8BBD-959D593F9BEB}">
      <dsp:nvSpPr>
        <dsp:cNvPr id="0" name=""/>
        <dsp:cNvSpPr/>
      </dsp:nvSpPr>
      <dsp:spPr>
        <a:xfrm>
          <a:off x="47715" y="2525648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3A631-4B15-42CD-AD1D-B3069F8C29BB}" type="datetimeFigureOut">
              <a:rPr lang="es-CO" smtClean="0"/>
              <a:t>28/09/2016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DDA4-9362-4680-B628-F3D6F895BF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174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CA97-9CC2-584E-A86D-EEDAD0F9C254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A29AC-D865-384F-A066-BE00CE2AE2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12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>
                <a:solidFill>
                  <a:prstClr val="black"/>
                </a:solidFill>
              </a:rPr>
              <a:pPr/>
              <a:t>1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2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729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911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76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66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24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265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Se</a:t>
            </a:r>
            <a:r>
              <a:rPr lang="es-CO" baseline="0" dirty="0"/>
              <a:t> le indica a los participantes que la presentación y las herramientas se encuentran disponibles en el vínculo en pantalla con el fin de no generar procesos </a:t>
            </a:r>
            <a:r>
              <a:rPr lang="es-CO" baseline="0"/>
              <a:t>de guardado por USB. 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248CD-9F05-48C1-A5A4-14B3692A5B7A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326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Fuentes de Información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29DE-59C7-984D-9405-6B9C09B30D1E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781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acuerdo con el Banco Mundial, el concepto de Datos Abiertos es entendido como una práctica basada en la idea de que los datos o la información creados por la Gobierno  pertenecen a la sociedad. Dicha información es compartida, a través de una plataforma web, sin ninguna forma de protección legal en formatos abiertos y estándares con una estructura de fácil comprensión para que la misma pueda ser utilizada por los ciudadanos. Dado que son financiados y recopilados con dinero público, la información contenida en estos datos es pública y debe estar a disposición de cualquier ciudadano y para cualquier fin. 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contexto colombiano, la Ley 1712 de 2014 “Transparencia y del Derecho de Acceso a la Información Pública Nacional” se ha definido como datos abiertos: 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“(…) aquellos datos primarios o sin procesar, que se encuentran en formatos estándar e interoperables que facilitan su acceso y reutilización, los cuales están bajo la custodia de las entidades públicas o privadas que cumplen con funciones públicas y que son puestos a disposición de cualquier ciudadano, de forma libre y sin restricciones, con el fin de que terceros puedan reutilizarlos y crear servicios derivados de los mismos”.</a:t>
            </a:r>
          </a:p>
          <a:p>
            <a:endParaRPr lang="es-ES_tradnl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528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i="1" dirty="0"/>
              <a:t>Completos:</a:t>
            </a:r>
            <a:r>
              <a:rPr lang="es-ES" dirty="0"/>
              <a:t> Todos los datos públicos deben estar disponibles. Los datos públicos no contemplan datos privados ni limitaciones de seguridad o privilegios.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Primarios:</a:t>
            </a:r>
            <a:r>
              <a:rPr lang="es-ES" dirty="0"/>
              <a:t> Los datos deben ser recolectados en la fuente de origen, con el nivel de granularidad más alto posible, no en forma agregada ni modificada.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Oportunos:</a:t>
            </a:r>
            <a:r>
              <a:rPr lang="es-ES" dirty="0"/>
              <a:t> Los datos deben estar disponibles tan rápido como sea necesario para garantizar el valor de los mismos.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Accesibles:</a:t>
            </a:r>
            <a:r>
              <a:rPr lang="es-ES" dirty="0"/>
              <a:t> Los datos deben estar disponibles para el rango más amplio de usuarios y para el rango más amplio de propósitos.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Procesables por máquinas:</a:t>
            </a:r>
            <a:r>
              <a:rPr lang="es-ES" dirty="0"/>
              <a:t> Los datos deben estar estructurados razonablemente para permitir un procesamiento automático.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No discriminatorios:</a:t>
            </a:r>
            <a:r>
              <a:rPr lang="es-ES" dirty="0"/>
              <a:t> Los datos deben estar disponibles para cualquiera persona, sin requerir un registro.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No propietarios: L</a:t>
            </a:r>
            <a:r>
              <a:rPr lang="es-ES" dirty="0"/>
              <a:t>os datos deben estar disponibles en un formato sobre el cual ninguna entidad tiene un control exclusivo.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Libres de licencias:</a:t>
            </a:r>
            <a:r>
              <a:rPr lang="es-ES" dirty="0"/>
              <a:t> Los datos no deben estar sujetos a ningún derecho de autor, patente, marca registrada o regulaciones de acuerdo de secreto. Se podrán permitir restricciones razonables de privacidad, seguridad o privilegios.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endParaRPr lang="es-CO" dirty="0"/>
          </a:p>
          <a:p>
            <a:endParaRPr lang="es-C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813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diapositiva podemos un ejemplo de datos abiertos correspondiente a los resultados de las elecciones nacionales publicados en el portal de datos abiertos por la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Registraduría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nacional del estado civil, dado que los datos deben publicarse de manera estructurada (Filas y columnas) y en formatos abiertos, es decir,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csv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txt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Los datos publicados en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.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jgp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son considerados abiertos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213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¿Importación inicial?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¿Archivo de conjunto de datos?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¿Los cambios poco frecuentes?</a:t>
            </a:r>
          </a:p>
          <a:p>
            <a:r>
              <a:rPr lang="es-ES" sz="1000" dirty="0"/>
              <a:t>No hay necesidad de una integración con el API. ¡Utilice las herramientas de la web!</a:t>
            </a:r>
          </a:p>
          <a:p>
            <a:endParaRPr lang="es-MX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¿Actualizaciones Diarias o Semanales?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¿Reemplazo en su totalidad?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¿Proviene de una ETL?</a:t>
            </a:r>
          </a:p>
          <a:p>
            <a:r>
              <a:rPr lang="es-ES" sz="1000" dirty="0"/>
              <a:t>Usa </a:t>
            </a:r>
            <a:r>
              <a:rPr lang="es-ES" sz="1000" dirty="0" err="1"/>
              <a:t>DataSync</a:t>
            </a:r>
            <a:r>
              <a:rPr lang="es-ES" sz="1000" dirty="0"/>
              <a:t> o FME.</a:t>
            </a:r>
          </a:p>
          <a:p>
            <a:endParaRPr lang="es-MX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¿Actualizaciones a tiempo real?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/>
              <a:t>¿Los datos cambian con el tiempo?</a:t>
            </a:r>
          </a:p>
          <a:p>
            <a:r>
              <a:rPr lang="es-ES" sz="1000" dirty="0"/>
              <a:t>Usa </a:t>
            </a:r>
            <a:r>
              <a:rPr lang="es-ES" sz="1000" dirty="0" err="1"/>
              <a:t>RESTful</a:t>
            </a:r>
            <a:r>
              <a:rPr lang="es-ES" sz="1000" dirty="0"/>
              <a:t> API.</a:t>
            </a:r>
            <a:endParaRPr lang="es-MX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689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000" dirty="0"/>
              <a:t>Plataforma estable.</a:t>
            </a:r>
          </a:p>
          <a:p>
            <a:r>
              <a:rPr lang="es-CO" sz="1000" dirty="0"/>
              <a:t>	Garantiza que el lenguaje no cambie sin previo aviso.</a:t>
            </a:r>
          </a:p>
          <a:p>
            <a:endParaRPr lang="es-CO" sz="1000" dirty="0"/>
          </a:p>
          <a:p>
            <a:r>
              <a:rPr lang="es-CO" sz="1000" dirty="0"/>
              <a:t>Es un contrato.</a:t>
            </a:r>
          </a:p>
          <a:p>
            <a:r>
              <a:rPr lang="es-CO" sz="1000" dirty="0"/>
              <a:t>	Un API es un contrato entre el proveedor y el consumidor o desarrollador.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29DE-59C7-984D-9405-6B9C09B30D1E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13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29DE-59C7-984D-9405-6B9C09B30D1E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36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944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049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083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rata_16x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71562" y="501250"/>
            <a:ext cx="7800976" cy="479476"/>
          </a:xfrm>
          <a:prstGeom prst="rect">
            <a:avLst/>
          </a:prstGeom>
        </p:spPr>
        <p:txBody>
          <a:bodyPr lIns="0" anchor="t"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71563" y="991968"/>
            <a:ext cx="7800975" cy="366448"/>
          </a:xfrm>
          <a:prstGeom prst="rect">
            <a:avLst/>
          </a:prstGeom>
        </p:spPr>
        <p:txBody>
          <a:bodyPr lIns="0"/>
          <a:lstStyle>
            <a:lvl1pPr algn="l">
              <a:defRPr sz="1800">
                <a:solidFill>
                  <a:srgbClr val="EE1C2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1752865"/>
            <a:ext cx="7800975" cy="3660510"/>
          </a:xfrm>
          <a:prstGeom prst="rect">
            <a:avLst/>
          </a:prstGeom>
        </p:spPr>
        <p:txBody>
          <a:bodyPr l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Body Content</a:t>
            </a:r>
          </a:p>
        </p:txBody>
      </p:sp>
    </p:spTree>
    <p:extLst>
      <p:ext uri="{BB962C8B-B14F-4D97-AF65-F5344CB8AC3E}">
        <p14:creationId xmlns:p14="http://schemas.microsoft.com/office/powerpoint/2010/main" val="13933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502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175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542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06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944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758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0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2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defTabSz="713232">
              <a:lnSpc>
                <a:spcPct val="70000"/>
              </a:lnSpc>
            </a:pPr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2EB1-C82B-1F41-AE39-BCA178D32BAA}" type="datetimeFigureOut">
              <a:rPr lang="es-ES_tradnl" smtClean="0"/>
              <a:t>28/09/2016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bg1"/>
          </a:solidFill>
          <a:latin typeface="Bebas Neue" panose="020B0606020202050201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socrat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os.gov.co/" TargetMode="External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s.gov.c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mailto:capacitacionmintic@gmail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5930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377167" y="138061"/>
            <a:ext cx="7800976" cy="479476"/>
          </a:xfrm>
          <a:noFill/>
        </p:spPr>
        <p:txBody>
          <a:bodyPr wrap="square" rtlCol="0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MX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Soluciones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2644" y="814254"/>
            <a:ext cx="7758713" cy="4188850"/>
            <a:chOff x="1092393" y="1084842"/>
            <a:chExt cx="7758713" cy="4188850"/>
          </a:xfrm>
        </p:grpSpPr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1092393" y="1084842"/>
              <a:ext cx="7758713" cy="4064912"/>
            </a:xfrm>
            <a:custGeom>
              <a:avLst/>
              <a:gdLst>
                <a:gd name="T0" fmla="*/ 3406 w 10472"/>
                <a:gd name="T1" fmla="*/ 90 h 2812"/>
                <a:gd name="T2" fmla="*/ 3339 w 10472"/>
                <a:gd name="T3" fmla="*/ 96 h 2812"/>
                <a:gd name="T4" fmla="*/ 3191 w 10472"/>
                <a:gd name="T5" fmla="*/ 111 h 2812"/>
                <a:gd name="T6" fmla="*/ 2910 w 10472"/>
                <a:gd name="T7" fmla="*/ 142 h 2812"/>
                <a:gd name="T8" fmla="*/ 2638 w 10472"/>
                <a:gd name="T9" fmla="*/ 179 h 2812"/>
                <a:gd name="T10" fmla="*/ 2365 w 10472"/>
                <a:gd name="T11" fmla="*/ 221 h 2812"/>
                <a:gd name="T12" fmla="*/ 2226 w 10472"/>
                <a:gd name="T13" fmla="*/ 244 h 2812"/>
                <a:gd name="T14" fmla="*/ 1835 w 10472"/>
                <a:gd name="T15" fmla="*/ 312 h 2812"/>
                <a:gd name="T16" fmla="*/ 1474 w 10472"/>
                <a:gd name="T17" fmla="*/ 384 h 2812"/>
                <a:gd name="T18" fmla="*/ 1149 w 10472"/>
                <a:gd name="T19" fmla="*/ 459 h 2812"/>
                <a:gd name="T20" fmla="*/ 868 w 10472"/>
                <a:gd name="T21" fmla="*/ 530 h 2812"/>
                <a:gd name="T22" fmla="*/ 638 w 10472"/>
                <a:gd name="T23" fmla="*/ 592 h 2812"/>
                <a:gd name="T24" fmla="*/ 361 w 10472"/>
                <a:gd name="T25" fmla="*/ 676 h 2812"/>
                <a:gd name="T26" fmla="*/ 326 w 10472"/>
                <a:gd name="T27" fmla="*/ 686 h 2812"/>
                <a:gd name="T28" fmla="*/ 198 w 10472"/>
                <a:gd name="T29" fmla="*/ 730 h 2812"/>
                <a:gd name="T30" fmla="*/ 93 w 10472"/>
                <a:gd name="T31" fmla="*/ 770 h 2812"/>
                <a:gd name="T32" fmla="*/ 0 w 10472"/>
                <a:gd name="T33" fmla="*/ 809 h 2812"/>
                <a:gd name="T34" fmla="*/ 9348 w 10472"/>
                <a:gd name="T35" fmla="*/ 2812 h 2812"/>
                <a:gd name="T36" fmla="*/ 10472 w 10472"/>
                <a:gd name="T37" fmla="*/ 809 h 2812"/>
                <a:gd name="T38" fmla="*/ 10388 w 10472"/>
                <a:gd name="T39" fmla="*/ 771 h 2812"/>
                <a:gd name="T40" fmla="*/ 10231 w 10472"/>
                <a:gd name="T41" fmla="*/ 711 h 2812"/>
                <a:gd name="T42" fmla="*/ 10162 w 10472"/>
                <a:gd name="T43" fmla="*/ 686 h 2812"/>
                <a:gd name="T44" fmla="*/ 9850 w 10472"/>
                <a:gd name="T45" fmla="*/ 592 h 2812"/>
                <a:gd name="T46" fmla="*/ 9620 w 10472"/>
                <a:gd name="T47" fmla="*/ 530 h 2812"/>
                <a:gd name="T48" fmla="*/ 9340 w 10472"/>
                <a:gd name="T49" fmla="*/ 459 h 2812"/>
                <a:gd name="T50" fmla="*/ 9015 w 10472"/>
                <a:gd name="T51" fmla="*/ 384 h 2812"/>
                <a:gd name="T52" fmla="*/ 8653 w 10472"/>
                <a:gd name="T53" fmla="*/ 312 h 2812"/>
                <a:gd name="T54" fmla="*/ 8261 w 10472"/>
                <a:gd name="T55" fmla="*/ 244 h 2812"/>
                <a:gd name="T56" fmla="*/ 8117 w 10472"/>
                <a:gd name="T57" fmla="*/ 220 h 2812"/>
                <a:gd name="T58" fmla="*/ 7823 w 10472"/>
                <a:gd name="T59" fmla="*/ 175 h 2812"/>
                <a:gd name="T60" fmla="*/ 7524 w 10472"/>
                <a:gd name="T61" fmla="*/ 138 h 2812"/>
                <a:gd name="T62" fmla="*/ 7222 w 10472"/>
                <a:gd name="T63" fmla="*/ 103 h 2812"/>
                <a:gd name="T64" fmla="*/ 7071 w 10472"/>
                <a:gd name="T65" fmla="*/ 88 h 2812"/>
                <a:gd name="T66" fmla="*/ 6538 w 10472"/>
                <a:gd name="T67" fmla="*/ 44 h 2812"/>
                <a:gd name="T68" fmla="*/ 6039 w 10472"/>
                <a:gd name="T69" fmla="*/ 16 h 2812"/>
                <a:gd name="T70" fmla="*/ 5600 w 10472"/>
                <a:gd name="T71" fmla="*/ 1 h 2812"/>
                <a:gd name="T72" fmla="*/ 5243 w 10472"/>
                <a:gd name="T73" fmla="*/ 1 h 2812"/>
                <a:gd name="T74" fmla="*/ 5075 w 10472"/>
                <a:gd name="T75" fmla="*/ 0 h 2812"/>
                <a:gd name="T76" fmla="*/ 4671 w 10472"/>
                <a:gd name="T77" fmla="*/ 8 h 2812"/>
                <a:gd name="T78" fmla="*/ 4197 w 10472"/>
                <a:gd name="T79" fmla="*/ 29 h 2812"/>
                <a:gd name="T80" fmla="*/ 3677 w 10472"/>
                <a:gd name="T81" fmla="*/ 65 h 2812"/>
                <a:gd name="connsiteX0" fmla="*/ 3252 w 10000"/>
                <a:gd name="connsiteY0" fmla="*/ 320 h 18960"/>
                <a:gd name="connsiteX1" fmla="*/ 3252 w 10000"/>
                <a:gd name="connsiteY1" fmla="*/ 320 h 18960"/>
                <a:gd name="connsiteX2" fmla="*/ 3252 w 10000"/>
                <a:gd name="connsiteY2" fmla="*/ 320 h 18960"/>
                <a:gd name="connsiteX3" fmla="*/ 3189 w 10000"/>
                <a:gd name="connsiteY3" fmla="*/ 341 h 18960"/>
                <a:gd name="connsiteX4" fmla="*/ 3189 w 10000"/>
                <a:gd name="connsiteY4" fmla="*/ 341 h 18960"/>
                <a:gd name="connsiteX5" fmla="*/ 3047 w 10000"/>
                <a:gd name="connsiteY5" fmla="*/ 395 h 18960"/>
                <a:gd name="connsiteX6" fmla="*/ 2913 w 10000"/>
                <a:gd name="connsiteY6" fmla="*/ 448 h 18960"/>
                <a:gd name="connsiteX7" fmla="*/ 2779 w 10000"/>
                <a:gd name="connsiteY7" fmla="*/ 505 h 18960"/>
                <a:gd name="connsiteX8" fmla="*/ 2649 w 10000"/>
                <a:gd name="connsiteY8" fmla="*/ 569 h 18960"/>
                <a:gd name="connsiteX9" fmla="*/ 2519 w 10000"/>
                <a:gd name="connsiteY9" fmla="*/ 637 h 18960"/>
                <a:gd name="connsiteX10" fmla="*/ 2390 w 10000"/>
                <a:gd name="connsiteY10" fmla="*/ 704 h 18960"/>
                <a:gd name="connsiteX11" fmla="*/ 2258 w 10000"/>
                <a:gd name="connsiteY11" fmla="*/ 786 h 18960"/>
                <a:gd name="connsiteX12" fmla="*/ 2126 w 10000"/>
                <a:gd name="connsiteY12" fmla="*/ 868 h 18960"/>
                <a:gd name="connsiteX13" fmla="*/ 2126 w 10000"/>
                <a:gd name="connsiteY13" fmla="*/ 868 h 18960"/>
                <a:gd name="connsiteX14" fmla="*/ 1936 w 10000"/>
                <a:gd name="connsiteY14" fmla="*/ 985 h 18960"/>
                <a:gd name="connsiteX15" fmla="*/ 1752 w 10000"/>
                <a:gd name="connsiteY15" fmla="*/ 1110 h 18960"/>
                <a:gd name="connsiteX16" fmla="*/ 1575 w 10000"/>
                <a:gd name="connsiteY16" fmla="*/ 1238 h 18960"/>
                <a:gd name="connsiteX17" fmla="*/ 1408 w 10000"/>
                <a:gd name="connsiteY17" fmla="*/ 1366 h 18960"/>
                <a:gd name="connsiteX18" fmla="*/ 1247 w 10000"/>
                <a:gd name="connsiteY18" fmla="*/ 1501 h 18960"/>
                <a:gd name="connsiteX19" fmla="*/ 1097 w 10000"/>
                <a:gd name="connsiteY19" fmla="*/ 1632 h 18960"/>
                <a:gd name="connsiteX20" fmla="*/ 958 w 10000"/>
                <a:gd name="connsiteY20" fmla="*/ 1760 h 18960"/>
                <a:gd name="connsiteX21" fmla="*/ 829 w 10000"/>
                <a:gd name="connsiteY21" fmla="*/ 1885 h 18960"/>
                <a:gd name="connsiteX22" fmla="*/ 711 w 10000"/>
                <a:gd name="connsiteY22" fmla="*/ 2002 h 18960"/>
                <a:gd name="connsiteX23" fmla="*/ 609 w 10000"/>
                <a:gd name="connsiteY23" fmla="*/ 2105 h 18960"/>
                <a:gd name="connsiteX24" fmla="*/ 445 w 10000"/>
                <a:gd name="connsiteY24" fmla="*/ 2287 h 18960"/>
                <a:gd name="connsiteX25" fmla="*/ 345 w 10000"/>
                <a:gd name="connsiteY25" fmla="*/ 2404 h 18960"/>
                <a:gd name="connsiteX26" fmla="*/ 311 w 10000"/>
                <a:gd name="connsiteY26" fmla="*/ 2440 h 18960"/>
                <a:gd name="connsiteX27" fmla="*/ 311 w 10000"/>
                <a:gd name="connsiteY27" fmla="*/ 2440 h 18960"/>
                <a:gd name="connsiteX28" fmla="*/ 247 w 10000"/>
                <a:gd name="connsiteY28" fmla="*/ 2514 h 18960"/>
                <a:gd name="connsiteX29" fmla="*/ 189 w 10000"/>
                <a:gd name="connsiteY29" fmla="*/ 2596 h 18960"/>
                <a:gd name="connsiteX30" fmla="*/ 137 w 10000"/>
                <a:gd name="connsiteY30" fmla="*/ 2667 h 18960"/>
                <a:gd name="connsiteX31" fmla="*/ 89 w 10000"/>
                <a:gd name="connsiteY31" fmla="*/ 2738 h 18960"/>
                <a:gd name="connsiteX32" fmla="*/ 23 w 10000"/>
                <a:gd name="connsiteY32" fmla="*/ 2838 h 18960"/>
                <a:gd name="connsiteX33" fmla="*/ 0 w 10000"/>
                <a:gd name="connsiteY33" fmla="*/ 2877 h 18960"/>
                <a:gd name="connsiteX34" fmla="*/ 1090 w 10000"/>
                <a:gd name="connsiteY34" fmla="*/ 10000 h 18960"/>
                <a:gd name="connsiteX35" fmla="*/ 9003 w 10000"/>
                <a:gd name="connsiteY35" fmla="*/ 18960 h 18960"/>
                <a:gd name="connsiteX36" fmla="*/ 10000 w 10000"/>
                <a:gd name="connsiteY36" fmla="*/ 2877 h 18960"/>
                <a:gd name="connsiteX37" fmla="*/ 10000 w 10000"/>
                <a:gd name="connsiteY37" fmla="*/ 2877 h 18960"/>
                <a:gd name="connsiteX38" fmla="*/ 9980 w 10000"/>
                <a:gd name="connsiteY38" fmla="*/ 2841 h 18960"/>
                <a:gd name="connsiteX39" fmla="*/ 9920 w 10000"/>
                <a:gd name="connsiteY39" fmla="*/ 2742 h 18960"/>
                <a:gd name="connsiteX40" fmla="*/ 9828 w 10000"/>
                <a:gd name="connsiteY40" fmla="*/ 2603 h 18960"/>
                <a:gd name="connsiteX41" fmla="*/ 9770 w 10000"/>
                <a:gd name="connsiteY41" fmla="*/ 2528 h 18960"/>
                <a:gd name="connsiteX42" fmla="*/ 9704 w 10000"/>
                <a:gd name="connsiteY42" fmla="*/ 2440 h 18960"/>
                <a:gd name="connsiteX43" fmla="*/ 9704 w 10000"/>
                <a:gd name="connsiteY43" fmla="*/ 2440 h 18960"/>
                <a:gd name="connsiteX44" fmla="*/ 9570 w 10000"/>
                <a:gd name="connsiteY44" fmla="*/ 2287 h 18960"/>
                <a:gd name="connsiteX45" fmla="*/ 9406 w 10000"/>
                <a:gd name="connsiteY45" fmla="*/ 2105 h 18960"/>
                <a:gd name="connsiteX46" fmla="*/ 9303 w 10000"/>
                <a:gd name="connsiteY46" fmla="*/ 2002 h 18960"/>
                <a:gd name="connsiteX47" fmla="*/ 9186 w 10000"/>
                <a:gd name="connsiteY47" fmla="*/ 1885 h 18960"/>
                <a:gd name="connsiteX48" fmla="*/ 9058 w 10000"/>
                <a:gd name="connsiteY48" fmla="*/ 1760 h 18960"/>
                <a:gd name="connsiteX49" fmla="*/ 8919 w 10000"/>
                <a:gd name="connsiteY49" fmla="*/ 1632 h 18960"/>
                <a:gd name="connsiteX50" fmla="*/ 8768 w 10000"/>
                <a:gd name="connsiteY50" fmla="*/ 1501 h 18960"/>
                <a:gd name="connsiteX51" fmla="*/ 8609 w 10000"/>
                <a:gd name="connsiteY51" fmla="*/ 1366 h 18960"/>
                <a:gd name="connsiteX52" fmla="*/ 8439 w 10000"/>
                <a:gd name="connsiteY52" fmla="*/ 1238 h 18960"/>
                <a:gd name="connsiteX53" fmla="*/ 8263 w 10000"/>
                <a:gd name="connsiteY53" fmla="*/ 1110 h 18960"/>
                <a:gd name="connsiteX54" fmla="*/ 8079 w 10000"/>
                <a:gd name="connsiteY54" fmla="*/ 985 h 18960"/>
                <a:gd name="connsiteX55" fmla="*/ 7889 w 10000"/>
                <a:gd name="connsiteY55" fmla="*/ 868 h 18960"/>
                <a:gd name="connsiteX56" fmla="*/ 7889 w 10000"/>
                <a:gd name="connsiteY56" fmla="*/ 868 h 18960"/>
                <a:gd name="connsiteX57" fmla="*/ 7751 w 10000"/>
                <a:gd name="connsiteY57" fmla="*/ 782 h 18960"/>
                <a:gd name="connsiteX58" fmla="*/ 7613 w 10000"/>
                <a:gd name="connsiteY58" fmla="*/ 701 h 18960"/>
                <a:gd name="connsiteX59" fmla="*/ 7470 w 10000"/>
                <a:gd name="connsiteY59" fmla="*/ 622 h 18960"/>
                <a:gd name="connsiteX60" fmla="*/ 7328 w 10000"/>
                <a:gd name="connsiteY60" fmla="*/ 555 h 18960"/>
                <a:gd name="connsiteX61" fmla="*/ 7185 w 10000"/>
                <a:gd name="connsiteY61" fmla="*/ 491 h 18960"/>
                <a:gd name="connsiteX62" fmla="*/ 7041 w 10000"/>
                <a:gd name="connsiteY62" fmla="*/ 423 h 18960"/>
                <a:gd name="connsiteX63" fmla="*/ 6896 w 10000"/>
                <a:gd name="connsiteY63" fmla="*/ 366 h 18960"/>
                <a:gd name="connsiteX64" fmla="*/ 6752 w 10000"/>
                <a:gd name="connsiteY64" fmla="*/ 313 h 18960"/>
                <a:gd name="connsiteX65" fmla="*/ 6752 w 10000"/>
                <a:gd name="connsiteY65" fmla="*/ 313 h 18960"/>
                <a:gd name="connsiteX66" fmla="*/ 6495 w 10000"/>
                <a:gd name="connsiteY66" fmla="*/ 228 h 18960"/>
                <a:gd name="connsiteX67" fmla="*/ 6243 w 10000"/>
                <a:gd name="connsiteY67" fmla="*/ 156 h 18960"/>
                <a:gd name="connsiteX68" fmla="*/ 5999 w 10000"/>
                <a:gd name="connsiteY68" fmla="*/ 103 h 18960"/>
                <a:gd name="connsiteX69" fmla="*/ 5767 w 10000"/>
                <a:gd name="connsiteY69" fmla="*/ 57 h 18960"/>
                <a:gd name="connsiteX70" fmla="*/ 5548 w 10000"/>
                <a:gd name="connsiteY70" fmla="*/ 28 h 18960"/>
                <a:gd name="connsiteX71" fmla="*/ 5348 w 10000"/>
                <a:gd name="connsiteY71" fmla="*/ 4 h 18960"/>
                <a:gd name="connsiteX72" fmla="*/ 5166 w 10000"/>
                <a:gd name="connsiteY72" fmla="*/ 0 h 18960"/>
                <a:gd name="connsiteX73" fmla="*/ 5007 w 10000"/>
                <a:gd name="connsiteY73" fmla="*/ 4 h 18960"/>
                <a:gd name="connsiteX74" fmla="*/ 5007 w 10000"/>
                <a:gd name="connsiteY74" fmla="*/ 4 h 18960"/>
                <a:gd name="connsiteX75" fmla="*/ 4846 w 10000"/>
                <a:gd name="connsiteY75" fmla="*/ 0 h 18960"/>
                <a:gd name="connsiteX76" fmla="*/ 4663 w 10000"/>
                <a:gd name="connsiteY76" fmla="*/ 4 h 18960"/>
                <a:gd name="connsiteX77" fmla="*/ 4460 w 10000"/>
                <a:gd name="connsiteY77" fmla="*/ 28 h 18960"/>
                <a:gd name="connsiteX78" fmla="*/ 4242 w 10000"/>
                <a:gd name="connsiteY78" fmla="*/ 57 h 18960"/>
                <a:gd name="connsiteX79" fmla="*/ 4008 w 10000"/>
                <a:gd name="connsiteY79" fmla="*/ 103 h 18960"/>
                <a:gd name="connsiteX80" fmla="*/ 3763 w 10000"/>
                <a:gd name="connsiteY80" fmla="*/ 164 h 18960"/>
                <a:gd name="connsiteX81" fmla="*/ 3511 w 10000"/>
                <a:gd name="connsiteY81" fmla="*/ 231 h 18960"/>
                <a:gd name="connsiteX82" fmla="*/ 3252 w 10000"/>
                <a:gd name="connsiteY82" fmla="*/ 320 h 18960"/>
                <a:gd name="connsiteX0" fmla="*/ 3252 w 10000"/>
                <a:gd name="connsiteY0" fmla="*/ 320 h 18960"/>
                <a:gd name="connsiteX1" fmla="*/ 3252 w 10000"/>
                <a:gd name="connsiteY1" fmla="*/ 320 h 18960"/>
                <a:gd name="connsiteX2" fmla="*/ 3252 w 10000"/>
                <a:gd name="connsiteY2" fmla="*/ 320 h 18960"/>
                <a:gd name="connsiteX3" fmla="*/ 3189 w 10000"/>
                <a:gd name="connsiteY3" fmla="*/ 341 h 18960"/>
                <a:gd name="connsiteX4" fmla="*/ 3189 w 10000"/>
                <a:gd name="connsiteY4" fmla="*/ 341 h 18960"/>
                <a:gd name="connsiteX5" fmla="*/ 3047 w 10000"/>
                <a:gd name="connsiteY5" fmla="*/ 395 h 18960"/>
                <a:gd name="connsiteX6" fmla="*/ 2913 w 10000"/>
                <a:gd name="connsiteY6" fmla="*/ 448 h 18960"/>
                <a:gd name="connsiteX7" fmla="*/ 2779 w 10000"/>
                <a:gd name="connsiteY7" fmla="*/ 505 h 18960"/>
                <a:gd name="connsiteX8" fmla="*/ 2649 w 10000"/>
                <a:gd name="connsiteY8" fmla="*/ 569 h 18960"/>
                <a:gd name="connsiteX9" fmla="*/ 2519 w 10000"/>
                <a:gd name="connsiteY9" fmla="*/ 637 h 18960"/>
                <a:gd name="connsiteX10" fmla="*/ 2390 w 10000"/>
                <a:gd name="connsiteY10" fmla="*/ 704 h 18960"/>
                <a:gd name="connsiteX11" fmla="*/ 2258 w 10000"/>
                <a:gd name="connsiteY11" fmla="*/ 786 h 18960"/>
                <a:gd name="connsiteX12" fmla="*/ 2126 w 10000"/>
                <a:gd name="connsiteY12" fmla="*/ 868 h 18960"/>
                <a:gd name="connsiteX13" fmla="*/ 2126 w 10000"/>
                <a:gd name="connsiteY13" fmla="*/ 868 h 18960"/>
                <a:gd name="connsiteX14" fmla="*/ 1936 w 10000"/>
                <a:gd name="connsiteY14" fmla="*/ 985 h 18960"/>
                <a:gd name="connsiteX15" fmla="*/ 1752 w 10000"/>
                <a:gd name="connsiteY15" fmla="*/ 1110 h 18960"/>
                <a:gd name="connsiteX16" fmla="*/ 1575 w 10000"/>
                <a:gd name="connsiteY16" fmla="*/ 1238 h 18960"/>
                <a:gd name="connsiteX17" fmla="*/ 1408 w 10000"/>
                <a:gd name="connsiteY17" fmla="*/ 1366 h 18960"/>
                <a:gd name="connsiteX18" fmla="*/ 1247 w 10000"/>
                <a:gd name="connsiteY18" fmla="*/ 1501 h 18960"/>
                <a:gd name="connsiteX19" fmla="*/ 1097 w 10000"/>
                <a:gd name="connsiteY19" fmla="*/ 1632 h 18960"/>
                <a:gd name="connsiteX20" fmla="*/ 958 w 10000"/>
                <a:gd name="connsiteY20" fmla="*/ 1760 h 18960"/>
                <a:gd name="connsiteX21" fmla="*/ 829 w 10000"/>
                <a:gd name="connsiteY21" fmla="*/ 1885 h 18960"/>
                <a:gd name="connsiteX22" fmla="*/ 711 w 10000"/>
                <a:gd name="connsiteY22" fmla="*/ 2002 h 18960"/>
                <a:gd name="connsiteX23" fmla="*/ 609 w 10000"/>
                <a:gd name="connsiteY23" fmla="*/ 2105 h 18960"/>
                <a:gd name="connsiteX24" fmla="*/ 445 w 10000"/>
                <a:gd name="connsiteY24" fmla="*/ 2287 h 18960"/>
                <a:gd name="connsiteX25" fmla="*/ 345 w 10000"/>
                <a:gd name="connsiteY25" fmla="*/ 2404 h 18960"/>
                <a:gd name="connsiteX26" fmla="*/ 311 w 10000"/>
                <a:gd name="connsiteY26" fmla="*/ 2440 h 18960"/>
                <a:gd name="connsiteX27" fmla="*/ 311 w 10000"/>
                <a:gd name="connsiteY27" fmla="*/ 2440 h 18960"/>
                <a:gd name="connsiteX28" fmla="*/ 247 w 10000"/>
                <a:gd name="connsiteY28" fmla="*/ 2514 h 18960"/>
                <a:gd name="connsiteX29" fmla="*/ 189 w 10000"/>
                <a:gd name="connsiteY29" fmla="*/ 2596 h 18960"/>
                <a:gd name="connsiteX30" fmla="*/ 137 w 10000"/>
                <a:gd name="connsiteY30" fmla="*/ 2667 h 18960"/>
                <a:gd name="connsiteX31" fmla="*/ 89 w 10000"/>
                <a:gd name="connsiteY31" fmla="*/ 2738 h 18960"/>
                <a:gd name="connsiteX32" fmla="*/ 23 w 10000"/>
                <a:gd name="connsiteY32" fmla="*/ 2838 h 18960"/>
                <a:gd name="connsiteX33" fmla="*/ 0 w 10000"/>
                <a:gd name="connsiteY33" fmla="*/ 2877 h 18960"/>
                <a:gd name="connsiteX34" fmla="*/ 1090 w 10000"/>
                <a:gd name="connsiteY34" fmla="*/ 10000 h 18960"/>
                <a:gd name="connsiteX35" fmla="*/ 8986 w 10000"/>
                <a:gd name="connsiteY35" fmla="*/ 18960 h 18960"/>
                <a:gd name="connsiteX36" fmla="*/ 10000 w 10000"/>
                <a:gd name="connsiteY36" fmla="*/ 2877 h 18960"/>
                <a:gd name="connsiteX37" fmla="*/ 10000 w 10000"/>
                <a:gd name="connsiteY37" fmla="*/ 2877 h 18960"/>
                <a:gd name="connsiteX38" fmla="*/ 9980 w 10000"/>
                <a:gd name="connsiteY38" fmla="*/ 2841 h 18960"/>
                <a:gd name="connsiteX39" fmla="*/ 9920 w 10000"/>
                <a:gd name="connsiteY39" fmla="*/ 2742 h 18960"/>
                <a:gd name="connsiteX40" fmla="*/ 9828 w 10000"/>
                <a:gd name="connsiteY40" fmla="*/ 2603 h 18960"/>
                <a:gd name="connsiteX41" fmla="*/ 9770 w 10000"/>
                <a:gd name="connsiteY41" fmla="*/ 2528 h 18960"/>
                <a:gd name="connsiteX42" fmla="*/ 9704 w 10000"/>
                <a:gd name="connsiteY42" fmla="*/ 2440 h 18960"/>
                <a:gd name="connsiteX43" fmla="*/ 9704 w 10000"/>
                <a:gd name="connsiteY43" fmla="*/ 2440 h 18960"/>
                <a:gd name="connsiteX44" fmla="*/ 9570 w 10000"/>
                <a:gd name="connsiteY44" fmla="*/ 2287 h 18960"/>
                <a:gd name="connsiteX45" fmla="*/ 9406 w 10000"/>
                <a:gd name="connsiteY45" fmla="*/ 2105 h 18960"/>
                <a:gd name="connsiteX46" fmla="*/ 9303 w 10000"/>
                <a:gd name="connsiteY46" fmla="*/ 2002 h 18960"/>
                <a:gd name="connsiteX47" fmla="*/ 9186 w 10000"/>
                <a:gd name="connsiteY47" fmla="*/ 1885 h 18960"/>
                <a:gd name="connsiteX48" fmla="*/ 9058 w 10000"/>
                <a:gd name="connsiteY48" fmla="*/ 1760 h 18960"/>
                <a:gd name="connsiteX49" fmla="*/ 8919 w 10000"/>
                <a:gd name="connsiteY49" fmla="*/ 1632 h 18960"/>
                <a:gd name="connsiteX50" fmla="*/ 8768 w 10000"/>
                <a:gd name="connsiteY50" fmla="*/ 1501 h 18960"/>
                <a:gd name="connsiteX51" fmla="*/ 8609 w 10000"/>
                <a:gd name="connsiteY51" fmla="*/ 1366 h 18960"/>
                <a:gd name="connsiteX52" fmla="*/ 8439 w 10000"/>
                <a:gd name="connsiteY52" fmla="*/ 1238 h 18960"/>
                <a:gd name="connsiteX53" fmla="*/ 8263 w 10000"/>
                <a:gd name="connsiteY53" fmla="*/ 1110 h 18960"/>
                <a:gd name="connsiteX54" fmla="*/ 8079 w 10000"/>
                <a:gd name="connsiteY54" fmla="*/ 985 h 18960"/>
                <a:gd name="connsiteX55" fmla="*/ 7889 w 10000"/>
                <a:gd name="connsiteY55" fmla="*/ 868 h 18960"/>
                <a:gd name="connsiteX56" fmla="*/ 7889 w 10000"/>
                <a:gd name="connsiteY56" fmla="*/ 868 h 18960"/>
                <a:gd name="connsiteX57" fmla="*/ 7751 w 10000"/>
                <a:gd name="connsiteY57" fmla="*/ 782 h 18960"/>
                <a:gd name="connsiteX58" fmla="*/ 7613 w 10000"/>
                <a:gd name="connsiteY58" fmla="*/ 701 h 18960"/>
                <a:gd name="connsiteX59" fmla="*/ 7470 w 10000"/>
                <a:gd name="connsiteY59" fmla="*/ 622 h 18960"/>
                <a:gd name="connsiteX60" fmla="*/ 7328 w 10000"/>
                <a:gd name="connsiteY60" fmla="*/ 555 h 18960"/>
                <a:gd name="connsiteX61" fmla="*/ 7185 w 10000"/>
                <a:gd name="connsiteY61" fmla="*/ 491 h 18960"/>
                <a:gd name="connsiteX62" fmla="*/ 7041 w 10000"/>
                <a:gd name="connsiteY62" fmla="*/ 423 h 18960"/>
                <a:gd name="connsiteX63" fmla="*/ 6896 w 10000"/>
                <a:gd name="connsiteY63" fmla="*/ 366 h 18960"/>
                <a:gd name="connsiteX64" fmla="*/ 6752 w 10000"/>
                <a:gd name="connsiteY64" fmla="*/ 313 h 18960"/>
                <a:gd name="connsiteX65" fmla="*/ 6752 w 10000"/>
                <a:gd name="connsiteY65" fmla="*/ 313 h 18960"/>
                <a:gd name="connsiteX66" fmla="*/ 6495 w 10000"/>
                <a:gd name="connsiteY66" fmla="*/ 228 h 18960"/>
                <a:gd name="connsiteX67" fmla="*/ 6243 w 10000"/>
                <a:gd name="connsiteY67" fmla="*/ 156 h 18960"/>
                <a:gd name="connsiteX68" fmla="*/ 5999 w 10000"/>
                <a:gd name="connsiteY68" fmla="*/ 103 h 18960"/>
                <a:gd name="connsiteX69" fmla="*/ 5767 w 10000"/>
                <a:gd name="connsiteY69" fmla="*/ 57 h 18960"/>
                <a:gd name="connsiteX70" fmla="*/ 5548 w 10000"/>
                <a:gd name="connsiteY70" fmla="*/ 28 h 18960"/>
                <a:gd name="connsiteX71" fmla="*/ 5348 w 10000"/>
                <a:gd name="connsiteY71" fmla="*/ 4 h 18960"/>
                <a:gd name="connsiteX72" fmla="*/ 5166 w 10000"/>
                <a:gd name="connsiteY72" fmla="*/ 0 h 18960"/>
                <a:gd name="connsiteX73" fmla="*/ 5007 w 10000"/>
                <a:gd name="connsiteY73" fmla="*/ 4 h 18960"/>
                <a:gd name="connsiteX74" fmla="*/ 5007 w 10000"/>
                <a:gd name="connsiteY74" fmla="*/ 4 h 18960"/>
                <a:gd name="connsiteX75" fmla="*/ 4846 w 10000"/>
                <a:gd name="connsiteY75" fmla="*/ 0 h 18960"/>
                <a:gd name="connsiteX76" fmla="*/ 4663 w 10000"/>
                <a:gd name="connsiteY76" fmla="*/ 4 h 18960"/>
                <a:gd name="connsiteX77" fmla="*/ 4460 w 10000"/>
                <a:gd name="connsiteY77" fmla="*/ 28 h 18960"/>
                <a:gd name="connsiteX78" fmla="*/ 4242 w 10000"/>
                <a:gd name="connsiteY78" fmla="*/ 57 h 18960"/>
                <a:gd name="connsiteX79" fmla="*/ 4008 w 10000"/>
                <a:gd name="connsiteY79" fmla="*/ 103 h 18960"/>
                <a:gd name="connsiteX80" fmla="*/ 3763 w 10000"/>
                <a:gd name="connsiteY80" fmla="*/ 164 h 18960"/>
                <a:gd name="connsiteX81" fmla="*/ 3511 w 10000"/>
                <a:gd name="connsiteY81" fmla="*/ 231 h 18960"/>
                <a:gd name="connsiteX82" fmla="*/ 3252 w 10000"/>
                <a:gd name="connsiteY82" fmla="*/ 320 h 18960"/>
                <a:gd name="connsiteX0" fmla="*/ 3252 w 10000"/>
                <a:gd name="connsiteY0" fmla="*/ 320 h 18960"/>
                <a:gd name="connsiteX1" fmla="*/ 3252 w 10000"/>
                <a:gd name="connsiteY1" fmla="*/ 320 h 18960"/>
                <a:gd name="connsiteX2" fmla="*/ 3252 w 10000"/>
                <a:gd name="connsiteY2" fmla="*/ 320 h 18960"/>
                <a:gd name="connsiteX3" fmla="*/ 3189 w 10000"/>
                <a:gd name="connsiteY3" fmla="*/ 341 h 18960"/>
                <a:gd name="connsiteX4" fmla="*/ 3189 w 10000"/>
                <a:gd name="connsiteY4" fmla="*/ 341 h 18960"/>
                <a:gd name="connsiteX5" fmla="*/ 3047 w 10000"/>
                <a:gd name="connsiteY5" fmla="*/ 395 h 18960"/>
                <a:gd name="connsiteX6" fmla="*/ 2913 w 10000"/>
                <a:gd name="connsiteY6" fmla="*/ 448 h 18960"/>
                <a:gd name="connsiteX7" fmla="*/ 2779 w 10000"/>
                <a:gd name="connsiteY7" fmla="*/ 505 h 18960"/>
                <a:gd name="connsiteX8" fmla="*/ 2649 w 10000"/>
                <a:gd name="connsiteY8" fmla="*/ 569 h 18960"/>
                <a:gd name="connsiteX9" fmla="*/ 2519 w 10000"/>
                <a:gd name="connsiteY9" fmla="*/ 637 h 18960"/>
                <a:gd name="connsiteX10" fmla="*/ 2390 w 10000"/>
                <a:gd name="connsiteY10" fmla="*/ 704 h 18960"/>
                <a:gd name="connsiteX11" fmla="*/ 2258 w 10000"/>
                <a:gd name="connsiteY11" fmla="*/ 786 h 18960"/>
                <a:gd name="connsiteX12" fmla="*/ 2126 w 10000"/>
                <a:gd name="connsiteY12" fmla="*/ 868 h 18960"/>
                <a:gd name="connsiteX13" fmla="*/ 2126 w 10000"/>
                <a:gd name="connsiteY13" fmla="*/ 868 h 18960"/>
                <a:gd name="connsiteX14" fmla="*/ 1936 w 10000"/>
                <a:gd name="connsiteY14" fmla="*/ 985 h 18960"/>
                <a:gd name="connsiteX15" fmla="*/ 1752 w 10000"/>
                <a:gd name="connsiteY15" fmla="*/ 1110 h 18960"/>
                <a:gd name="connsiteX16" fmla="*/ 1575 w 10000"/>
                <a:gd name="connsiteY16" fmla="*/ 1238 h 18960"/>
                <a:gd name="connsiteX17" fmla="*/ 1408 w 10000"/>
                <a:gd name="connsiteY17" fmla="*/ 1366 h 18960"/>
                <a:gd name="connsiteX18" fmla="*/ 1247 w 10000"/>
                <a:gd name="connsiteY18" fmla="*/ 1501 h 18960"/>
                <a:gd name="connsiteX19" fmla="*/ 1097 w 10000"/>
                <a:gd name="connsiteY19" fmla="*/ 1632 h 18960"/>
                <a:gd name="connsiteX20" fmla="*/ 958 w 10000"/>
                <a:gd name="connsiteY20" fmla="*/ 1760 h 18960"/>
                <a:gd name="connsiteX21" fmla="*/ 829 w 10000"/>
                <a:gd name="connsiteY21" fmla="*/ 1885 h 18960"/>
                <a:gd name="connsiteX22" fmla="*/ 711 w 10000"/>
                <a:gd name="connsiteY22" fmla="*/ 2002 h 18960"/>
                <a:gd name="connsiteX23" fmla="*/ 609 w 10000"/>
                <a:gd name="connsiteY23" fmla="*/ 2105 h 18960"/>
                <a:gd name="connsiteX24" fmla="*/ 445 w 10000"/>
                <a:gd name="connsiteY24" fmla="*/ 2287 h 18960"/>
                <a:gd name="connsiteX25" fmla="*/ 345 w 10000"/>
                <a:gd name="connsiteY25" fmla="*/ 2404 h 18960"/>
                <a:gd name="connsiteX26" fmla="*/ 311 w 10000"/>
                <a:gd name="connsiteY26" fmla="*/ 2440 h 18960"/>
                <a:gd name="connsiteX27" fmla="*/ 311 w 10000"/>
                <a:gd name="connsiteY27" fmla="*/ 2440 h 18960"/>
                <a:gd name="connsiteX28" fmla="*/ 247 w 10000"/>
                <a:gd name="connsiteY28" fmla="*/ 2514 h 18960"/>
                <a:gd name="connsiteX29" fmla="*/ 189 w 10000"/>
                <a:gd name="connsiteY29" fmla="*/ 2596 h 18960"/>
                <a:gd name="connsiteX30" fmla="*/ 137 w 10000"/>
                <a:gd name="connsiteY30" fmla="*/ 2667 h 18960"/>
                <a:gd name="connsiteX31" fmla="*/ 89 w 10000"/>
                <a:gd name="connsiteY31" fmla="*/ 2738 h 18960"/>
                <a:gd name="connsiteX32" fmla="*/ 23 w 10000"/>
                <a:gd name="connsiteY32" fmla="*/ 2838 h 18960"/>
                <a:gd name="connsiteX33" fmla="*/ 0 w 10000"/>
                <a:gd name="connsiteY33" fmla="*/ 2877 h 18960"/>
                <a:gd name="connsiteX34" fmla="*/ 1029 w 10000"/>
                <a:gd name="connsiteY34" fmla="*/ 18871 h 18960"/>
                <a:gd name="connsiteX35" fmla="*/ 8986 w 10000"/>
                <a:gd name="connsiteY35" fmla="*/ 18960 h 18960"/>
                <a:gd name="connsiteX36" fmla="*/ 10000 w 10000"/>
                <a:gd name="connsiteY36" fmla="*/ 2877 h 18960"/>
                <a:gd name="connsiteX37" fmla="*/ 10000 w 10000"/>
                <a:gd name="connsiteY37" fmla="*/ 2877 h 18960"/>
                <a:gd name="connsiteX38" fmla="*/ 9980 w 10000"/>
                <a:gd name="connsiteY38" fmla="*/ 2841 h 18960"/>
                <a:gd name="connsiteX39" fmla="*/ 9920 w 10000"/>
                <a:gd name="connsiteY39" fmla="*/ 2742 h 18960"/>
                <a:gd name="connsiteX40" fmla="*/ 9828 w 10000"/>
                <a:gd name="connsiteY40" fmla="*/ 2603 h 18960"/>
                <a:gd name="connsiteX41" fmla="*/ 9770 w 10000"/>
                <a:gd name="connsiteY41" fmla="*/ 2528 h 18960"/>
                <a:gd name="connsiteX42" fmla="*/ 9704 w 10000"/>
                <a:gd name="connsiteY42" fmla="*/ 2440 h 18960"/>
                <a:gd name="connsiteX43" fmla="*/ 9704 w 10000"/>
                <a:gd name="connsiteY43" fmla="*/ 2440 h 18960"/>
                <a:gd name="connsiteX44" fmla="*/ 9570 w 10000"/>
                <a:gd name="connsiteY44" fmla="*/ 2287 h 18960"/>
                <a:gd name="connsiteX45" fmla="*/ 9406 w 10000"/>
                <a:gd name="connsiteY45" fmla="*/ 2105 h 18960"/>
                <a:gd name="connsiteX46" fmla="*/ 9303 w 10000"/>
                <a:gd name="connsiteY46" fmla="*/ 2002 h 18960"/>
                <a:gd name="connsiteX47" fmla="*/ 9186 w 10000"/>
                <a:gd name="connsiteY47" fmla="*/ 1885 h 18960"/>
                <a:gd name="connsiteX48" fmla="*/ 9058 w 10000"/>
                <a:gd name="connsiteY48" fmla="*/ 1760 h 18960"/>
                <a:gd name="connsiteX49" fmla="*/ 8919 w 10000"/>
                <a:gd name="connsiteY49" fmla="*/ 1632 h 18960"/>
                <a:gd name="connsiteX50" fmla="*/ 8768 w 10000"/>
                <a:gd name="connsiteY50" fmla="*/ 1501 h 18960"/>
                <a:gd name="connsiteX51" fmla="*/ 8609 w 10000"/>
                <a:gd name="connsiteY51" fmla="*/ 1366 h 18960"/>
                <a:gd name="connsiteX52" fmla="*/ 8439 w 10000"/>
                <a:gd name="connsiteY52" fmla="*/ 1238 h 18960"/>
                <a:gd name="connsiteX53" fmla="*/ 8263 w 10000"/>
                <a:gd name="connsiteY53" fmla="*/ 1110 h 18960"/>
                <a:gd name="connsiteX54" fmla="*/ 8079 w 10000"/>
                <a:gd name="connsiteY54" fmla="*/ 985 h 18960"/>
                <a:gd name="connsiteX55" fmla="*/ 7889 w 10000"/>
                <a:gd name="connsiteY55" fmla="*/ 868 h 18960"/>
                <a:gd name="connsiteX56" fmla="*/ 7889 w 10000"/>
                <a:gd name="connsiteY56" fmla="*/ 868 h 18960"/>
                <a:gd name="connsiteX57" fmla="*/ 7751 w 10000"/>
                <a:gd name="connsiteY57" fmla="*/ 782 h 18960"/>
                <a:gd name="connsiteX58" fmla="*/ 7613 w 10000"/>
                <a:gd name="connsiteY58" fmla="*/ 701 h 18960"/>
                <a:gd name="connsiteX59" fmla="*/ 7470 w 10000"/>
                <a:gd name="connsiteY59" fmla="*/ 622 h 18960"/>
                <a:gd name="connsiteX60" fmla="*/ 7328 w 10000"/>
                <a:gd name="connsiteY60" fmla="*/ 555 h 18960"/>
                <a:gd name="connsiteX61" fmla="*/ 7185 w 10000"/>
                <a:gd name="connsiteY61" fmla="*/ 491 h 18960"/>
                <a:gd name="connsiteX62" fmla="*/ 7041 w 10000"/>
                <a:gd name="connsiteY62" fmla="*/ 423 h 18960"/>
                <a:gd name="connsiteX63" fmla="*/ 6896 w 10000"/>
                <a:gd name="connsiteY63" fmla="*/ 366 h 18960"/>
                <a:gd name="connsiteX64" fmla="*/ 6752 w 10000"/>
                <a:gd name="connsiteY64" fmla="*/ 313 h 18960"/>
                <a:gd name="connsiteX65" fmla="*/ 6752 w 10000"/>
                <a:gd name="connsiteY65" fmla="*/ 313 h 18960"/>
                <a:gd name="connsiteX66" fmla="*/ 6495 w 10000"/>
                <a:gd name="connsiteY66" fmla="*/ 228 h 18960"/>
                <a:gd name="connsiteX67" fmla="*/ 6243 w 10000"/>
                <a:gd name="connsiteY67" fmla="*/ 156 h 18960"/>
                <a:gd name="connsiteX68" fmla="*/ 5999 w 10000"/>
                <a:gd name="connsiteY68" fmla="*/ 103 h 18960"/>
                <a:gd name="connsiteX69" fmla="*/ 5767 w 10000"/>
                <a:gd name="connsiteY69" fmla="*/ 57 h 18960"/>
                <a:gd name="connsiteX70" fmla="*/ 5548 w 10000"/>
                <a:gd name="connsiteY70" fmla="*/ 28 h 18960"/>
                <a:gd name="connsiteX71" fmla="*/ 5348 w 10000"/>
                <a:gd name="connsiteY71" fmla="*/ 4 h 18960"/>
                <a:gd name="connsiteX72" fmla="*/ 5166 w 10000"/>
                <a:gd name="connsiteY72" fmla="*/ 0 h 18960"/>
                <a:gd name="connsiteX73" fmla="*/ 5007 w 10000"/>
                <a:gd name="connsiteY73" fmla="*/ 4 h 18960"/>
                <a:gd name="connsiteX74" fmla="*/ 5007 w 10000"/>
                <a:gd name="connsiteY74" fmla="*/ 4 h 18960"/>
                <a:gd name="connsiteX75" fmla="*/ 4846 w 10000"/>
                <a:gd name="connsiteY75" fmla="*/ 0 h 18960"/>
                <a:gd name="connsiteX76" fmla="*/ 4663 w 10000"/>
                <a:gd name="connsiteY76" fmla="*/ 4 h 18960"/>
                <a:gd name="connsiteX77" fmla="*/ 4460 w 10000"/>
                <a:gd name="connsiteY77" fmla="*/ 28 h 18960"/>
                <a:gd name="connsiteX78" fmla="*/ 4242 w 10000"/>
                <a:gd name="connsiteY78" fmla="*/ 57 h 18960"/>
                <a:gd name="connsiteX79" fmla="*/ 4008 w 10000"/>
                <a:gd name="connsiteY79" fmla="*/ 103 h 18960"/>
                <a:gd name="connsiteX80" fmla="*/ 3763 w 10000"/>
                <a:gd name="connsiteY80" fmla="*/ 164 h 18960"/>
                <a:gd name="connsiteX81" fmla="*/ 3511 w 10000"/>
                <a:gd name="connsiteY81" fmla="*/ 231 h 18960"/>
                <a:gd name="connsiteX82" fmla="*/ 3252 w 10000"/>
                <a:gd name="connsiteY82" fmla="*/ 320 h 18960"/>
                <a:gd name="connsiteX0" fmla="*/ 3252 w 10000"/>
                <a:gd name="connsiteY0" fmla="*/ 320 h 18998"/>
                <a:gd name="connsiteX1" fmla="*/ 3252 w 10000"/>
                <a:gd name="connsiteY1" fmla="*/ 320 h 18998"/>
                <a:gd name="connsiteX2" fmla="*/ 3252 w 10000"/>
                <a:gd name="connsiteY2" fmla="*/ 320 h 18998"/>
                <a:gd name="connsiteX3" fmla="*/ 3189 w 10000"/>
                <a:gd name="connsiteY3" fmla="*/ 341 h 18998"/>
                <a:gd name="connsiteX4" fmla="*/ 3189 w 10000"/>
                <a:gd name="connsiteY4" fmla="*/ 341 h 18998"/>
                <a:gd name="connsiteX5" fmla="*/ 3047 w 10000"/>
                <a:gd name="connsiteY5" fmla="*/ 395 h 18998"/>
                <a:gd name="connsiteX6" fmla="*/ 2913 w 10000"/>
                <a:gd name="connsiteY6" fmla="*/ 448 h 18998"/>
                <a:gd name="connsiteX7" fmla="*/ 2779 w 10000"/>
                <a:gd name="connsiteY7" fmla="*/ 505 h 18998"/>
                <a:gd name="connsiteX8" fmla="*/ 2649 w 10000"/>
                <a:gd name="connsiteY8" fmla="*/ 569 h 18998"/>
                <a:gd name="connsiteX9" fmla="*/ 2519 w 10000"/>
                <a:gd name="connsiteY9" fmla="*/ 637 h 18998"/>
                <a:gd name="connsiteX10" fmla="*/ 2390 w 10000"/>
                <a:gd name="connsiteY10" fmla="*/ 704 h 18998"/>
                <a:gd name="connsiteX11" fmla="*/ 2258 w 10000"/>
                <a:gd name="connsiteY11" fmla="*/ 786 h 18998"/>
                <a:gd name="connsiteX12" fmla="*/ 2126 w 10000"/>
                <a:gd name="connsiteY12" fmla="*/ 868 h 18998"/>
                <a:gd name="connsiteX13" fmla="*/ 2126 w 10000"/>
                <a:gd name="connsiteY13" fmla="*/ 868 h 18998"/>
                <a:gd name="connsiteX14" fmla="*/ 1936 w 10000"/>
                <a:gd name="connsiteY14" fmla="*/ 985 h 18998"/>
                <a:gd name="connsiteX15" fmla="*/ 1752 w 10000"/>
                <a:gd name="connsiteY15" fmla="*/ 1110 h 18998"/>
                <a:gd name="connsiteX16" fmla="*/ 1575 w 10000"/>
                <a:gd name="connsiteY16" fmla="*/ 1238 h 18998"/>
                <a:gd name="connsiteX17" fmla="*/ 1408 w 10000"/>
                <a:gd name="connsiteY17" fmla="*/ 1366 h 18998"/>
                <a:gd name="connsiteX18" fmla="*/ 1247 w 10000"/>
                <a:gd name="connsiteY18" fmla="*/ 1501 h 18998"/>
                <a:gd name="connsiteX19" fmla="*/ 1097 w 10000"/>
                <a:gd name="connsiteY19" fmla="*/ 1632 h 18998"/>
                <a:gd name="connsiteX20" fmla="*/ 958 w 10000"/>
                <a:gd name="connsiteY20" fmla="*/ 1760 h 18998"/>
                <a:gd name="connsiteX21" fmla="*/ 829 w 10000"/>
                <a:gd name="connsiteY21" fmla="*/ 1885 h 18998"/>
                <a:gd name="connsiteX22" fmla="*/ 711 w 10000"/>
                <a:gd name="connsiteY22" fmla="*/ 2002 h 18998"/>
                <a:gd name="connsiteX23" fmla="*/ 609 w 10000"/>
                <a:gd name="connsiteY23" fmla="*/ 2105 h 18998"/>
                <a:gd name="connsiteX24" fmla="*/ 445 w 10000"/>
                <a:gd name="connsiteY24" fmla="*/ 2287 h 18998"/>
                <a:gd name="connsiteX25" fmla="*/ 345 w 10000"/>
                <a:gd name="connsiteY25" fmla="*/ 2404 h 18998"/>
                <a:gd name="connsiteX26" fmla="*/ 311 w 10000"/>
                <a:gd name="connsiteY26" fmla="*/ 2440 h 18998"/>
                <a:gd name="connsiteX27" fmla="*/ 311 w 10000"/>
                <a:gd name="connsiteY27" fmla="*/ 2440 h 18998"/>
                <a:gd name="connsiteX28" fmla="*/ 247 w 10000"/>
                <a:gd name="connsiteY28" fmla="*/ 2514 h 18998"/>
                <a:gd name="connsiteX29" fmla="*/ 189 w 10000"/>
                <a:gd name="connsiteY29" fmla="*/ 2596 h 18998"/>
                <a:gd name="connsiteX30" fmla="*/ 137 w 10000"/>
                <a:gd name="connsiteY30" fmla="*/ 2667 h 18998"/>
                <a:gd name="connsiteX31" fmla="*/ 89 w 10000"/>
                <a:gd name="connsiteY31" fmla="*/ 2738 h 18998"/>
                <a:gd name="connsiteX32" fmla="*/ 23 w 10000"/>
                <a:gd name="connsiteY32" fmla="*/ 2838 h 18998"/>
                <a:gd name="connsiteX33" fmla="*/ 0 w 10000"/>
                <a:gd name="connsiteY33" fmla="*/ 2877 h 18998"/>
                <a:gd name="connsiteX34" fmla="*/ 1007 w 10000"/>
                <a:gd name="connsiteY34" fmla="*/ 18998 h 18998"/>
                <a:gd name="connsiteX35" fmla="*/ 8986 w 10000"/>
                <a:gd name="connsiteY35" fmla="*/ 18960 h 18998"/>
                <a:gd name="connsiteX36" fmla="*/ 10000 w 10000"/>
                <a:gd name="connsiteY36" fmla="*/ 2877 h 18998"/>
                <a:gd name="connsiteX37" fmla="*/ 10000 w 10000"/>
                <a:gd name="connsiteY37" fmla="*/ 2877 h 18998"/>
                <a:gd name="connsiteX38" fmla="*/ 9980 w 10000"/>
                <a:gd name="connsiteY38" fmla="*/ 2841 h 18998"/>
                <a:gd name="connsiteX39" fmla="*/ 9920 w 10000"/>
                <a:gd name="connsiteY39" fmla="*/ 2742 h 18998"/>
                <a:gd name="connsiteX40" fmla="*/ 9828 w 10000"/>
                <a:gd name="connsiteY40" fmla="*/ 2603 h 18998"/>
                <a:gd name="connsiteX41" fmla="*/ 9770 w 10000"/>
                <a:gd name="connsiteY41" fmla="*/ 2528 h 18998"/>
                <a:gd name="connsiteX42" fmla="*/ 9704 w 10000"/>
                <a:gd name="connsiteY42" fmla="*/ 2440 h 18998"/>
                <a:gd name="connsiteX43" fmla="*/ 9704 w 10000"/>
                <a:gd name="connsiteY43" fmla="*/ 2440 h 18998"/>
                <a:gd name="connsiteX44" fmla="*/ 9570 w 10000"/>
                <a:gd name="connsiteY44" fmla="*/ 2287 h 18998"/>
                <a:gd name="connsiteX45" fmla="*/ 9406 w 10000"/>
                <a:gd name="connsiteY45" fmla="*/ 2105 h 18998"/>
                <a:gd name="connsiteX46" fmla="*/ 9303 w 10000"/>
                <a:gd name="connsiteY46" fmla="*/ 2002 h 18998"/>
                <a:gd name="connsiteX47" fmla="*/ 9186 w 10000"/>
                <a:gd name="connsiteY47" fmla="*/ 1885 h 18998"/>
                <a:gd name="connsiteX48" fmla="*/ 9058 w 10000"/>
                <a:gd name="connsiteY48" fmla="*/ 1760 h 18998"/>
                <a:gd name="connsiteX49" fmla="*/ 8919 w 10000"/>
                <a:gd name="connsiteY49" fmla="*/ 1632 h 18998"/>
                <a:gd name="connsiteX50" fmla="*/ 8768 w 10000"/>
                <a:gd name="connsiteY50" fmla="*/ 1501 h 18998"/>
                <a:gd name="connsiteX51" fmla="*/ 8609 w 10000"/>
                <a:gd name="connsiteY51" fmla="*/ 1366 h 18998"/>
                <a:gd name="connsiteX52" fmla="*/ 8439 w 10000"/>
                <a:gd name="connsiteY52" fmla="*/ 1238 h 18998"/>
                <a:gd name="connsiteX53" fmla="*/ 8263 w 10000"/>
                <a:gd name="connsiteY53" fmla="*/ 1110 h 18998"/>
                <a:gd name="connsiteX54" fmla="*/ 8079 w 10000"/>
                <a:gd name="connsiteY54" fmla="*/ 985 h 18998"/>
                <a:gd name="connsiteX55" fmla="*/ 7889 w 10000"/>
                <a:gd name="connsiteY55" fmla="*/ 868 h 18998"/>
                <a:gd name="connsiteX56" fmla="*/ 7889 w 10000"/>
                <a:gd name="connsiteY56" fmla="*/ 868 h 18998"/>
                <a:gd name="connsiteX57" fmla="*/ 7751 w 10000"/>
                <a:gd name="connsiteY57" fmla="*/ 782 h 18998"/>
                <a:gd name="connsiteX58" fmla="*/ 7613 w 10000"/>
                <a:gd name="connsiteY58" fmla="*/ 701 h 18998"/>
                <a:gd name="connsiteX59" fmla="*/ 7470 w 10000"/>
                <a:gd name="connsiteY59" fmla="*/ 622 h 18998"/>
                <a:gd name="connsiteX60" fmla="*/ 7328 w 10000"/>
                <a:gd name="connsiteY60" fmla="*/ 555 h 18998"/>
                <a:gd name="connsiteX61" fmla="*/ 7185 w 10000"/>
                <a:gd name="connsiteY61" fmla="*/ 491 h 18998"/>
                <a:gd name="connsiteX62" fmla="*/ 7041 w 10000"/>
                <a:gd name="connsiteY62" fmla="*/ 423 h 18998"/>
                <a:gd name="connsiteX63" fmla="*/ 6896 w 10000"/>
                <a:gd name="connsiteY63" fmla="*/ 366 h 18998"/>
                <a:gd name="connsiteX64" fmla="*/ 6752 w 10000"/>
                <a:gd name="connsiteY64" fmla="*/ 313 h 18998"/>
                <a:gd name="connsiteX65" fmla="*/ 6752 w 10000"/>
                <a:gd name="connsiteY65" fmla="*/ 313 h 18998"/>
                <a:gd name="connsiteX66" fmla="*/ 6495 w 10000"/>
                <a:gd name="connsiteY66" fmla="*/ 228 h 18998"/>
                <a:gd name="connsiteX67" fmla="*/ 6243 w 10000"/>
                <a:gd name="connsiteY67" fmla="*/ 156 h 18998"/>
                <a:gd name="connsiteX68" fmla="*/ 5999 w 10000"/>
                <a:gd name="connsiteY68" fmla="*/ 103 h 18998"/>
                <a:gd name="connsiteX69" fmla="*/ 5767 w 10000"/>
                <a:gd name="connsiteY69" fmla="*/ 57 h 18998"/>
                <a:gd name="connsiteX70" fmla="*/ 5548 w 10000"/>
                <a:gd name="connsiteY70" fmla="*/ 28 h 18998"/>
                <a:gd name="connsiteX71" fmla="*/ 5348 w 10000"/>
                <a:gd name="connsiteY71" fmla="*/ 4 h 18998"/>
                <a:gd name="connsiteX72" fmla="*/ 5166 w 10000"/>
                <a:gd name="connsiteY72" fmla="*/ 0 h 18998"/>
                <a:gd name="connsiteX73" fmla="*/ 5007 w 10000"/>
                <a:gd name="connsiteY73" fmla="*/ 4 h 18998"/>
                <a:gd name="connsiteX74" fmla="*/ 5007 w 10000"/>
                <a:gd name="connsiteY74" fmla="*/ 4 h 18998"/>
                <a:gd name="connsiteX75" fmla="*/ 4846 w 10000"/>
                <a:gd name="connsiteY75" fmla="*/ 0 h 18998"/>
                <a:gd name="connsiteX76" fmla="*/ 4663 w 10000"/>
                <a:gd name="connsiteY76" fmla="*/ 4 h 18998"/>
                <a:gd name="connsiteX77" fmla="*/ 4460 w 10000"/>
                <a:gd name="connsiteY77" fmla="*/ 28 h 18998"/>
                <a:gd name="connsiteX78" fmla="*/ 4242 w 10000"/>
                <a:gd name="connsiteY78" fmla="*/ 57 h 18998"/>
                <a:gd name="connsiteX79" fmla="*/ 4008 w 10000"/>
                <a:gd name="connsiteY79" fmla="*/ 103 h 18998"/>
                <a:gd name="connsiteX80" fmla="*/ 3763 w 10000"/>
                <a:gd name="connsiteY80" fmla="*/ 164 h 18998"/>
                <a:gd name="connsiteX81" fmla="*/ 3511 w 10000"/>
                <a:gd name="connsiteY81" fmla="*/ 231 h 18998"/>
                <a:gd name="connsiteX82" fmla="*/ 3252 w 10000"/>
                <a:gd name="connsiteY82" fmla="*/ 320 h 18998"/>
                <a:gd name="connsiteX0" fmla="*/ 3252 w 10000"/>
                <a:gd name="connsiteY0" fmla="*/ 320 h 18986"/>
                <a:gd name="connsiteX1" fmla="*/ 3252 w 10000"/>
                <a:gd name="connsiteY1" fmla="*/ 320 h 18986"/>
                <a:gd name="connsiteX2" fmla="*/ 3252 w 10000"/>
                <a:gd name="connsiteY2" fmla="*/ 320 h 18986"/>
                <a:gd name="connsiteX3" fmla="*/ 3189 w 10000"/>
                <a:gd name="connsiteY3" fmla="*/ 341 h 18986"/>
                <a:gd name="connsiteX4" fmla="*/ 3189 w 10000"/>
                <a:gd name="connsiteY4" fmla="*/ 341 h 18986"/>
                <a:gd name="connsiteX5" fmla="*/ 3047 w 10000"/>
                <a:gd name="connsiteY5" fmla="*/ 395 h 18986"/>
                <a:gd name="connsiteX6" fmla="*/ 2913 w 10000"/>
                <a:gd name="connsiteY6" fmla="*/ 448 h 18986"/>
                <a:gd name="connsiteX7" fmla="*/ 2779 w 10000"/>
                <a:gd name="connsiteY7" fmla="*/ 505 h 18986"/>
                <a:gd name="connsiteX8" fmla="*/ 2649 w 10000"/>
                <a:gd name="connsiteY8" fmla="*/ 569 h 18986"/>
                <a:gd name="connsiteX9" fmla="*/ 2519 w 10000"/>
                <a:gd name="connsiteY9" fmla="*/ 637 h 18986"/>
                <a:gd name="connsiteX10" fmla="*/ 2390 w 10000"/>
                <a:gd name="connsiteY10" fmla="*/ 704 h 18986"/>
                <a:gd name="connsiteX11" fmla="*/ 2258 w 10000"/>
                <a:gd name="connsiteY11" fmla="*/ 786 h 18986"/>
                <a:gd name="connsiteX12" fmla="*/ 2126 w 10000"/>
                <a:gd name="connsiteY12" fmla="*/ 868 h 18986"/>
                <a:gd name="connsiteX13" fmla="*/ 2126 w 10000"/>
                <a:gd name="connsiteY13" fmla="*/ 868 h 18986"/>
                <a:gd name="connsiteX14" fmla="*/ 1936 w 10000"/>
                <a:gd name="connsiteY14" fmla="*/ 985 h 18986"/>
                <a:gd name="connsiteX15" fmla="*/ 1752 w 10000"/>
                <a:gd name="connsiteY15" fmla="*/ 1110 h 18986"/>
                <a:gd name="connsiteX16" fmla="*/ 1575 w 10000"/>
                <a:gd name="connsiteY16" fmla="*/ 1238 h 18986"/>
                <a:gd name="connsiteX17" fmla="*/ 1408 w 10000"/>
                <a:gd name="connsiteY17" fmla="*/ 1366 h 18986"/>
                <a:gd name="connsiteX18" fmla="*/ 1247 w 10000"/>
                <a:gd name="connsiteY18" fmla="*/ 1501 h 18986"/>
                <a:gd name="connsiteX19" fmla="*/ 1097 w 10000"/>
                <a:gd name="connsiteY19" fmla="*/ 1632 h 18986"/>
                <a:gd name="connsiteX20" fmla="*/ 958 w 10000"/>
                <a:gd name="connsiteY20" fmla="*/ 1760 h 18986"/>
                <a:gd name="connsiteX21" fmla="*/ 829 w 10000"/>
                <a:gd name="connsiteY21" fmla="*/ 1885 h 18986"/>
                <a:gd name="connsiteX22" fmla="*/ 711 w 10000"/>
                <a:gd name="connsiteY22" fmla="*/ 2002 h 18986"/>
                <a:gd name="connsiteX23" fmla="*/ 609 w 10000"/>
                <a:gd name="connsiteY23" fmla="*/ 2105 h 18986"/>
                <a:gd name="connsiteX24" fmla="*/ 445 w 10000"/>
                <a:gd name="connsiteY24" fmla="*/ 2287 h 18986"/>
                <a:gd name="connsiteX25" fmla="*/ 345 w 10000"/>
                <a:gd name="connsiteY25" fmla="*/ 2404 h 18986"/>
                <a:gd name="connsiteX26" fmla="*/ 311 w 10000"/>
                <a:gd name="connsiteY26" fmla="*/ 2440 h 18986"/>
                <a:gd name="connsiteX27" fmla="*/ 311 w 10000"/>
                <a:gd name="connsiteY27" fmla="*/ 2440 h 18986"/>
                <a:gd name="connsiteX28" fmla="*/ 247 w 10000"/>
                <a:gd name="connsiteY28" fmla="*/ 2514 h 18986"/>
                <a:gd name="connsiteX29" fmla="*/ 189 w 10000"/>
                <a:gd name="connsiteY29" fmla="*/ 2596 h 18986"/>
                <a:gd name="connsiteX30" fmla="*/ 137 w 10000"/>
                <a:gd name="connsiteY30" fmla="*/ 2667 h 18986"/>
                <a:gd name="connsiteX31" fmla="*/ 89 w 10000"/>
                <a:gd name="connsiteY31" fmla="*/ 2738 h 18986"/>
                <a:gd name="connsiteX32" fmla="*/ 23 w 10000"/>
                <a:gd name="connsiteY32" fmla="*/ 2838 h 18986"/>
                <a:gd name="connsiteX33" fmla="*/ 0 w 10000"/>
                <a:gd name="connsiteY33" fmla="*/ 2877 h 18986"/>
                <a:gd name="connsiteX34" fmla="*/ 1007 w 10000"/>
                <a:gd name="connsiteY34" fmla="*/ 18986 h 18986"/>
                <a:gd name="connsiteX35" fmla="*/ 8986 w 10000"/>
                <a:gd name="connsiteY35" fmla="*/ 18960 h 18986"/>
                <a:gd name="connsiteX36" fmla="*/ 10000 w 10000"/>
                <a:gd name="connsiteY36" fmla="*/ 2877 h 18986"/>
                <a:gd name="connsiteX37" fmla="*/ 10000 w 10000"/>
                <a:gd name="connsiteY37" fmla="*/ 2877 h 18986"/>
                <a:gd name="connsiteX38" fmla="*/ 9980 w 10000"/>
                <a:gd name="connsiteY38" fmla="*/ 2841 h 18986"/>
                <a:gd name="connsiteX39" fmla="*/ 9920 w 10000"/>
                <a:gd name="connsiteY39" fmla="*/ 2742 h 18986"/>
                <a:gd name="connsiteX40" fmla="*/ 9828 w 10000"/>
                <a:gd name="connsiteY40" fmla="*/ 2603 h 18986"/>
                <a:gd name="connsiteX41" fmla="*/ 9770 w 10000"/>
                <a:gd name="connsiteY41" fmla="*/ 2528 h 18986"/>
                <a:gd name="connsiteX42" fmla="*/ 9704 w 10000"/>
                <a:gd name="connsiteY42" fmla="*/ 2440 h 18986"/>
                <a:gd name="connsiteX43" fmla="*/ 9704 w 10000"/>
                <a:gd name="connsiteY43" fmla="*/ 2440 h 18986"/>
                <a:gd name="connsiteX44" fmla="*/ 9570 w 10000"/>
                <a:gd name="connsiteY44" fmla="*/ 2287 h 18986"/>
                <a:gd name="connsiteX45" fmla="*/ 9406 w 10000"/>
                <a:gd name="connsiteY45" fmla="*/ 2105 h 18986"/>
                <a:gd name="connsiteX46" fmla="*/ 9303 w 10000"/>
                <a:gd name="connsiteY46" fmla="*/ 2002 h 18986"/>
                <a:gd name="connsiteX47" fmla="*/ 9186 w 10000"/>
                <a:gd name="connsiteY47" fmla="*/ 1885 h 18986"/>
                <a:gd name="connsiteX48" fmla="*/ 9058 w 10000"/>
                <a:gd name="connsiteY48" fmla="*/ 1760 h 18986"/>
                <a:gd name="connsiteX49" fmla="*/ 8919 w 10000"/>
                <a:gd name="connsiteY49" fmla="*/ 1632 h 18986"/>
                <a:gd name="connsiteX50" fmla="*/ 8768 w 10000"/>
                <a:gd name="connsiteY50" fmla="*/ 1501 h 18986"/>
                <a:gd name="connsiteX51" fmla="*/ 8609 w 10000"/>
                <a:gd name="connsiteY51" fmla="*/ 1366 h 18986"/>
                <a:gd name="connsiteX52" fmla="*/ 8439 w 10000"/>
                <a:gd name="connsiteY52" fmla="*/ 1238 h 18986"/>
                <a:gd name="connsiteX53" fmla="*/ 8263 w 10000"/>
                <a:gd name="connsiteY53" fmla="*/ 1110 h 18986"/>
                <a:gd name="connsiteX54" fmla="*/ 8079 w 10000"/>
                <a:gd name="connsiteY54" fmla="*/ 985 h 18986"/>
                <a:gd name="connsiteX55" fmla="*/ 7889 w 10000"/>
                <a:gd name="connsiteY55" fmla="*/ 868 h 18986"/>
                <a:gd name="connsiteX56" fmla="*/ 7889 w 10000"/>
                <a:gd name="connsiteY56" fmla="*/ 868 h 18986"/>
                <a:gd name="connsiteX57" fmla="*/ 7751 w 10000"/>
                <a:gd name="connsiteY57" fmla="*/ 782 h 18986"/>
                <a:gd name="connsiteX58" fmla="*/ 7613 w 10000"/>
                <a:gd name="connsiteY58" fmla="*/ 701 h 18986"/>
                <a:gd name="connsiteX59" fmla="*/ 7470 w 10000"/>
                <a:gd name="connsiteY59" fmla="*/ 622 h 18986"/>
                <a:gd name="connsiteX60" fmla="*/ 7328 w 10000"/>
                <a:gd name="connsiteY60" fmla="*/ 555 h 18986"/>
                <a:gd name="connsiteX61" fmla="*/ 7185 w 10000"/>
                <a:gd name="connsiteY61" fmla="*/ 491 h 18986"/>
                <a:gd name="connsiteX62" fmla="*/ 7041 w 10000"/>
                <a:gd name="connsiteY62" fmla="*/ 423 h 18986"/>
                <a:gd name="connsiteX63" fmla="*/ 6896 w 10000"/>
                <a:gd name="connsiteY63" fmla="*/ 366 h 18986"/>
                <a:gd name="connsiteX64" fmla="*/ 6752 w 10000"/>
                <a:gd name="connsiteY64" fmla="*/ 313 h 18986"/>
                <a:gd name="connsiteX65" fmla="*/ 6752 w 10000"/>
                <a:gd name="connsiteY65" fmla="*/ 313 h 18986"/>
                <a:gd name="connsiteX66" fmla="*/ 6495 w 10000"/>
                <a:gd name="connsiteY66" fmla="*/ 228 h 18986"/>
                <a:gd name="connsiteX67" fmla="*/ 6243 w 10000"/>
                <a:gd name="connsiteY67" fmla="*/ 156 h 18986"/>
                <a:gd name="connsiteX68" fmla="*/ 5999 w 10000"/>
                <a:gd name="connsiteY68" fmla="*/ 103 h 18986"/>
                <a:gd name="connsiteX69" fmla="*/ 5767 w 10000"/>
                <a:gd name="connsiteY69" fmla="*/ 57 h 18986"/>
                <a:gd name="connsiteX70" fmla="*/ 5548 w 10000"/>
                <a:gd name="connsiteY70" fmla="*/ 28 h 18986"/>
                <a:gd name="connsiteX71" fmla="*/ 5348 w 10000"/>
                <a:gd name="connsiteY71" fmla="*/ 4 h 18986"/>
                <a:gd name="connsiteX72" fmla="*/ 5166 w 10000"/>
                <a:gd name="connsiteY72" fmla="*/ 0 h 18986"/>
                <a:gd name="connsiteX73" fmla="*/ 5007 w 10000"/>
                <a:gd name="connsiteY73" fmla="*/ 4 h 18986"/>
                <a:gd name="connsiteX74" fmla="*/ 5007 w 10000"/>
                <a:gd name="connsiteY74" fmla="*/ 4 h 18986"/>
                <a:gd name="connsiteX75" fmla="*/ 4846 w 10000"/>
                <a:gd name="connsiteY75" fmla="*/ 0 h 18986"/>
                <a:gd name="connsiteX76" fmla="*/ 4663 w 10000"/>
                <a:gd name="connsiteY76" fmla="*/ 4 h 18986"/>
                <a:gd name="connsiteX77" fmla="*/ 4460 w 10000"/>
                <a:gd name="connsiteY77" fmla="*/ 28 h 18986"/>
                <a:gd name="connsiteX78" fmla="*/ 4242 w 10000"/>
                <a:gd name="connsiteY78" fmla="*/ 57 h 18986"/>
                <a:gd name="connsiteX79" fmla="*/ 4008 w 10000"/>
                <a:gd name="connsiteY79" fmla="*/ 103 h 18986"/>
                <a:gd name="connsiteX80" fmla="*/ 3763 w 10000"/>
                <a:gd name="connsiteY80" fmla="*/ 164 h 18986"/>
                <a:gd name="connsiteX81" fmla="*/ 3511 w 10000"/>
                <a:gd name="connsiteY81" fmla="*/ 231 h 18986"/>
                <a:gd name="connsiteX82" fmla="*/ 3252 w 10000"/>
                <a:gd name="connsiteY82" fmla="*/ 320 h 18986"/>
                <a:gd name="connsiteX0" fmla="*/ 3252 w 10000"/>
                <a:gd name="connsiteY0" fmla="*/ 320 h 18995"/>
                <a:gd name="connsiteX1" fmla="*/ 3252 w 10000"/>
                <a:gd name="connsiteY1" fmla="*/ 320 h 18995"/>
                <a:gd name="connsiteX2" fmla="*/ 3252 w 10000"/>
                <a:gd name="connsiteY2" fmla="*/ 320 h 18995"/>
                <a:gd name="connsiteX3" fmla="*/ 3189 w 10000"/>
                <a:gd name="connsiteY3" fmla="*/ 341 h 18995"/>
                <a:gd name="connsiteX4" fmla="*/ 3189 w 10000"/>
                <a:gd name="connsiteY4" fmla="*/ 341 h 18995"/>
                <a:gd name="connsiteX5" fmla="*/ 3047 w 10000"/>
                <a:gd name="connsiteY5" fmla="*/ 395 h 18995"/>
                <a:gd name="connsiteX6" fmla="*/ 2913 w 10000"/>
                <a:gd name="connsiteY6" fmla="*/ 448 h 18995"/>
                <a:gd name="connsiteX7" fmla="*/ 2779 w 10000"/>
                <a:gd name="connsiteY7" fmla="*/ 505 h 18995"/>
                <a:gd name="connsiteX8" fmla="*/ 2649 w 10000"/>
                <a:gd name="connsiteY8" fmla="*/ 569 h 18995"/>
                <a:gd name="connsiteX9" fmla="*/ 2519 w 10000"/>
                <a:gd name="connsiteY9" fmla="*/ 637 h 18995"/>
                <a:gd name="connsiteX10" fmla="*/ 2390 w 10000"/>
                <a:gd name="connsiteY10" fmla="*/ 704 h 18995"/>
                <a:gd name="connsiteX11" fmla="*/ 2258 w 10000"/>
                <a:gd name="connsiteY11" fmla="*/ 786 h 18995"/>
                <a:gd name="connsiteX12" fmla="*/ 2126 w 10000"/>
                <a:gd name="connsiteY12" fmla="*/ 868 h 18995"/>
                <a:gd name="connsiteX13" fmla="*/ 2126 w 10000"/>
                <a:gd name="connsiteY13" fmla="*/ 868 h 18995"/>
                <a:gd name="connsiteX14" fmla="*/ 1936 w 10000"/>
                <a:gd name="connsiteY14" fmla="*/ 985 h 18995"/>
                <a:gd name="connsiteX15" fmla="*/ 1752 w 10000"/>
                <a:gd name="connsiteY15" fmla="*/ 1110 h 18995"/>
                <a:gd name="connsiteX16" fmla="*/ 1575 w 10000"/>
                <a:gd name="connsiteY16" fmla="*/ 1238 h 18995"/>
                <a:gd name="connsiteX17" fmla="*/ 1408 w 10000"/>
                <a:gd name="connsiteY17" fmla="*/ 1366 h 18995"/>
                <a:gd name="connsiteX18" fmla="*/ 1247 w 10000"/>
                <a:gd name="connsiteY18" fmla="*/ 1501 h 18995"/>
                <a:gd name="connsiteX19" fmla="*/ 1097 w 10000"/>
                <a:gd name="connsiteY19" fmla="*/ 1632 h 18995"/>
                <a:gd name="connsiteX20" fmla="*/ 958 w 10000"/>
                <a:gd name="connsiteY20" fmla="*/ 1760 h 18995"/>
                <a:gd name="connsiteX21" fmla="*/ 829 w 10000"/>
                <a:gd name="connsiteY21" fmla="*/ 1885 h 18995"/>
                <a:gd name="connsiteX22" fmla="*/ 711 w 10000"/>
                <a:gd name="connsiteY22" fmla="*/ 2002 h 18995"/>
                <a:gd name="connsiteX23" fmla="*/ 609 w 10000"/>
                <a:gd name="connsiteY23" fmla="*/ 2105 h 18995"/>
                <a:gd name="connsiteX24" fmla="*/ 445 w 10000"/>
                <a:gd name="connsiteY24" fmla="*/ 2287 h 18995"/>
                <a:gd name="connsiteX25" fmla="*/ 345 w 10000"/>
                <a:gd name="connsiteY25" fmla="*/ 2404 h 18995"/>
                <a:gd name="connsiteX26" fmla="*/ 311 w 10000"/>
                <a:gd name="connsiteY26" fmla="*/ 2440 h 18995"/>
                <a:gd name="connsiteX27" fmla="*/ 311 w 10000"/>
                <a:gd name="connsiteY27" fmla="*/ 2440 h 18995"/>
                <a:gd name="connsiteX28" fmla="*/ 247 w 10000"/>
                <a:gd name="connsiteY28" fmla="*/ 2514 h 18995"/>
                <a:gd name="connsiteX29" fmla="*/ 189 w 10000"/>
                <a:gd name="connsiteY29" fmla="*/ 2596 h 18995"/>
                <a:gd name="connsiteX30" fmla="*/ 137 w 10000"/>
                <a:gd name="connsiteY30" fmla="*/ 2667 h 18995"/>
                <a:gd name="connsiteX31" fmla="*/ 89 w 10000"/>
                <a:gd name="connsiteY31" fmla="*/ 2738 h 18995"/>
                <a:gd name="connsiteX32" fmla="*/ 23 w 10000"/>
                <a:gd name="connsiteY32" fmla="*/ 2838 h 18995"/>
                <a:gd name="connsiteX33" fmla="*/ 0 w 10000"/>
                <a:gd name="connsiteY33" fmla="*/ 2877 h 18995"/>
                <a:gd name="connsiteX34" fmla="*/ 1007 w 10000"/>
                <a:gd name="connsiteY34" fmla="*/ 18986 h 18995"/>
                <a:gd name="connsiteX35" fmla="*/ 8995 w 10000"/>
                <a:gd name="connsiteY35" fmla="*/ 18995 h 18995"/>
                <a:gd name="connsiteX36" fmla="*/ 10000 w 10000"/>
                <a:gd name="connsiteY36" fmla="*/ 2877 h 18995"/>
                <a:gd name="connsiteX37" fmla="*/ 10000 w 10000"/>
                <a:gd name="connsiteY37" fmla="*/ 2877 h 18995"/>
                <a:gd name="connsiteX38" fmla="*/ 9980 w 10000"/>
                <a:gd name="connsiteY38" fmla="*/ 2841 h 18995"/>
                <a:gd name="connsiteX39" fmla="*/ 9920 w 10000"/>
                <a:gd name="connsiteY39" fmla="*/ 2742 h 18995"/>
                <a:gd name="connsiteX40" fmla="*/ 9828 w 10000"/>
                <a:gd name="connsiteY40" fmla="*/ 2603 h 18995"/>
                <a:gd name="connsiteX41" fmla="*/ 9770 w 10000"/>
                <a:gd name="connsiteY41" fmla="*/ 2528 h 18995"/>
                <a:gd name="connsiteX42" fmla="*/ 9704 w 10000"/>
                <a:gd name="connsiteY42" fmla="*/ 2440 h 18995"/>
                <a:gd name="connsiteX43" fmla="*/ 9704 w 10000"/>
                <a:gd name="connsiteY43" fmla="*/ 2440 h 18995"/>
                <a:gd name="connsiteX44" fmla="*/ 9570 w 10000"/>
                <a:gd name="connsiteY44" fmla="*/ 2287 h 18995"/>
                <a:gd name="connsiteX45" fmla="*/ 9406 w 10000"/>
                <a:gd name="connsiteY45" fmla="*/ 2105 h 18995"/>
                <a:gd name="connsiteX46" fmla="*/ 9303 w 10000"/>
                <a:gd name="connsiteY46" fmla="*/ 2002 h 18995"/>
                <a:gd name="connsiteX47" fmla="*/ 9186 w 10000"/>
                <a:gd name="connsiteY47" fmla="*/ 1885 h 18995"/>
                <a:gd name="connsiteX48" fmla="*/ 9058 w 10000"/>
                <a:gd name="connsiteY48" fmla="*/ 1760 h 18995"/>
                <a:gd name="connsiteX49" fmla="*/ 8919 w 10000"/>
                <a:gd name="connsiteY49" fmla="*/ 1632 h 18995"/>
                <a:gd name="connsiteX50" fmla="*/ 8768 w 10000"/>
                <a:gd name="connsiteY50" fmla="*/ 1501 h 18995"/>
                <a:gd name="connsiteX51" fmla="*/ 8609 w 10000"/>
                <a:gd name="connsiteY51" fmla="*/ 1366 h 18995"/>
                <a:gd name="connsiteX52" fmla="*/ 8439 w 10000"/>
                <a:gd name="connsiteY52" fmla="*/ 1238 h 18995"/>
                <a:gd name="connsiteX53" fmla="*/ 8263 w 10000"/>
                <a:gd name="connsiteY53" fmla="*/ 1110 h 18995"/>
                <a:gd name="connsiteX54" fmla="*/ 8079 w 10000"/>
                <a:gd name="connsiteY54" fmla="*/ 985 h 18995"/>
                <a:gd name="connsiteX55" fmla="*/ 7889 w 10000"/>
                <a:gd name="connsiteY55" fmla="*/ 868 h 18995"/>
                <a:gd name="connsiteX56" fmla="*/ 7889 w 10000"/>
                <a:gd name="connsiteY56" fmla="*/ 868 h 18995"/>
                <a:gd name="connsiteX57" fmla="*/ 7751 w 10000"/>
                <a:gd name="connsiteY57" fmla="*/ 782 h 18995"/>
                <a:gd name="connsiteX58" fmla="*/ 7613 w 10000"/>
                <a:gd name="connsiteY58" fmla="*/ 701 h 18995"/>
                <a:gd name="connsiteX59" fmla="*/ 7470 w 10000"/>
                <a:gd name="connsiteY59" fmla="*/ 622 h 18995"/>
                <a:gd name="connsiteX60" fmla="*/ 7328 w 10000"/>
                <a:gd name="connsiteY60" fmla="*/ 555 h 18995"/>
                <a:gd name="connsiteX61" fmla="*/ 7185 w 10000"/>
                <a:gd name="connsiteY61" fmla="*/ 491 h 18995"/>
                <a:gd name="connsiteX62" fmla="*/ 7041 w 10000"/>
                <a:gd name="connsiteY62" fmla="*/ 423 h 18995"/>
                <a:gd name="connsiteX63" fmla="*/ 6896 w 10000"/>
                <a:gd name="connsiteY63" fmla="*/ 366 h 18995"/>
                <a:gd name="connsiteX64" fmla="*/ 6752 w 10000"/>
                <a:gd name="connsiteY64" fmla="*/ 313 h 18995"/>
                <a:gd name="connsiteX65" fmla="*/ 6752 w 10000"/>
                <a:gd name="connsiteY65" fmla="*/ 313 h 18995"/>
                <a:gd name="connsiteX66" fmla="*/ 6495 w 10000"/>
                <a:gd name="connsiteY66" fmla="*/ 228 h 18995"/>
                <a:gd name="connsiteX67" fmla="*/ 6243 w 10000"/>
                <a:gd name="connsiteY67" fmla="*/ 156 h 18995"/>
                <a:gd name="connsiteX68" fmla="*/ 5999 w 10000"/>
                <a:gd name="connsiteY68" fmla="*/ 103 h 18995"/>
                <a:gd name="connsiteX69" fmla="*/ 5767 w 10000"/>
                <a:gd name="connsiteY69" fmla="*/ 57 h 18995"/>
                <a:gd name="connsiteX70" fmla="*/ 5548 w 10000"/>
                <a:gd name="connsiteY70" fmla="*/ 28 h 18995"/>
                <a:gd name="connsiteX71" fmla="*/ 5348 w 10000"/>
                <a:gd name="connsiteY71" fmla="*/ 4 h 18995"/>
                <a:gd name="connsiteX72" fmla="*/ 5166 w 10000"/>
                <a:gd name="connsiteY72" fmla="*/ 0 h 18995"/>
                <a:gd name="connsiteX73" fmla="*/ 5007 w 10000"/>
                <a:gd name="connsiteY73" fmla="*/ 4 h 18995"/>
                <a:gd name="connsiteX74" fmla="*/ 5007 w 10000"/>
                <a:gd name="connsiteY74" fmla="*/ 4 h 18995"/>
                <a:gd name="connsiteX75" fmla="*/ 4846 w 10000"/>
                <a:gd name="connsiteY75" fmla="*/ 0 h 18995"/>
                <a:gd name="connsiteX76" fmla="*/ 4663 w 10000"/>
                <a:gd name="connsiteY76" fmla="*/ 4 h 18995"/>
                <a:gd name="connsiteX77" fmla="*/ 4460 w 10000"/>
                <a:gd name="connsiteY77" fmla="*/ 28 h 18995"/>
                <a:gd name="connsiteX78" fmla="*/ 4242 w 10000"/>
                <a:gd name="connsiteY78" fmla="*/ 57 h 18995"/>
                <a:gd name="connsiteX79" fmla="*/ 4008 w 10000"/>
                <a:gd name="connsiteY79" fmla="*/ 103 h 18995"/>
                <a:gd name="connsiteX80" fmla="*/ 3763 w 10000"/>
                <a:gd name="connsiteY80" fmla="*/ 164 h 18995"/>
                <a:gd name="connsiteX81" fmla="*/ 3511 w 10000"/>
                <a:gd name="connsiteY81" fmla="*/ 231 h 18995"/>
                <a:gd name="connsiteX82" fmla="*/ 3252 w 10000"/>
                <a:gd name="connsiteY82" fmla="*/ 320 h 18995"/>
                <a:gd name="connsiteX0" fmla="*/ 3252 w 10000"/>
                <a:gd name="connsiteY0" fmla="*/ 320 h 18995"/>
                <a:gd name="connsiteX1" fmla="*/ 3252 w 10000"/>
                <a:gd name="connsiteY1" fmla="*/ 320 h 18995"/>
                <a:gd name="connsiteX2" fmla="*/ 3252 w 10000"/>
                <a:gd name="connsiteY2" fmla="*/ 320 h 18995"/>
                <a:gd name="connsiteX3" fmla="*/ 3189 w 10000"/>
                <a:gd name="connsiteY3" fmla="*/ 341 h 18995"/>
                <a:gd name="connsiteX4" fmla="*/ 3189 w 10000"/>
                <a:gd name="connsiteY4" fmla="*/ 341 h 18995"/>
                <a:gd name="connsiteX5" fmla="*/ 3047 w 10000"/>
                <a:gd name="connsiteY5" fmla="*/ 395 h 18995"/>
                <a:gd name="connsiteX6" fmla="*/ 2913 w 10000"/>
                <a:gd name="connsiteY6" fmla="*/ 448 h 18995"/>
                <a:gd name="connsiteX7" fmla="*/ 2779 w 10000"/>
                <a:gd name="connsiteY7" fmla="*/ 505 h 18995"/>
                <a:gd name="connsiteX8" fmla="*/ 2649 w 10000"/>
                <a:gd name="connsiteY8" fmla="*/ 569 h 18995"/>
                <a:gd name="connsiteX9" fmla="*/ 2519 w 10000"/>
                <a:gd name="connsiteY9" fmla="*/ 637 h 18995"/>
                <a:gd name="connsiteX10" fmla="*/ 2390 w 10000"/>
                <a:gd name="connsiteY10" fmla="*/ 704 h 18995"/>
                <a:gd name="connsiteX11" fmla="*/ 2258 w 10000"/>
                <a:gd name="connsiteY11" fmla="*/ 786 h 18995"/>
                <a:gd name="connsiteX12" fmla="*/ 2126 w 10000"/>
                <a:gd name="connsiteY12" fmla="*/ 868 h 18995"/>
                <a:gd name="connsiteX13" fmla="*/ 2126 w 10000"/>
                <a:gd name="connsiteY13" fmla="*/ 868 h 18995"/>
                <a:gd name="connsiteX14" fmla="*/ 1936 w 10000"/>
                <a:gd name="connsiteY14" fmla="*/ 985 h 18995"/>
                <a:gd name="connsiteX15" fmla="*/ 1752 w 10000"/>
                <a:gd name="connsiteY15" fmla="*/ 1110 h 18995"/>
                <a:gd name="connsiteX16" fmla="*/ 1575 w 10000"/>
                <a:gd name="connsiteY16" fmla="*/ 1238 h 18995"/>
                <a:gd name="connsiteX17" fmla="*/ 1408 w 10000"/>
                <a:gd name="connsiteY17" fmla="*/ 1366 h 18995"/>
                <a:gd name="connsiteX18" fmla="*/ 1247 w 10000"/>
                <a:gd name="connsiteY18" fmla="*/ 1501 h 18995"/>
                <a:gd name="connsiteX19" fmla="*/ 1097 w 10000"/>
                <a:gd name="connsiteY19" fmla="*/ 1632 h 18995"/>
                <a:gd name="connsiteX20" fmla="*/ 958 w 10000"/>
                <a:gd name="connsiteY20" fmla="*/ 1760 h 18995"/>
                <a:gd name="connsiteX21" fmla="*/ 829 w 10000"/>
                <a:gd name="connsiteY21" fmla="*/ 1885 h 18995"/>
                <a:gd name="connsiteX22" fmla="*/ 711 w 10000"/>
                <a:gd name="connsiteY22" fmla="*/ 2002 h 18995"/>
                <a:gd name="connsiteX23" fmla="*/ 609 w 10000"/>
                <a:gd name="connsiteY23" fmla="*/ 2105 h 18995"/>
                <a:gd name="connsiteX24" fmla="*/ 445 w 10000"/>
                <a:gd name="connsiteY24" fmla="*/ 2287 h 18995"/>
                <a:gd name="connsiteX25" fmla="*/ 345 w 10000"/>
                <a:gd name="connsiteY25" fmla="*/ 2404 h 18995"/>
                <a:gd name="connsiteX26" fmla="*/ 311 w 10000"/>
                <a:gd name="connsiteY26" fmla="*/ 2440 h 18995"/>
                <a:gd name="connsiteX27" fmla="*/ 311 w 10000"/>
                <a:gd name="connsiteY27" fmla="*/ 2440 h 18995"/>
                <a:gd name="connsiteX28" fmla="*/ 247 w 10000"/>
                <a:gd name="connsiteY28" fmla="*/ 2514 h 18995"/>
                <a:gd name="connsiteX29" fmla="*/ 189 w 10000"/>
                <a:gd name="connsiteY29" fmla="*/ 2596 h 18995"/>
                <a:gd name="connsiteX30" fmla="*/ 137 w 10000"/>
                <a:gd name="connsiteY30" fmla="*/ 2667 h 18995"/>
                <a:gd name="connsiteX31" fmla="*/ 89 w 10000"/>
                <a:gd name="connsiteY31" fmla="*/ 2738 h 18995"/>
                <a:gd name="connsiteX32" fmla="*/ 23 w 10000"/>
                <a:gd name="connsiteY32" fmla="*/ 2838 h 18995"/>
                <a:gd name="connsiteX33" fmla="*/ 0 w 10000"/>
                <a:gd name="connsiteY33" fmla="*/ 2877 h 18995"/>
                <a:gd name="connsiteX34" fmla="*/ 1007 w 10000"/>
                <a:gd name="connsiteY34" fmla="*/ 18986 h 18995"/>
                <a:gd name="connsiteX35" fmla="*/ 8995 w 10000"/>
                <a:gd name="connsiteY35" fmla="*/ 18995 h 18995"/>
                <a:gd name="connsiteX36" fmla="*/ 10000 w 10000"/>
                <a:gd name="connsiteY36" fmla="*/ 2877 h 18995"/>
                <a:gd name="connsiteX37" fmla="*/ 10000 w 10000"/>
                <a:gd name="connsiteY37" fmla="*/ 2877 h 18995"/>
                <a:gd name="connsiteX38" fmla="*/ 9980 w 10000"/>
                <a:gd name="connsiteY38" fmla="*/ 2841 h 18995"/>
                <a:gd name="connsiteX39" fmla="*/ 9920 w 10000"/>
                <a:gd name="connsiteY39" fmla="*/ 2742 h 18995"/>
                <a:gd name="connsiteX40" fmla="*/ 9828 w 10000"/>
                <a:gd name="connsiteY40" fmla="*/ 2603 h 18995"/>
                <a:gd name="connsiteX41" fmla="*/ 9770 w 10000"/>
                <a:gd name="connsiteY41" fmla="*/ 2528 h 18995"/>
                <a:gd name="connsiteX42" fmla="*/ 9704 w 10000"/>
                <a:gd name="connsiteY42" fmla="*/ 2440 h 18995"/>
                <a:gd name="connsiteX43" fmla="*/ 9704 w 10000"/>
                <a:gd name="connsiteY43" fmla="*/ 2440 h 18995"/>
                <a:gd name="connsiteX44" fmla="*/ 9570 w 10000"/>
                <a:gd name="connsiteY44" fmla="*/ 2287 h 18995"/>
                <a:gd name="connsiteX45" fmla="*/ 9406 w 10000"/>
                <a:gd name="connsiteY45" fmla="*/ 2105 h 18995"/>
                <a:gd name="connsiteX46" fmla="*/ 9303 w 10000"/>
                <a:gd name="connsiteY46" fmla="*/ 2002 h 18995"/>
                <a:gd name="connsiteX47" fmla="*/ 9186 w 10000"/>
                <a:gd name="connsiteY47" fmla="*/ 1885 h 18995"/>
                <a:gd name="connsiteX48" fmla="*/ 9058 w 10000"/>
                <a:gd name="connsiteY48" fmla="*/ 1760 h 18995"/>
                <a:gd name="connsiteX49" fmla="*/ 8919 w 10000"/>
                <a:gd name="connsiteY49" fmla="*/ 1632 h 18995"/>
                <a:gd name="connsiteX50" fmla="*/ 8768 w 10000"/>
                <a:gd name="connsiteY50" fmla="*/ 1501 h 18995"/>
                <a:gd name="connsiteX51" fmla="*/ 8609 w 10000"/>
                <a:gd name="connsiteY51" fmla="*/ 1366 h 18995"/>
                <a:gd name="connsiteX52" fmla="*/ 8439 w 10000"/>
                <a:gd name="connsiteY52" fmla="*/ 1238 h 18995"/>
                <a:gd name="connsiteX53" fmla="*/ 8263 w 10000"/>
                <a:gd name="connsiteY53" fmla="*/ 1110 h 18995"/>
                <a:gd name="connsiteX54" fmla="*/ 8079 w 10000"/>
                <a:gd name="connsiteY54" fmla="*/ 985 h 18995"/>
                <a:gd name="connsiteX55" fmla="*/ 7889 w 10000"/>
                <a:gd name="connsiteY55" fmla="*/ 868 h 18995"/>
                <a:gd name="connsiteX56" fmla="*/ 7889 w 10000"/>
                <a:gd name="connsiteY56" fmla="*/ 868 h 18995"/>
                <a:gd name="connsiteX57" fmla="*/ 7751 w 10000"/>
                <a:gd name="connsiteY57" fmla="*/ 782 h 18995"/>
                <a:gd name="connsiteX58" fmla="*/ 7613 w 10000"/>
                <a:gd name="connsiteY58" fmla="*/ 701 h 18995"/>
                <a:gd name="connsiteX59" fmla="*/ 7470 w 10000"/>
                <a:gd name="connsiteY59" fmla="*/ 622 h 18995"/>
                <a:gd name="connsiteX60" fmla="*/ 7328 w 10000"/>
                <a:gd name="connsiteY60" fmla="*/ 555 h 18995"/>
                <a:gd name="connsiteX61" fmla="*/ 7185 w 10000"/>
                <a:gd name="connsiteY61" fmla="*/ 491 h 18995"/>
                <a:gd name="connsiteX62" fmla="*/ 7041 w 10000"/>
                <a:gd name="connsiteY62" fmla="*/ 423 h 18995"/>
                <a:gd name="connsiteX63" fmla="*/ 6896 w 10000"/>
                <a:gd name="connsiteY63" fmla="*/ 366 h 18995"/>
                <a:gd name="connsiteX64" fmla="*/ 6752 w 10000"/>
                <a:gd name="connsiteY64" fmla="*/ 313 h 18995"/>
                <a:gd name="connsiteX65" fmla="*/ 6752 w 10000"/>
                <a:gd name="connsiteY65" fmla="*/ 313 h 18995"/>
                <a:gd name="connsiteX66" fmla="*/ 6495 w 10000"/>
                <a:gd name="connsiteY66" fmla="*/ 228 h 18995"/>
                <a:gd name="connsiteX67" fmla="*/ 6243 w 10000"/>
                <a:gd name="connsiteY67" fmla="*/ 156 h 18995"/>
                <a:gd name="connsiteX68" fmla="*/ 5999 w 10000"/>
                <a:gd name="connsiteY68" fmla="*/ 103 h 18995"/>
                <a:gd name="connsiteX69" fmla="*/ 5767 w 10000"/>
                <a:gd name="connsiteY69" fmla="*/ 57 h 18995"/>
                <a:gd name="connsiteX70" fmla="*/ 5548 w 10000"/>
                <a:gd name="connsiteY70" fmla="*/ 28 h 18995"/>
                <a:gd name="connsiteX71" fmla="*/ 5348 w 10000"/>
                <a:gd name="connsiteY71" fmla="*/ 4 h 18995"/>
                <a:gd name="connsiteX72" fmla="*/ 5166 w 10000"/>
                <a:gd name="connsiteY72" fmla="*/ 0 h 18995"/>
                <a:gd name="connsiteX73" fmla="*/ 5007 w 10000"/>
                <a:gd name="connsiteY73" fmla="*/ 4 h 18995"/>
                <a:gd name="connsiteX74" fmla="*/ 5007 w 10000"/>
                <a:gd name="connsiteY74" fmla="*/ 4 h 18995"/>
                <a:gd name="connsiteX75" fmla="*/ 4846 w 10000"/>
                <a:gd name="connsiteY75" fmla="*/ 0 h 18995"/>
                <a:gd name="connsiteX76" fmla="*/ 4663 w 10000"/>
                <a:gd name="connsiteY76" fmla="*/ 4 h 18995"/>
                <a:gd name="connsiteX77" fmla="*/ 4460 w 10000"/>
                <a:gd name="connsiteY77" fmla="*/ 28 h 18995"/>
                <a:gd name="connsiteX78" fmla="*/ 4242 w 10000"/>
                <a:gd name="connsiteY78" fmla="*/ 57 h 18995"/>
                <a:gd name="connsiteX79" fmla="*/ 4008 w 10000"/>
                <a:gd name="connsiteY79" fmla="*/ 103 h 18995"/>
                <a:gd name="connsiteX80" fmla="*/ 3763 w 10000"/>
                <a:gd name="connsiteY80" fmla="*/ 164 h 18995"/>
                <a:gd name="connsiteX81" fmla="*/ 3511 w 10000"/>
                <a:gd name="connsiteY81" fmla="*/ 231 h 18995"/>
                <a:gd name="connsiteX82" fmla="*/ 3252 w 10000"/>
                <a:gd name="connsiteY82" fmla="*/ 320 h 18995"/>
                <a:gd name="connsiteX0" fmla="*/ 3252 w 10000"/>
                <a:gd name="connsiteY0" fmla="*/ 320 h 18995"/>
                <a:gd name="connsiteX1" fmla="*/ 3252 w 10000"/>
                <a:gd name="connsiteY1" fmla="*/ 320 h 18995"/>
                <a:gd name="connsiteX2" fmla="*/ 3252 w 10000"/>
                <a:gd name="connsiteY2" fmla="*/ 320 h 18995"/>
                <a:gd name="connsiteX3" fmla="*/ 3189 w 10000"/>
                <a:gd name="connsiteY3" fmla="*/ 341 h 18995"/>
                <a:gd name="connsiteX4" fmla="*/ 3189 w 10000"/>
                <a:gd name="connsiteY4" fmla="*/ 341 h 18995"/>
                <a:gd name="connsiteX5" fmla="*/ 3047 w 10000"/>
                <a:gd name="connsiteY5" fmla="*/ 395 h 18995"/>
                <a:gd name="connsiteX6" fmla="*/ 2913 w 10000"/>
                <a:gd name="connsiteY6" fmla="*/ 448 h 18995"/>
                <a:gd name="connsiteX7" fmla="*/ 2779 w 10000"/>
                <a:gd name="connsiteY7" fmla="*/ 505 h 18995"/>
                <a:gd name="connsiteX8" fmla="*/ 2649 w 10000"/>
                <a:gd name="connsiteY8" fmla="*/ 569 h 18995"/>
                <a:gd name="connsiteX9" fmla="*/ 2519 w 10000"/>
                <a:gd name="connsiteY9" fmla="*/ 637 h 18995"/>
                <a:gd name="connsiteX10" fmla="*/ 2390 w 10000"/>
                <a:gd name="connsiteY10" fmla="*/ 704 h 18995"/>
                <a:gd name="connsiteX11" fmla="*/ 2258 w 10000"/>
                <a:gd name="connsiteY11" fmla="*/ 786 h 18995"/>
                <a:gd name="connsiteX12" fmla="*/ 2126 w 10000"/>
                <a:gd name="connsiteY12" fmla="*/ 868 h 18995"/>
                <a:gd name="connsiteX13" fmla="*/ 2126 w 10000"/>
                <a:gd name="connsiteY13" fmla="*/ 868 h 18995"/>
                <a:gd name="connsiteX14" fmla="*/ 1936 w 10000"/>
                <a:gd name="connsiteY14" fmla="*/ 985 h 18995"/>
                <a:gd name="connsiteX15" fmla="*/ 1752 w 10000"/>
                <a:gd name="connsiteY15" fmla="*/ 1110 h 18995"/>
                <a:gd name="connsiteX16" fmla="*/ 1575 w 10000"/>
                <a:gd name="connsiteY16" fmla="*/ 1238 h 18995"/>
                <a:gd name="connsiteX17" fmla="*/ 1408 w 10000"/>
                <a:gd name="connsiteY17" fmla="*/ 1366 h 18995"/>
                <a:gd name="connsiteX18" fmla="*/ 1247 w 10000"/>
                <a:gd name="connsiteY18" fmla="*/ 1501 h 18995"/>
                <a:gd name="connsiteX19" fmla="*/ 1097 w 10000"/>
                <a:gd name="connsiteY19" fmla="*/ 1632 h 18995"/>
                <a:gd name="connsiteX20" fmla="*/ 958 w 10000"/>
                <a:gd name="connsiteY20" fmla="*/ 1760 h 18995"/>
                <a:gd name="connsiteX21" fmla="*/ 829 w 10000"/>
                <a:gd name="connsiteY21" fmla="*/ 1885 h 18995"/>
                <a:gd name="connsiteX22" fmla="*/ 711 w 10000"/>
                <a:gd name="connsiteY22" fmla="*/ 2002 h 18995"/>
                <a:gd name="connsiteX23" fmla="*/ 609 w 10000"/>
                <a:gd name="connsiteY23" fmla="*/ 2105 h 18995"/>
                <a:gd name="connsiteX24" fmla="*/ 445 w 10000"/>
                <a:gd name="connsiteY24" fmla="*/ 2287 h 18995"/>
                <a:gd name="connsiteX25" fmla="*/ 345 w 10000"/>
                <a:gd name="connsiteY25" fmla="*/ 2404 h 18995"/>
                <a:gd name="connsiteX26" fmla="*/ 311 w 10000"/>
                <a:gd name="connsiteY26" fmla="*/ 2440 h 18995"/>
                <a:gd name="connsiteX27" fmla="*/ 311 w 10000"/>
                <a:gd name="connsiteY27" fmla="*/ 2440 h 18995"/>
                <a:gd name="connsiteX28" fmla="*/ 247 w 10000"/>
                <a:gd name="connsiteY28" fmla="*/ 2514 h 18995"/>
                <a:gd name="connsiteX29" fmla="*/ 189 w 10000"/>
                <a:gd name="connsiteY29" fmla="*/ 2596 h 18995"/>
                <a:gd name="connsiteX30" fmla="*/ 137 w 10000"/>
                <a:gd name="connsiteY30" fmla="*/ 2667 h 18995"/>
                <a:gd name="connsiteX31" fmla="*/ 89 w 10000"/>
                <a:gd name="connsiteY31" fmla="*/ 2738 h 18995"/>
                <a:gd name="connsiteX32" fmla="*/ 23 w 10000"/>
                <a:gd name="connsiteY32" fmla="*/ 2838 h 18995"/>
                <a:gd name="connsiteX33" fmla="*/ 0 w 10000"/>
                <a:gd name="connsiteY33" fmla="*/ 2877 h 18995"/>
                <a:gd name="connsiteX34" fmla="*/ 1007 w 10000"/>
                <a:gd name="connsiteY34" fmla="*/ 18986 h 18995"/>
                <a:gd name="connsiteX35" fmla="*/ 8995 w 10000"/>
                <a:gd name="connsiteY35" fmla="*/ 18995 h 18995"/>
                <a:gd name="connsiteX36" fmla="*/ 10000 w 10000"/>
                <a:gd name="connsiteY36" fmla="*/ 2877 h 18995"/>
                <a:gd name="connsiteX37" fmla="*/ 10000 w 10000"/>
                <a:gd name="connsiteY37" fmla="*/ 2877 h 18995"/>
                <a:gd name="connsiteX38" fmla="*/ 9980 w 10000"/>
                <a:gd name="connsiteY38" fmla="*/ 2841 h 18995"/>
                <a:gd name="connsiteX39" fmla="*/ 9920 w 10000"/>
                <a:gd name="connsiteY39" fmla="*/ 2742 h 18995"/>
                <a:gd name="connsiteX40" fmla="*/ 9828 w 10000"/>
                <a:gd name="connsiteY40" fmla="*/ 2603 h 18995"/>
                <a:gd name="connsiteX41" fmla="*/ 9770 w 10000"/>
                <a:gd name="connsiteY41" fmla="*/ 2528 h 18995"/>
                <a:gd name="connsiteX42" fmla="*/ 9704 w 10000"/>
                <a:gd name="connsiteY42" fmla="*/ 2440 h 18995"/>
                <a:gd name="connsiteX43" fmla="*/ 9704 w 10000"/>
                <a:gd name="connsiteY43" fmla="*/ 2440 h 18995"/>
                <a:gd name="connsiteX44" fmla="*/ 9570 w 10000"/>
                <a:gd name="connsiteY44" fmla="*/ 2287 h 18995"/>
                <a:gd name="connsiteX45" fmla="*/ 9406 w 10000"/>
                <a:gd name="connsiteY45" fmla="*/ 2105 h 18995"/>
                <a:gd name="connsiteX46" fmla="*/ 9303 w 10000"/>
                <a:gd name="connsiteY46" fmla="*/ 2002 h 18995"/>
                <a:gd name="connsiteX47" fmla="*/ 9186 w 10000"/>
                <a:gd name="connsiteY47" fmla="*/ 1885 h 18995"/>
                <a:gd name="connsiteX48" fmla="*/ 9058 w 10000"/>
                <a:gd name="connsiteY48" fmla="*/ 1760 h 18995"/>
                <a:gd name="connsiteX49" fmla="*/ 8919 w 10000"/>
                <a:gd name="connsiteY49" fmla="*/ 1632 h 18995"/>
                <a:gd name="connsiteX50" fmla="*/ 8768 w 10000"/>
                <a:gd name="connsiteY50" fmla="*/ 1501 h 18995"/>
                <a:gd name="connsiteX51" fmla="*/ 8609 w 10000"/>
                <a:gd name="connsiteY51" fmla="*/ 1366 h 18995"/>
                <a:gd name="connsiteX52" fmla="*/ 8439 w 10000"/>
                <a:gd name="connsiteY52" fmla="*/ 1238 h 18995"/>
                <a:gd name="connsiteX53" fmla="*/ 8263 w 10000"/>
                <a:gd name="connsiteY53" fmla="*/ 1110 h 18995"/>
                <a:gd name="connsiteX54" fmla="*/ 8079 w 10000"/>
                <a:gd name="connsiteY54" fmla="*/ 985 h 18995"/>
                <a:gd name="connsiteX55" fmla="*/ 7889 w 10000"/>
                <a:gd name="connsiteY55" fmla="*/ 868 h 18995"/>
                <a:gd name="connsiteX56" fmla="*/ 7889 w 10000"/>
                <a:gd name="connsiteY56" fmla="*/ 868 h 18995"/>
                <a:gd name="connsiteX57" fmla="*/ 7751 w 10000"/>
                <a:gd name="connsiteY57" fmla="*/ 782 h 18995"/>
                <a:gd name="connsiteX58" fmla="*/ 7613 w 10000"/>
                <a:gd name="connsiteY58" fmla="*/ 701 h 18995"/>
                <a:gd name="connsiteX59" fmla="*/ 7470 w 10000"/>
                <a:gd name="connsiteY59" fmla="*/ 622 h 18995"/>
                <a:gd name="connsiteX60" fmla="*/ 7328 w 10000"/>
                <a:gd name="connsiteY60" fmla="*/ 555 h 18995"/>
                <a:gd name="connsiteX61" fmla="*/ 7185 w 10000"/>
                <a:gd name="connsiteY61" fmla="*/ 491 h 18995"/>
                <a:gd name="connsiteX62" fmla="*/ 7041 w 10000"/>
                <a:gd name="connsiteY62" fmla="*/ 423 h 18995"/>
                <a:gd name="connsiteX63" fmla="*/ 6896 w 10000"/>
                <a:gd name="connsiteY63" fmla="*/ 366 h 18995"/>
                <a:gd name="connsiteX64" fmla="*/ 6752 w 10000"/>
                <a:gd name="connsiteY64" fmla="*/ 313 h 18995"/>
                <a:gd name="connsiteX65" fmla="*/ 6752 w 10000"/>
                <a:gd name="connsiteY65" fmla="*/ 313 h 18995"/>
                <a:gd name="connsiteX66" fmla="*/ 6495 w 10000"/>
                <a:gd name="connsiteY66" fmla="*/ 228 h 18995"/>
                <a:gd name="connsiteX67" fmla="*/ 6243 w 10000"/>
                <a:gd name="connsiteY67" fmla="*/ 156 h 18995"/>
                <a:gd name="connsiteX68" fmla="*/ 5999 w 10000"/>
                <a:gd name="connsiteY68" fmla="*/ 103 h 18995"/>
                <a:gd name="connsiteX69" fmla="*/ 5767 w 10000"/>
                <a:gd name="connsiteY69" fmla="*/ 57 h 18995"/>
                <a:gd name="connsiteX70" fmla="*/ 5548 w 10000"/>
                <a:gd name="connsiteY70" fmla="*/ 28 h 18995"/>
                <a:gd name="connsiteX71" fmla="*/ 5348 w 10000"/>
                <a:gd name="connsiteY71" fmla="*/ 4 h 18995"/>
                <a:gd name="connsiteX72" fmla="*/ 5166 w 10000"/>
                <a:gd name="connsiteY72" fmla="*/ 0 h 18995"/>
                <a:gd name="connsiteX73" fmla="*/ 5007 w 10000"/>
                <a:gd name="connsiteY73" fmla="*/ 4 h 18995"/>
                <a:gd name="connsiteX74" fmla="*/ 5007 w 10000"/>
                <a:gd name="connsiteY74" fmla="*/ 4 h 18995"/>
                <a:gd name="connsiteX75" fmla="*/ 4846 w 10000"/>
                <a:gd name="connsiteY75" fmla="*/ 0 h 18995"/>
                <a:gd name="connsiteX76" fmla="*/ 4663 w 10000"/>
                <a:gd name="connsiteY76" fmla="*/ 4 h 18995"/>
                <a:gd name="connsiteX77" fmla="*/ 4460 w 10000"/>
                <a:gd name="connsiteY77" fmla="*/ 28 h 18995"/>
                <a:gd name="connsiteX78" fmla="*/ 4242 w 10000"/>
                <a:gd name="connsiteY78" fmla="*/ 57 h 18995"/>
                <a:gd name="connsiteX79" fmla="*/ 4008 w 10000"/>
                <a:gd name="connsiteY79" fmla="*/ 103 h 18995"/>
                <a:gd name="connsiteX80" fmla="*/ 3763 w 10000"/>
                <a:gd name="connsiteY80" fmla="*/ 164 h 18995"/>
                <a:gd name="connsiteX81" fmla="*/ 3511 w 10000"/>
                <a:gd name="connsiteY81" fmla="*/ 231 h 18995"/>
                <a:gd name="connsiteX82" fmla="*/ 3252 w 10000"/>
                <a:gd name="connsiteY82" fmla="*/ 320 h 18995"/>
                <a:gd name="connsiteX83" fmla="*/ 3252 w 10000"/>
                <a:gd name="connsiteY83" fmla="*/ 320 h 18995"/>
                <a:gd name="connsiteX0" fmla="*/ 3252 w 10000"/>
                <a:gd name="connsiteY0" fmla="*/ 320 h 18995"/>
                <a:gd name="connsiteX1" fmla="*/ 3252 w 10000"/>
                <a:gd name="connsiteY1" fmla="*/ 320 h 18995"/>
                <a:gd name="connsiteX2" fmla="*/ 3252 w 10000"/>
                <a:gd name="connsiteY2" fmla="*/ 320 h 18995"/>
                <a:gd name="connsiteX3" fmla="*/ 3189 w 10000"/>
                <a:gd name="connsiteY3" fmla="*/ 341 h 18995"/>
                <a:gd name="connsiteX4" fmla="*/ 3189 w 10000"/>
                <a:gd name="connsiteY4" fmla="*/ 341 h 18995"/>
                <a:gd name="connsiteX5" fmla="*/ 3047 w 10000"/>
                <a:gd name="connsiteY5" fmla="*/ 395 h 18995"/>
                <a:gd name="connsiteX6" fmla="*/ 2913 w 10000"/>
                <a:gd name="connsiteY6" fmla="*/ 448 h 18995"/>
                <a:gd name="connsiteX7" fmla="*/ 2779 w 10000"/>
                <a:gd name="connsiteY7" fmla="*/ 505 h 18995"/>
                <a:gd name="connsiteX8" fmla="*/ 2649 w 10000"/>
                <a:gd name="connsiteY8" fmla="*/ 569 h 18995"/>
                <a:gd name="connsiteX9" fmla="*/ 2519 w 10000"/>
                <a:gd name="connsiteY9" fmla="*/ 637 h 18995"/>
                <a:gd name="connsiteX10" fmla="*/ 2390 w 10000"/>
                <a:gd name="connsiteY10" fmla="*/ 704 h 18995"/>
                <a:gd name="connsiteX11" fmla="*/ 2258 w 10000"/>
                <a:gd name="connsiteY11" fmla="*/ 786 h 18995"/>
                <a:gd name="connsiteX12" fmla="*/ 2126 w 10000"/>
                <a:gd name="connsiteY12" fmla="*/ 868 h 18995"/>
                <a:gd name="connsiteX13" fmla="*/ 2126 w 10000"/>
                <a:gd name="connsiteY13" fmla="*/ 868 h 18995"/>
                <a:gd name="connsiteX14" fmla="*/ 1936 w 10000"/>
                <a:gd name="connsiteY14" fmla="*/ 985 h 18995"/>
                <a:gd name="connsiteX15" fmla="*/ 1752 w 10000"/>
                <a:gd name="connsiteY15" fmla="*/ 1110 h 18995"/>
                <a:gd name="connsiteX16" fmla="*/ 1575 w 10000"/>
                <a:gd name="connsiteY16" fmla="*/ 1238 h 18995"/>
                <a:gd name="connsiteX17" fmla="*/ 1408 w 10000"/>
                <a:gd name="connsiteY17" fmla="*/ 1366 h 18995"/>
                <a:gd name="connsiteX18" fmla="*/ 1247 w 10000"/>
                <a:gd name="connsiteY18" fmla="*/ 1501 h 18995"/>
                <a:gd name="connsiteX19" fmla="*/ 1097 w 10000"/>
                <a:gd name="connsiteY19" fmla="*/ 1632 h 18995"/>
                <a:gd name="connsiteX20" fmla="*/ 958 w 10000"/>
                <a:gd name="connsiteY20" fmla="*/ 1760 h 18995"/>
                <a:gd name="connsiteX21" fmla="*/ 829 w 10000"/>
                <a:gd name="connsiteY21" fmla="*/ 1885 h 18995"/>
                <a:gd name="connsiteX22" fmla="*/ 711 w 10000"/>
                <a:gd name="connsiteY22" fmla="*/ 2002 h 18995"/>
                <a:gd name="connsiteX23" fmla="*/ 609 w 10000"/>
                <a:gd name="connsiteY23" fmla="*/ 2105 h 18995"/>
                <a:gd name="connsiteX24" fmla="*/ 445 w 10000"/>
                <a:gd name="connsiteY24" fmla="*/ 2287 h 18995"/>
                <a:gd name="connsiteX25" fmla="*/ 345 w 10000"/>
                <a:gd name="connsiteY25" fmla="*/ 2404 h 18995"/>
                <a:gd name="connsiteX26" fmla="*/ 311 w 10000"/>
                <a:gd name="connsiteY26" fmla="*/ 2440 h 18995"/>
                <a:gd name="connsiteX27" fmla="*/ 311 w 10000"/>
                <a:gd name="connsiteY27" fmla="*/ 2440 h 18995"/>
                <a:gd name="connsiteX28" fmla="*/ 247 w 10000"/>
                <a:gd name="connsiteY28" fmla="*/ 2514 h 18995"/>
                <a:gd name="connsiteX29" fmla="*/ 189 w 10000"/>
                <a:gd name="connsiteY29" fmla="*/ 2596 h 18995"/>
                <a:gd name="connsiteX30" fmla="*/ 137 w 10000"/>
                <a:gd name="connsiteY30" fmla="*/ 2667 h 18995"/>
                <a:gd name="connsiteX31" fmla="*/ 89 w 10000"/>
                <a:gd name="connsiteY31" fmla="*/ 2738 h 18995"/>
                <a:gd name="connsiteX32" fmla="*/ 23 w 10000"/>
                <a:gd name="connsiteY32" fmla="*/ 2838 h 18995"/>
                <a:gd name="connsiteX33" fmla="*/ 0 w 10000"/>
                <a:gd name="connsiteY33" fmla="*/ 2877 h 18995"/>
                <a:gd name="connsiteX34" fmla="*/ 1117 w 10000"/>
                <a:gd name="connsiteY34" fmla="*/ 16014 h 18995"/>
                <a:gd name="connsiteX35" fmla="*/ 8995 w 10000"/>
                <a:gd name="connsiteY35" fmla="*/ 18995 h 18995"/>
                <a:gd name="connsiteX36" fmla="*/ 10000 w 10000"/>
                <a:gd name="connsiteY36" fmla="*/ 2877 h 18995"/>
                <a:gd name="connsiteX37" fmla="*/ 10000 w 10000"/>
                <a:gd name="connsiteY37" fmla="*/ 2877 h 18995"/>
                <a:gd name="connsiteX38" fmla="*/ 9980 w 10000"/>
                <a:gd name="connsiteY38" fmla="*/ 2841 h 18995"/>
                <a:gd name="connsiteX39" fmla="*/ 9920 w 10000"/>
                <a:gd name="connsiteY39" fmla="*/ 2742 h 18995"/>
                <a:gd name="connsiteX40" fmla="*/ 9828 w 10000"/>
                <a:gd name="connsiteY40" fmla="*/ 2603 h 18995"/>
                <a:gd name="connsiteX41" fmla="*/ 9770 w 10000"/>
                <a:gd name="connsiteY41" fmla="*/ 2528 h 18995"/>
                <a:gd name="connsiteX42" fmla="*/ 9704 w 10000"/>
                <a:gd name="connsiteY42" fmla="*/ 2440 h 18995"/>
                <a:gd name="connsiteX43" fmla="*/ 9704 w 10000"/>
                <a:gd name="connsiteY43" fmla="*/ 2440 h 18995"/>
                <a:gd name="connsiteX44" fmla="*/ 9570 w 10000"/>
                <a:gd name="connsiteY44" fmla="*/ 2287 h 18995"/>
                <a:gd name="connsiteX45" fmla="*/ 9406 w 10000"/>
                <a:gd name="connsiteY45" fmla="*/ 2105 h 18995"/>
                <a:gd name="connsiteX46" fmla="*/ 9303 w 10000"/>
                <a:gd name="connsiteY46" fmla="*/ 2002 h 18995"/>
                <a:gd name="connsiteX47" fmla="*/ 9186 w 10000"/>
                <a:gd name="connsiteY47" fmla="*/ 1885 h 18995"/>
                <a:gd name="connsiteX48" fmla="*/ 9058 w 10000"/>
                <a:gd name="connsiteY48" fmla="*/ 1760 h 18995"/>
                <a:gd name="connsiteX49" fmla="*/ 8919 w 10000"/>
                <a:gd name="connsiteY49" fmla="*/ 1632 h 18995"/>
                <a:gd name="connsiteX50" fmla="*/ 8768 w 10000"/>
                <a:gd name="connsiteY50" fmla="*/ 1501 h 18995"/>
                <a:gd name="connsiteX51" fmla="*/ 8609 w 10000"/>
                <a:gd name="connsiteY51" fmla="*/ 1366 h 18995"/>
                <a:gd name="connsiteX52" fmla="*/ 8439 w 10000"/>
                <a:gd name="connsiteY52" fmla="*/ 1238 h 18995"/>
                <a:gd name="connsiteX53" fmla="*/ 8263 w 10000"/>
                <a:gd name="connsiteY53" fmla="*/ 1110 h 18995"/>
                <a:gd name="connsiteX54" fmla="*/ 8079 w 10000"/>
                <a:gd name="connsiteY54" fmla="*/ 985 h 18995"/>
                <a:gd name="connsiteX55" fmla="*/ 7889 w 10000"/>
                <a:gd name="connsiteY55" fmla="*/ 868 h 18995"/>
                <a:gd name="connsiteX56" fmla="*/ 7889 w 10000"/>
                <a:gd name="connsiteY56" fmla="*/ 868 h 18995"/>
                <a:gd name="connsiteX57" fmla="*/ 7751 w 10000"/>
                <a:gd name="connsiteY57" fmla="*/ 782 h 18995"/>
                <a:gd name="connsiteX58" fmla="*/ 7613 w 10000"/>
                <a:gd name="connsiteY58" fmla="*/ 701 h 18995"/>
                <a:gd name="connsiteX59" fmla="*/ 7470 w 10000"/>
                <a:gd name="connsiteY59" fmla="*/ 622 h 18995"/>
                <a:gd name="connsiteX60" fmla="*/ 7328 w 10000"/>
                <a:gd name="connsiteY60" fmla="*/ 555 h 18995"/>
                <a:gd name="connsiteX61" fmla="*/ 7185 w 10000"/>
                <a:gd name="connsiteY61" fmla="*/ 491 h 18995"/>
                <a:gd name="connsiteX62" fmla="*/ 7041 w 10000"/>
                <a:gd name="connsiteY62" fmla="*/ 423 h 18995"/>
                <a:gd name="connsiteX63" fmla="*/ 6896 w 10000"/>
                <a:gd name="connsiteY63" fmla="*/ 366 h 18995"/>
                <a:gd name="connsiteX64" fmla="*/ 6752 w 10000"/>
                <a:gd name="connsiteY64" fmla="*/ 313 h 18995"/>
                <a:gd name="connsiteX65" fmla="*/ 6752 w 10000"/>
                <a:gd name="connsiteY65" fmla="*/ 313 h 18995"/>
                <a:gd name="connsiteX66" fmla="*/ 6495 w 10000"/>
                <a:gd name="connsiteY66" fmla="*/ 228 h 18995"/>
                <a:gd name="connsiteX67" fmla="*/ 6243 w 10000"/>
                <a:gd name="connsiteY67" fmla="*/ 156 h 18995"/>
                <a:gd name="connsiteX68" fmla="*/ 5999 w 10000"/>
                <a:gd name="connsiteY68" fmla="*/ 103 h 18995"/>
                <a:gd name="connsiteX69" fmla="*/ 5767 w 10000"/>
                <a:gd name="connsiteY69" fmla="*/ 57 h 18995"/>
                <a:gd name="connsiteX70" fmla="*/ 5548 w 10000"/>
                <a:gd name="connsiteY70" fmla="*/ 28 h 18995"/>
                <a:gd name="connsiteX71" fmla="*/ 5348 w 10000"/>
                <a:gd name="connsiteY71" fmla="*/ 4 h 18995"/>
                <a:gd name="connsiteX72" fmla="*/ 5166 w 10000"/>
                <a:gd name="connsiteY72" fmla="*/ 0 h 18995"/>
                <a:gd name="connsiteX73" fmla="*/ 5007 w 10000"/>
                <a:gd name="connsiteY73" fmla="*/ 4 h 18995"/>
                <a:gd name="connsiteX74" fmla="*/ 5007 w 10000"/>
                <a:gd name="connsiteY74" fmla="*/ 4 h 18995"/>
                <a:gd name="connsiteX75" fmla="*/ 4846 w 10000"/>
                <a:gd name="connsiteY75" fmla="*/ 0 h 18995"/>
                <a:gd name="connsiteX76" fmla="*/ 4663 w 10000"/>
                <a:gd name="connsiteY76" fmla="*/ 4 h 18995"/>
                <a:gd name="connsiteX77" fmla="*/ 4460 w 10000"/>
                <a:gd name="connsiteY77" fmla="*/ 28 h 18995"/>
                <a:gd name="connsiteX78" fmla="*/ 4242 w 10000"/>
                <a:gd name="connsiteY78" fmla="*/ 57 h 18995"/>
                <a:gd name="connsiteX79" fmla="*/ 4008 w 10000"/>
                <a:gd name="connsiteY79" fmla="*/ 103 h 18995"/>
                <a:gd name="connsiteX80" fmla="*/ 3763 w 10000"/>
                <a:gd name="connsiteY80" fmla="*/ 164 h 18995"/>
                <a:gd name="connsiteX81" fmla="*/ 3511 w 10000"/>
                <a:gd name="connsiteY81" fmla="*/ 231 h 18995"/>
                <a:gd name="connsiteX82" fmla="*/ 3252 w 10000"/>
                <a:gd name="connsiteY82" fmla="*/ 320 h 18995"/>
                <a:gd name="connsiteX83" fmla="*/ 3252 w 10000"/>
                <a:gd name="connsiteY83" fmla="*/ 320 h 18995"/>
                <a:gd name="connsiteX0" fmla="*/ 3252 w 10000"/>
                <a:gd name="connsiteY0" fmla="*/ 320 h 16108"/>
                <a:gd name="connsiteX1" fmla="*/ 3252 w 10000"/>
                <a:gd name="connsiteY1" fmla="*/ 320 h 16108"/>
                <a:gd name="connsiteX2" fmla="*/ 3252 w 10000"/>
                <a:gd name="connsiteY2" fmla="*/ 320 h 16108"/>
                <a:gd name="connsiteX3" fmla="*/ 3189 w 10000"/>
                <a:gd name="connsiteY3" fmla="*/ 341 h 16108"/>
                <a:gd name="connsiteX4" fmla="*/ 3189 w 10000"/>
                <a:gd name="connsiteY4" fmla="*/ 341 h 16108"/>
                <a:gd name="connsiteX5" fmla="*/ 3047 w 10000"/>
                <a:gd name="connsiteY5" fmla="*/ 395 h 16108"/>
                <a:gd name="connsiteX6" fmla="*/ 2913 w 10000"/>
                <a:gd name="connsiteY6" fmla="*/ 448 h 16108"/>
                <a:gd name="connsiteX7" fmla="*/ 2779 w 10000"/>
                <a:gd name="connsiteY7" fmla="*/ 505 h 16108"/>
                <a:gd name="connsiteX8" fmla="*/ 2649 w 10000"/>
                <a:gd name="connsiteY8" fmla="*/ 569 h 16108"/>
                <a:gd name="connsiteX9" fmla="*/ 2519 w 10000"/>
                <a:gd name="connsiteY9" fmla="*/ 637 h 16108"/>
                <a:gd name="connsiteX10" fmla="*/ 2390 w 10000"/>
                <a:gd name="connsiteY10" fmla="*/ 704 h 16108"/>
                <a:gd name="connsiteX11" fmla="*/ 2258 w 10000"/>
                <a:gd name="connsiteY11" fmla="*/ 786 h 16108"/>
                <a:gd name="connsiteX12" fmla="*/ 2126 w 10000"/>
                <a:gd name="connsiteY12" fmla="*/ 868 h 16108"/>
                <a:gd name="connsiteX13" fmla="*/ 2126 w 10000"/>
                <a:gd name="connsiteY13" fmla="*/ 868 h 16108"/>
                <a:gd name="connsiteX14" fmla="*/ 1936 w 10000"/>
                <a:gd name="connsiteY14" fmla="*/ 985 h 16108"/>
                <a:gd name="connsiteX15" fmla="*/ 1752 w 10000"/>
                <a:gd name="connsiteY15" fmla="*/ 1110 h 16108"/>
                <a:gd name="connsiteX16" fmla="*/ 1575 w 10000"/>
                <a:gd name="connsiteY16" fmla="*/ 1238 h 16108"/>
                <a:gd name="connsiteX17" fmla="*/ 1408 w 10000"/>
                <a:gd name="connsiteY17" fmla="*/ 1366 h 16108"/>
                <a:gd name="connsiteX18" fmla="*/ 1247 w 10000"/>
                <a:gd name="connsiteY18" fmla="*/ 1501 h 16108"/>
                <a:gd name="connsiteX19" fmla="*/ 1097 w 10000"/>
                <a:gd name="connsiteY19" fmla="*/ 1632 h 16108"/>
                <a:gd name="connsiteX20" fmla="*/ 958 w 10000"/>
                <a:gd name="connsiteY20" fmla="*/ 1760 h 16108"/>
                <a:gd name="connsiteX21" fmla="*/ 829 w 10000"/>
                <a:gd name="connsiteY21" fmla="*/ 1885 h 16108"/>
                <a:gd name="connsiteX22" fmla="*/ 711 w 10000"/>
                <a:gd name="connsiteY22" fmla="*/ 2002 h 16108"/>
                <a:gd name="connsiteX23" fmla="*/ 609 w 10000"/>
                <a:gd name="connsiteY23" fmla="*/ 2105 h 16108"/>
                <a:gd name="connsiteX24" fmla="*/ 445 w 10000"/>
                <a:gd name="connsiteY24" fmla="*/ 2287 h 16108"/>
                <a:gd name="connsiteX25" fmla="*/ 345 w 10000"/>
                <a:gd name="connsiteY25" fmla="*/ 2404 h 16108"/>
                <a:gd name="connsiteX26" fmla="*/ 311 w 10000"/>
                <a:gd name="connsiteY26" fmla="*/ 2440 h 16108"/>
                <a:gd name="connsiteX27" fmla="*/ 311 w 10000"/>
                <a:gd name="connsiteY27" fmla="*/ 2440 h 16108"/>
                <a:gd name="connsiteX28" fmla="*/ 247 w 10000"/>
                <a:gd name="connsiteY28" fmla="*/ 2514 h 16108"/>
                <a:gd name="connsiteX29" fmla="*/ 189 w 10000"/>
                <a:gd name="connsiteY29" fmla="*/ 2596 h 16108"/>
                <a:gd name="connsiteX30" fmla="*/ 137 w 10000"/>
                <a:gd name="connsiteY30" fmla="*/ 2667 h 16108"/>
                <a:gd name="connsiteX31" fmla="*/ 89 w 10000"/>
                <a:gd name="connsiteY31" fmla="*/ 2738 h 16108"/>
                <a:gd name="connsiteX32" fmla="*/ 23 w 10000"/>
                <a:gd name="connsiteY32" fmla="*/ 2838 h 16108"/>
                <a:gd name="connsiteX33" fmla="*/ 0 w 10000"/>
                <a:gd name="connsiteY33" fmla="*/ 2877 h 16108"/>
                <a:gd name="connsiteX34" fmla="*/ 1117 w 10000"/>
                <a:gd name="connsiteY34" fmla="*/ 16014 h 16108"/>
                <a:gd name="connsiteX35" fmla="*/ 8885 w 10000"/>
                <a:gd name="connsiteY35" fmla="*/ 16108 h 16108"/>
                <a:gd name="connsiteX36" fmla="*/ 10000 w 10000"/>
                <a:gd name="connsiteY36" fmla="*/ 2877 h 16108"/>
                <a:gd name="connsiteX37" fmla="*/ 10000 w 10000"/>
                <a:gd name="connsiteY37" fmla="*/ 2877 h 16108"/>
                <a:gd name="connsiteX38" fmla="*/ 9980 w 10000"/>
                <a:gd name="connsiteY38" fmla="*/ 2841 h 16108"/>
                <a:gd name="connsiteX39" fmla="*/ 9920 w 10000"/>
                <a:gd name="connsiteY39" fmla="*/ 2742 h 16108"/>
                <a:gd name="connsiteX40" fmla="*/ 9828 w 10000"/>
                <a:gd name="connsiteY40" fmla="*/ 2603 h 16108"/>
                <a:gd name="connsiteX41" fmla="*/ 9770 w 10000"/>
                <a:gd name="connsiteY41" fmla="*/ 2528 h 16108"/>
                <a:gd name="connsiteX42" fmla="*/ 9704 w 10000"/>
                <a:gd name="connsiteY42" fmla="*/ 2440 h 16108"/>
                <a:gd name="connsiteX43" fmla="*/ 9704 w 10000"/>
                <a:gd name="connsiteY43" fmla="*/ 2440 h 16108"/>
                <a:gd name="connsiteX44" fmla="*/ 9570 w 10000"/>
                <a:gd name="connsiteY44" fmla="*/ 2287 h 16108"/>
                <a:gd name="connsiteX45" fmla="*/ 9406 w 10000"/>
                <a:gd name="connsiteY45" fmla="*/ 2105 h 16108"/>
                <a:gd name="connsiteX46" fmla="*/ 9303 w 10000"/>
                <a:gd name="connsiteY46" fmla="*/ 2002 h 16108"/>
                <a:gd name="connsiteX47" fmla="*/ 9186 w 10000"/>
                <a:gd name="connsiteY47" fmla="*/ 1885 h 16108"/>
                <a:gd name="connsiteX48" fmla="*/ 9058 w 10000"/>
                <a:gd name="connsiteY48" fmla="*/ 1760 h 16108"/>
                <a:gd name="connsiteX49" fmla="*/ 8919 w 10000"/>
                <a:gd name="connsiteY49" fmla="*/ 1632 h 16108"/>
                <a:gd name="connsiteX50" fmla="*/ 8768 w 10000"/>
                <a:gd name="connsiteY50" fmla="*/ 1501 h 16108"/>
                <a:gd name="connsiteX51" fmla="*/ 8609 w 10000"/>
                <a:gd name="connsiteY51" fmla="*/ 1366 h 16108"/>
                <a:gd name="connsiteX52" fmla="*/ 8439 w 10000"/>
                <a:gd name="connsiteY52" fmla="*/ 1238 h 16108"/>
                <a:gd name="connsiteX53" fmla="*/ 8263 w 10000"/>
                <a:gd name="connsiteY53" fmla="*/ 1110 h 16108"/>
                <a:gd name="connsiteX54" fmla="*/ 8079 w 10000"/>
                <a:gd name="connsiteY54" fmla="*/ 985 h 16108"/>
                <a:gd name="connsiteX55" fmla="*/ 7889 w 10000"/>
                <a:gd name="connsiteY55" fmla="*/ 868 h 16108"/>
                <a:gd name="connsiteX56" fmla="*/ 7889 w 10000"/>
                <a:gd name="connsiteY56" fmla="*/ 868 h 16108"/>
                <a:gd name="connsiteX57" fmla="*/ 7751 w 10000"/>
                <a:gd name="connsiteY57" fmla="*/ 782 h 16108"/>
                <a:gd name="connsiteX58" fmla="*/ 7613 w 10000"/>
                <a:gd name="connsiteY58" fmla="*/ 701 h 16108"/>
                <a:gd name="connsiteX59" fmla="*/ 7470 w 10000"/>
                <a:gd name="connsiteY59" fmla="*/ 622 h 16108"/>
                <a:gd name="connsiteX60" fmla="*/ 7328 w 10000"/>
                <a:gd name="connsiteY60" fmla="*/ 555 h 16108"/>
                <a:gd name="connsiteX61" fmla="*/ 7185 w 10000"/>
                <a:gd name="connsiteY61" fmla="*/ 491 h 16108"/>
                <a:gd name="connsiteX62" fmla="*/ 7041 w 10000"/>
                <a:gd name="connsiteY62" fmla="*/ 423 h 16108"/>
                <a:gd name="connsiteX63" fmla="*/ 6896 w 10000"/>
                <a:gd name="connsiteY63" fmla="*/ 366 h 16108"/>
                <a:gd name="connsiteX64" fmla="*/ 6752 w 10000"/>
                <a:gd name="connsiteY64" fmla="*/ 313 h 16108"/>
                <a:gd name="connsiteX65" fmla="*/ 6752 w 10000"/>
                <a:gd name="connsiteY65" fmla="*/ 313 h 16108"/>
                <a:gd name="connsiteX66" fmla="*/ 6495 w 10000"/>
                <a:gd name="connsiteY66" fmla="*/ 228 h 16108"/>
                <a:gd name="connsiteX67" fmla="*/ 6243 w 10000"/>
                <a:gd name="connsiteY67" fmla="*/ 156 h 16108"/>
                <a:gd name="connsiteX68" fmla="*/ 5999 w 10000"/>
                <a:gd name="connsiteY68" fmla="*/ 103 h 16108"/>
                <a:gd name="connsiteX69" fmla="*/ 5767 w 10000"/>
                <a:gd name="connsiteY69" fmla="*/ 57 h 16108"/>
                <a:gd name="connsiteX70" fmla="*/ 5548 w 10000"/>
                <a:gd name="connsiteY70" fmla="*/ 28 h 16108"/>
                <a:gd name="connsiteX71" fmla="*/ 5348 w 10000"/>
                <a:gd name="connsiteY71" fmla="*/ 4 h 16108"/>
                <a:gd name="connsiteX72" fmla="*/ 5166 w 10000"/>
                <a:gd name="connsiteY72" fmla="*/ 0 h 16108"/>
                <a:gd name="connsiteX73" fmla="*/ 5007 w 10000"/>
                <a:gd name="connsiteY73" fmla="*/ 4 h 16108"/>
                <a:gd name="connsiteX74" fmla="*/ 5007 w 10000"/>
                <a:gd name="connsiteY74" fmla="*/ 4 h 16108"/>
                <a:gd name="connsiteX75" fmla="*/ 4846 w 10000"/>
                <a:gd name="connsiteY75" fmla="*/ 0 h 16108"/>
                <a:gd name="connsiteX76" fmla="*/ 4663 w 10000"/>
                <a:gd name="connsiteY76" fmla="*/ 4 h 16108"/>
                <a:gd name="connsiteX77" fmla="*/ 4460 w 10000"/>
                <a:gd name="connsiteY77" fmla="*/ 28 h 16108"/>
                <a:gd name="connsiteX78" fmla="*/ 4242 w 10000"/>
                <a:gd name="connsiteY78" fmla="*/ 57 h 16108"/>
                <a:gd name="connsiteX79" fmla="*/ 4008 w 10000"/>
                <a:gd name="connsiteY79" fmla="*/ 103 h 16108"/>
                <a:gd name="connsiteX80" fmla="*/ 3763 w 10000"/>
                <a:gd name="connsiteY80" fmla="*/ 164 h 16108"/>
                <a:gd name="connsiteX81" fmla="*/ 3511 w 10000"/>
                <a:gd name="connsiteY81" fmla="*/ 231 h 16108"/>
                <a:gd name="connsiteX82" fmla="*/ 3252 w 10000"/>
                <a:gd name="connsiteY82" fmla="*/ 320 h 16108"/>
                <a:gd name="connsiteX83" fmla="*/ 3252 w 10000"/>
                <a:gd name="connsiteY83" fmla="*/ 320 h 16108"/>
                <a:gd name="connsiteX0" fmla="*/ 3252 w 10000"/>
                <a:gd name="connsiteY0" fmla="*/ 320 h 16108"/>
                <a:gd name="connsiteX1" fmla="*/ 3252 w 10000"/>
                <a:gd name="connsiteY1" fmla="*/ 320 h 16108"/>
                <a:gd name="connsiteX2" fmla="*/ 3252 w 10000"/>
                <a:gd name="connsiteY2" fmla="*/ 320 h 16108"/>
                <a:gd name="connsiteX3" fmla="*/ 3189 w 10000"/>
                <a:gd name="connsiteY3" fmla="*/ 341 h 16108"/>
                <a:gd name="connsiteX4" fmla="*/ 3189 w 10000"/>
                <a:gd name="connsiteY4" fmla="*/ 341 h 16108"/>
                <a:gd name="connsiteX5" fmla="*/ 3047 w 10000"/>
                <a:gd name="connsiteY5" fmla="*/ 395 h 16108"/>
                <a:gd name="connsiteX6" fmla="*/ 2913 w 10000"/>
                <a:gd name="connsiteY6" fmla="*/ 448 h 16108"/>
                <a:gd name="connsiteX7" fmla="*/ 2779 w 10000"/>
                <a:gd name="connsiteY7" fmla="*/ 505 h 16108"/>
                <a:gd name="connsiteX8" fmla="*/ 2649 w 10000"/>
                <a:gd name="connsiteY8" fmla="*/ 569 h 16108"/>
                <a:gd name="connsiteX9" fmla="*/ 2519 w 10000"/>
                <a:gd name="connsiteY9" fmla="*/ 637 h 16108"/>
                <a:gd name="connsiteX10" fmla="*/ 2390 w 10000"/>
                <a:gd name="connsiteY10" fmla="*/ 704 h 16108"/>
                <a:gd name="connsiteX11" fmla="*/ 2258 w 10000"/>
                <a:gd name="connsiteY11" fmla="*/ 786 h 16108"/>
                <a:gd name="connsiteX12" fmla="*/ 2126 w 10000"/>
                <a:gd name="connsiteY12" fmla="*/ 868 h 16108"/>
                <a:gd name="connsiteX13" fmla="*/ 2126 w 10000"/>
                <a:gd name="connsiteY13" fmla="*/ 868 h 16108"/>
                <a:gd name="connsiteX14" fmla="*/ 1936 w 10000"/>
                <a:gd name="connsiteY14" fmla="*/ 985 h 16108"/>
                <a:gd name="connsiteX15" fmla="*/ 1752 w 10000"/>
                <a:gd name="connsiteY15" fmla="*/ 1110 h 16108"/>
                <a:gd name="connsiteX16" fmla="*/ 1575 w 10000"/>
                <a:gd name="connsiteY16" fmla="*/ 1238 h 16108"/>
                <a:gd name="connsiteX17" fmla="*/ 1408 w 10000"/>
                <a:gd name="connsiteY17" fmla="*/ 1366 h 16108"/>
                <a:gd name="connsiteX18" fmla="*/ 1247 w 10000"/>
                <a:gd name="connsiteY18" fmla="*/ 1501 h 16108"/>
                <a:gd name="connsiteX19" fmla="*/ 1097 w 10000"/>
                <a:gd name="connsiteY19" fmla="*/ 1632 h 16108"/>
                <a:gd name="connsiteX20" fmla="*/ 958 w 10000"/>
                <a:gd name="connsiteY20" fmla="*/ 1760 h 16108"/>
                <a:gd name="connsiteX21" fmla="*/ 829 w 10000"/>
                <a:gd name="connsiteY21" fmla="*/ 1885 h 16108"/>
                <a:gd name="connsiteX22" fmla="*/ 711 w 10000"/>
                <a:gd name="connsiteY22" fmla="*/ 2002 h 16108"/>
                <a:gd name="connsiteX23" fmla="*/ 609 w 10000"/>
                <a:gd name="connsiteY23" fmla="*/ 2105 h 16108"/>
                <a:gd name="connsiteX24" fmla="*/ 445 w 10000"/>
                <a:gd name="connsiteY24" fmla="*/ 2287 h 16108"/>
                <a:gd name="connsiteX25" fmla="*/ 345 w 10000"/>
                <a:gd name="connsiteY25" fmla="*/ 2404 h 16108"/>
                <a:gd name="connsiteX26" fmla="*/ 311 w 10000"/>
                <a:gd name="connsiteY26" fmla="*/ 2440 h 16108"/>
                <a:gd name="connsiteX27" fmla="*/ 311 w 10000"/>
                <a:gd name="connsiteY27" fmla="*/ 2440 h 16108"/>
                <a:gd name="connsiteX28" fmla="*/ 247 w 10000"/>
                <a:gd name="connsiteY28" fmla="*/ 2514 h 16108"/>
                <a:gd name="connsiteX29" fmla="*/ 189 w 10000"/>
                <a:gd name="connsiteY29" fmla="*/ 2596 h 16108"/>
                <a:gd name="connsiteX30" fmla="*/ 137 w 10000"/>
                <a:gd name="connsiteY30" fmla="*/ 2667 h 16108"/>
                <a:gd name="connsiteX31" fmla="*/ 89 w 10000"/>
                <a:gd name="connsiteY31" fmla="*/ 2738 h 16108"/>
                <a:gd name="connsiteX32" fmla="*/ 23 w 10000"/>
                <a:gd name="connsiteY32" fmla="*/ 2838 h 16108"/>
                <a:gd name="connsiteX33" fmla="*/ 0 w 10000"/>
                <a:gd name="connsiteY33" fmla="*/ 2877 h 16108"/>
                <a:gd name="connsiteX34" fmla="*/ 1117 w 10000"/>
                <a:gd name="connsiteY34" fmla="*/ 16014 h 16108"/>
                <a:gd name="connsiteX35" fmla="*/ 8885 w 10000"/>
                <a:gd name="connsiteY35" fmla="*/ 16108 h 16108"/>
                <a:gd name="connsiteX36" fmla="*/ 10000 w 10000"/>
                <a:gd name="connsiteY36" fmla="*/ 2877 h 16108"/>
                <a:gd name="connsiteX37" fmla="*/ 10000 w 10000"/>
                <a:gd name="connsiteY37" fmla="*/ 2877 h 16108"/>
                <a:gd name="connsiteX38" fmla="*/ 9980 w 10000"/>
                <a:gd name="connsiteY38" fmla="*/ 2841 h 16108"/>
                <a:gd name="connsiteX39" fmla="*/ 9920 w 10000"/>
                <a:gd name="connsiteY39" fmla="*/ 2742 h 16108"/>
                <a:gd name="connsiteX40" fmla="*/ 9828 w 10000"/>
                <a:gd name="connsiteY40" fmla="*/ 2603 h 16108"/>
                <a:gd name="connsiteX41" fmla="*/ 9770 w 10000"/>
                <a:gd name="connsiteY41" fmla="*/ 2528 h 16108"/>
                <a:gd name="connsiteX42" fmla="*/ 9704 w 10000"/>
                <a:gd name="connsiteY42" fmla="*/ 2440 h 16108"/>
                <a:gd name="connsiteX43" fmla="*/ 9704 w 10000"/>
                <a:gd name="connsiteY43" fmla="*/ 2440 h 16108"/>
                <a:gd name="connsiteX44" fmla="*/ 9570 w 10000"/>
                <a:gd name="connsiteY44" fmla="*/ 2287 h 16108"/>
                <a:gd name="connsiteX45" fmla="*/ 9406 w 10000"/>
                <a:gd name="connsiteY45" fmla="*/ 2105 h 16108"/>
                <a:gd name="connsiteX46" fmla="*/ 9303 w 10000"/>
                <a:gd name="connsiteY46" fmla="*/ 2002 h 16108"/>
                <a:gd name="connsiteX47" fmla="*/ 9186 w 10000"/>
                <a:gd name="connsiteY47" fmla="*/ 1885 h 16108"/>
                <a:gd name="connsiteX48" fmla="*/ 9058 w 10000"/>
                <a:gd name="connsiteY48" fmla="*/ 1760 h 16108"/>
                <a:gd name="connsiteX49" fmla="*/ 8919 w 10000"/>
                <a:gd name="connsiteY49" fmla="*/ 1632 h 16108"/>
                <a:gd name="connsiteX50" fmla="*/ 8768 w 10000"/>
                <a:gd name="connsiteY50" fmla="*/ 1501 h 16108"/>
                <a:gd name="connsiteX51" fmla="*/ 8609 w 10000"/>
                <a:gd name="connsiteY51" fmla="*/ 1366 h 16108"/>
                <a:gd name="connsiteX52" fmla="*/ 8439 w 10000"/>
                <a:gd name="connsiteY52" fmla="*/ 1238 h 16108"/>
                <a:gd name="connsiteX53" fmla="*/ 8263 w 10000"/>
                <a:gd name="connsiteY53" fmla="*/ 1110 h 16108"/>
                <a:gd name="connsiteX54" fmla="*/ 8079 w 10000"/>
                <a:gd name="connsiteY54" fmla="*/ 985 h 16108"/>
                <a:gd name="connsiteX55" fmla="*/ 7889 w 10000"/>
                <a:gd name="connsiteY55" fmla="*/ 868 h 16108"/>
                <a:gd name="connsiteX56" fmla="*/ 7889 w 10000"/>
                <a:gd name="connsiteY56" fmla="*/ 868 h 16108"/>
                <a:gd name="connsiteX57" fmla="*/ 7751 w 10000"/>
                <a:gd name="connsiteY57" fmla="*/ 782 h 16108"/>
                <a:gd name="connsiteX58" fmla="*/ 7613 w 10000"/>
                <a:gd name="connsiteY58" fmla="*/ 701 h 16108"/>
                <a:gd name="connsiteX59" fmla="*/ 7470 w 10000"/>
                <a:gd name="connsiteY59" fmla="*/ 622 h 16108"/>
                <a:gd name="connsiteX60" fmla="*/ 7328 w 10000"/>
                <a:gd name="connsiteY60" fmla="*/ 555 h 16108"/>
                <a:gd name="connsiteX61" fmla="*/ 7185 w 10000"/>
                <a:gd name="connsiteY61" fmla="*/ 491 h 16108"/>
                <a:gd name="connsiteX62" fmla="*/ 7041 w 10000"/>
                <a:gd name="connsiteY62" fmla="*/ 423 h 16108"/>
                <a:gd name="connsiteX63" fmla="*/ 6896 w 10000"/>
                <a:gd name="connsiteY63" fmla="*/ 366 h 16108"/>
                <a:gd name="connsiteX64" fmla="*/ 6752 w 10000"/>
                <a:gd name="connsiteY64" fmla="*/ 313 h 16108"/>
                <a:gd name="connsiteX65" fmla="*/ 6752 w 10000"/>
                <a:gd name="connsiteY65" fmla="*/ 313 h 16108"/>
                <a:gd name="connsiteX66" fmla="*/ 6495 w 10000"/>
                <a:gd name="connsiteY66" fmla="*/ 228 h 16108"/>
                <a:gd name="connsiteX67" fmla="*/ 6243 w 10000"/>
                <a:gd name="connsiteY67" fmla="*/ 156 h 16108"/>
                <a:gd name="connsiteX68" fmla="*/ 5999 w 10000"/>
                <a:gd name="connsiteY68" fmla="*/ 103 h 16108"/>
                <a:gd name="connsiteX69" fmla="*/ 5767 w 10000"/>
                <a:gd name="connsiteY69" fmla="*/ 57 h 16108"/>
                <a:gd name="connsiteX70" fmla="*/ 5548 w 10000"/>
                <a:gd name="connsiteY70" fmla="*/ 28 h 16108"/>
                <a:gd name="connsiteX71" fmla="*/ 5348 w 10000"/>
                <a:gd name="connsiteY71" fmla="*/ 4 h 16108"/>
                <a:gd name="connsiteX72" fmla="*/ 5166 w 10000"/>
                <a:gd name="connsiteY72" fmla="*/ 0 h 16108"/>
                <a:gd name="connsiteX73" fmla="*/ 5007 w 10000"/>
                <a:gd name="connsiteY73" fmla="*/ 4 h 16108"/>
                <a:gd name="connsiteX74" fmla="*/ 5007 w 10000"/>
                <a:gd name="connsiteY74" fmla="*/ 4 h 16108"/>
                <a:gd name="connsiteX75" fmla="*/ 4846 w 10000"/>
                <a:gd name="connsiteY75" fmla="*/ 0 h 16108"/>
                <a:gd name="connsiteX76" fmla="*/ 4663 w 10000"/>
                <a:gd name="connsiteY76" fmla="*/ 4 h 16108"/>
                <a:gd name="connsiteX77" fmla="*/ 4460 w 10000"/>
                <a:gd name="connsiteY77" fmla="*/ 28 h 16108"/>
                <a:gd name="connsiteX78" fmla="*/ 4242 w 10000"/>
                <a:gd name="connsiteY78" fmla="*/ 57 h 16108"/>
                <a:gd name="connsiteX79" fmla="*/ 4008 w 10000"/>
                <a:gd name="connsiteY79" fmla="*/ 103 h 16108"/>
                <a:gd name="connsiteX80" fmla="*/ 3763 w 10000"/>
                <a:gd name="connsiteY80" fmla="*/ 164 h 16108"/>
                <a:gd name="connsiteX81" fmla="*/ 3511 w 10000"/>
                <a:gd name="connsiteY81" fmla="*/ 231 h 16108"/>
                <a:gd name="connsiteX82" fmla="*/ 3252 w 10000"/>
                <a:gd name="connsiteY82" fmla="*/ 320 h 16108"/>
                <a:gd name="connsiteX83" fmla="*/ 3252 w 10000"/>
                <a:gd name="connsiteY83" fmla="*/ 320 h 16108"/>
                <a:gd name="connsiteX0" fmla="*/ 3252 w 10000"/>
                <a:gd name="connsiteY0" fmla="*/ 320 h 16108"/>
                <a:gd name="connsiteX1" fmla="*/ 3252 w 10000"/>
                <a:gd name="connsiteY1" fmla="*/ 320 h 16108"/>
                <a:gd name="connsiteX2" fmla="*/ 3252 w 10000"/>
                <a:gd name="connsiteY2" fmla="*/ 320 h 16108"/>
                <a:gd name="connsiteX3" fmla="*/ 3189 w 10000"/>
                <a:gd name="connsiteY3" fmla="*/ 341 h 16108"/>
                <a:gd name="connsiteX4" fmla="*/ 3189 w 10000"/>
                <a:gd name="connsiteY4" fmla="*/ 341 h 16108"/>
                <a:gd name="connsiteX5" fmla="*/ 3047 w 10000"/>
                <a:gd name="connsiteY5" fmla="*/ 395 h 16108"/>
                <a:gd name="connsiteX6" fmla="*/ 2913 w 10000"/>
                <a:gd name="connsiteY6" fmla="*/ 448 h 16108"/>
                <a:gd name="connsiteX7" fmla="*/ 2779 w 10000"/>
                <a:gd name="connsiteY7" fmla="*/ 505 h 16108"/>
                <a:gd name="connsiteX8" fmla="*/ 2649 w 10000"/>
                <a:gd name="connsiteY8" fmla="*/ 569 h 16108"/>
                <a:gd name="connsiteX9" fmla="*/ 2519 w 10000"/>
                <a:gd name="connsiteY9" fmla="*/ 637 h 16108"/>
                <a:gd name="connsiteX10" fmla="*/ 2390 w 10000"/>
                <a:gd name="connsiteY10" fmla="*/ 704 h 16108"/>
                <a:gd name="connsiteX11" fmla="*/ 2258 w 10000"/>
                <a:gd name="connsiteY11" fmla="*/ 786 h 16108"/>
                <a:gd name="connsiteX12" fmla="*/ 2126 w 10000"/>
                <a:gd name="connsiteY12" fmla="*/ 868 h 16108"/>
                <a:gd name="connsiteX13" fmla="*/ 2126 w 10000"/>
                <a:gd name="connsiteY13" fmla="*/ 868 h 16108"/>
                <a:gd name="connsiteX14" fmla="*/ 1936 w 10000"/>
                <a:gd name="connsiteY14" fmla="*/ 985 h 16108"/>
                <a:gd name="connsiteX15" fmla="*/ 1752 w 10000"/>
                <a:gd name="connsiteY15" fmla="*/ 1110 h 16108"/>
                <a:gd name="connsiteX16" fmla="*/ 1575 w 10000"/>
                <a:gd name="connsiteY16" fmla="*/ 1238 h 16108"/>
                <a:gd name="connsiteX17" fmla="*/ 1408 w 10000"/>
                <a:gd name="connsiteY17" fmla="*/ 1366 h 16108"/>
                <a:gd name="connsiteX18" fmla="*/ 1247 w 10000"/>
                <a:gd name="connsiteY18" fmla="*/ 1501 h 16108"/>
                <a:gd name="connsiteX19" fmla="*/ 1097 w 10000"/>
                <a:gd name="connsiteY19" fmla="*/ 1632 h 16108"/>
                <a:gd name="connsiteX20" fmla="*/ 958 w 10000"/>
                <a:gd name="connsiteY20" fmla="*/ 1760 h 16108"/>
                <a:gd name="connsiteX21" fmla="*/ 829 w 10000"/>
                <a:gd name="connsiteY21" fmla="*/ 1885 h 16108"/>
                <a:gd name="connsiteX22" fmla="*/ 711 w 10000"/>
                <a:gd name="connsiteY22" fmla="*/ 2002 h 16108"/>
                <a:gd name="connsiteX23" fmla="*/ 609 w 10000"/>
                <a:gd name="connsiteY23" fmla="*/ 2105 h 16108"/>
                <a:gd name="connsiteX24" fmla="*/ 445 w 10000"/>
                <a:gd name="connsiteY24" fmla="*/ 2287 h 16108"/>
                <a:gd name="connsiteX25" fmla="*/ 345 w 10000"/>
                <a:gd name="connsiteY25" fmla="*/ 2404 h 16108"/>
                <a:gd name="connsiteX26" fmla="*/ 311 w 10000"/>
                <a:gd name="connsiteY26" fmla="*/ 2440 h 16108"/>
                <a:gd name="connsiteX27" fmla="*/ 311 w 10000"/>
                <a:gd name="connsiteY27" fmla="*/ 2440 h 16108"/>
                <a:gd name="connsiteX28" fmla="*/ 247 w 10000"/>
                <a:gd name="connsiteY28" fmla="*/ 2514 h 16108"/>
                <a:gd name="connsiteX29" fmla="*/ 189 w 10000"/>
                <a:gd name="connsiteY29" fmla="*/ 2596 h 16108"/>
                <a:gd name="connsiteX30" fmla="*/ 137 w 10000"/>
                <a:gd name="connsiteY30" fmla="*/ 2667 h 16108"/>
                <a:gd name="connsiteX31" fmla="*/ 89 w 10000"/>
                <a:gd name="connsiteY31" fmla="*/ 2738 h 16108"/>
                <a:gd name="connsiteX32" fmla="*/ 23 w 10000"/>
                <a:gd name="connsiteY32" fmla="*/ 2838 h 16108"/>
                <a:gd name="connsiteX33" fmla="*/ 0 w 10000"/>
                <a:gd name="connsiteY33" fmla="*/ 2877 h 16108"/>
                <a:gd name="connsiteX34" fmla="*/ 1117 w 10000"/>
                <a:gd name="connsiteY34" fmla="*/ 16014 h 16108"/>
                <a:gd name="connsiteX35" fmla="*/ 8885 w 10000"/>
                <a:gd name="connsiteY35" fmla="*/ 16108 h 16108"/>
                <a:gd name="connsiteX36" fmla="*/ 10000 w 10000"/>
                <a:gd name="connsiteY36" fmla="*/ 2877 h 16108"/>
                <a:gd name="connsiteX37" fmla="*/ 10000 w 10000"/>
                <a:gd name="connsiteY37" fmla="*/ 2877 h 16108"/>
                <a:gd name="connsiteX38" fmla="*/ 9980 w 10000"/>
                <a:gd name="connsiteY38" fmla="*/ 2841 h 16108"/>
                <a:gd name="connsiteX39" fmla="*/ 9920 w 10000"/>
                <a:gd name="connsiteY39" fmla="*/ 2742 h 16108"/>
                <a:gd name="connsiteX40" fmla="*/ 9828 w 10000"/>
                <a:gd name="connsiteY40" fmla="*/ 2603 h 16108"/>
                <a:gd name="connsiteX41" fmla="*/ 9770 w 10000"/>
                <a:gd name="connsiteY41" fmla="*/ 2528 h 16108"/>
                <a:gd name="connsiteX42" fmla="*/ 9704 w 10000"/>
                <a:gd name="connsiteY42" fmla="*/ 2440 h 16108"/>
                <a:gd name="connsiteX43" fmla="*/ 9704 w 10000"/>
                <a:gd name="connsiteY43" fmla="*/ 2440 h 16108"/>
                <a:gd name="connsiteX44" fmla="*/ 9570 w 10000"/>
                <a:gd name="connsiteY44" fmla="*/ 2287 h 16108"/>
                <a:gd name="connsiteX45" fmla="*/ 9406 w 10000"/>
                <a:gd name="connsiteY45" fmla="*/ 2105 h 16108"/>
                <a:gd name="connsiteX46" fmla="*/ 9303 w 10000"/>
                <a:gd name="connsiteY46" fmla="*/ 2002 h 16108"/>
                <a:gd name="connsiteX47" fmla="*/ 9186 w 10000"/>
                <a:gd name="connsiteY47" fmla="*/ 1885 h 16108"/>
                <a:gd name="connsiteX48" fmla="*/ 9058 w 10000"/>
                <a:gd name="connsiteY48" fmla="*/ 1760 h 16108"/>
                <a:gd name="connsiteX49" fmla="*/ 8919 w 10000"/>
                <a:gd name="connsiteY49" fmla="*/ 1632 h 16108"/>
                <a:gd name="connsiteX50" fmla="*/ 8768 w 10000"/>
                <a:gd name="connsiteY50" fmla="*/ 1501 h 16108"/>
                <a:gd name="connsiteX51" fmla="*/ 8609 w 10000"/>
                <a:gd name="connsiteY51" fmla="*/ 1366 h 16108"/>
                <a:gd name="connsiteX52" fmla="*/ 8439 w 10000"/>
                <a:gd name="connsiteY52" fmla="*/ 1238 h 16108"/>
                <a:gd name="connsiteX53" fmla="*/ 8263 w 10000"/>
                <a:gd name="connsiteY53" fmla="*/ 1110 h 16108"/>
                <a:gd name="connsiteX54" fmla="*/ 8079 w 10000"/>
                <a:gd name="connsiteY54" fmla="*/ 985 h 16108"/>
                <a:gd name="connsiteX55" fmla="*/ 7889 w 10000"/>
                <a:gd name="connsiteY55" fmla="*/ 868 h 16108"/>
                <a:gd name="connsiteX56" fmla="*/ 7889 w 10000"/>
                <a:gd name="connsiteY56" fmla="*/ 868 h 16108"/>
                <a:gd name="connsiteX57" fmla="*/ 7751 w 10000"/>
                <a:gd name="connsiteY57" fmla="*/ 782 h 16108"/>
                <a:gd name="connsiteX58" fmla="*/ 7613 w 10000"/>
                <a:gd name="connsiteY58" fmla="*/ 701 h 16108"/>
                <a:gd name="connsiteX59" fmla="*/ 7470 w 10000"/>
                <a:gd name="connsiteY59" fmla="*/ 622 h 16108"/>
                <a:gd name="connsiteX60" fmla="*/ 7328 w 10000"/>
                <a:gd name="connsiteY60" fmla="*/ 555 h 16108"/>
                <a:gd name="connsiteX61" fmla="*/ 7185 w 10000"/>
                <a:gd name="connsiteY61" fmla="*/ 491 h 16108"/>
                <a:gd name="connsiteX62" fmla="*/ 7041 w 10000"/>
                <a:gd name="connsiteY62" fmla="*/ 423 h 16108"/>
                <a:gd name="connsiteX63" fmla="*/ 6896 w 10000"/>
                <a:gd name="connsiteY63" fmla="*/ 366 h 16108"/>
                <a:gd name="connsiteX64" fmla="*/ 6752 w 10000"/>
                <a:gd name="connsiteY64" fmla="*/ 313 h 16108"/>
                <a:gd name="connsiteX65" fmla="*/ 6752 w 10000"/>
                <a:gd name="connsiteY65" fmla="*/ 313 h 16108"/>
                <a:gd name="connsiteX66" fmla="*/ 6495 w 10000"/>
                <a:gd name="connsiteY66" fmla="*/ 228 h 16108"/>
                <a:gd name="connsiteX67" fmla="*/ 6243 w 10000"/>
                <a:gd name="connsiteY67" fmla="*/ 156 h 16108"/>
                <a:gd name="connsiteX68" fmla="*/ 5999 w 10000"/>
                <a:gd name="connsiteY68" fmla="*/ 103 h 16108"/>
                <a:gd name="connsiteX69" fmla="*/ 5767 w 10000"/>
                <a:gd name="connsiteY69" fmla="*/ 57 h 16108"/>
                <a:gd name="connsiteX70" fmla="*/ 5548 w 10000"/>
                <a:gd name="connsiteY70" fmla="*/ 28 h 16108"/>
                <a:gd name="connsiteX71" fmla="*/ 5348 w 10000"/>
                <a:gd name="connsiteY71" fmla="*/ 4 h 16108"/>
                <a:gd name="connsiteX72" fmla="*/ 5166 w 10000"/>
                <a:gd name="connsiteY72" fmla="*/ 0 h 16108"/>
                <a:gd name="connsiteX73" fmla="*/ 5007 w 10000"/>
                <a:gd name="connsiteY73" fmla="*/ 4 h 16108"/>
                <a:gd name="connsiteX74" fmla="*/ 5007 w 10000"/>
                <a:gd name="connsiteY74" fmla="*/ 4 h 16108"/>
                <a:gd name="connsiteX75" fmla="*/ 4846 w 10000"/>
                <a:gd name="connsiteY75" fmla="*/ 0 h 16108"/>
                <a:gd name="connsiteX76" fmla="*/ 4663 w 10000"/>
                <a:gd name="connsiteY76" fmla="*/ 4 h 16108"/>
                <a:gd name="connsiteX77" fmla="*/ 4460 w 10000"/>
                <a:gd name="connsiteY77" fmla="*/ 28 h 16108"/>
                <a:gd name="connsiteX78" fmla="*/ 4242 w 10000"/>
                <a:gd name="connsiteY78" fmla="*/ 57 h 16108"/>
                <a:gd name="connsiteX79" fmla="*/ 4008 w 10000"/>
                <a:gd name="connsiteY79" fmla="*/ 103 h 16108"/>
                <a:gd name="connsiteX80" fmla="*/ 3763 w 10000"/>
                <a:gd name="connsiteY80" fmla="*/ 164 h 16108"/>
                <a:gd name="connsiteX81" fmla="*/ 3511 w 10000"/>
                <a:gd name="connsiteY81" fmla="*/ 231 h 16108"/>
                <a:gd name="connsiteX82" fmla="*/ 3252 w 10000"/>
                <a:gd name="connsiteY82" fmla="*/ 320 h 16108"/>
                <a:gd name="connsiteX83" fmla="*/ 3252 w 10000"/>
                <a:gd name="connsiteY83" fmla="*/ 320 h 16108"/>
                <a:gd name="connsiteX0" fmla="*/ 3252 w 10000"/>
                <a:gd name="connsiteY0" fmla="*/ 320 h 16108"/>
                <a:gd name="connsiteX1" fmla="*/ 3252 w 10000"/>
                <a:gd name="connsiteY1" fmla="*/ 320 h 16108"/>
                <a:gd name="connsiteX2" fmla="*/ 3252 w 10000"/>
                <a:gd name="connsiteY2" fmla="*/ 320 h 16108"/>
                <a:gd name="connsiteX3" fmla="*/ 3189 w 10000"/>
                <a:gd name="connsiteY3" fmla="*/ 341 h 16108"/>
                <a:gd name="connsiteX4" fmla="*/ 3189 w 10000"/>
                <a:gd name="connsiteY4" fmla="*/ 341 h 16108"/>
                <a:gd name="connsiteX5" fmla="*/ 3047 w 10000"/>
                <a:gd name="connsiteY5" fmla="*/ 395 h 16108"/>
                <a:gd name="connsiteX6" fmla="*/ 2913 w 10000"/>
                <a:gd name="connsiteY6" fmla="*/ 448 h 16108"/>
                <a:gd name="connsiteX7" fmla="*/ 2779 w 10000"/>
                <a:gd name="connsiteY7" fmla="*/ 505 h 16108"/>
                <a:gd name="connsiteX8" fmla="*/ 2649 w 10000"/>
                <a:gd name="connsiteY8" fmla="*/ 569 h 16108"/>
                <a:gd name="connsiteX9" fmla="*/ 2519 w 10000"/>
                <a:gd name="connsiteY9" fmla="*/ 637 h 16108"/>
                <a:gd name="connsiteX10" fmla="*/ 2390 w 10000"/>
                <a:gd name="connsiteY10" fmla="*/ 704 h 16108"/>
                <a:gd name="connsiteX11" fmla="*/ 2258 w 10000"/>
                <a:gd name="connsiteY11" fmla="*/ 786 h 16108"/>
                <a:gd name="connsiteX12" fmla="*/ 2126 w 10000"/>
                <a:gd name="connsiteY12" fmla="*/ 868 h 16108"/>
                <a:gd name="connsiteX13" fmla="*/ 2126 w 10000"/>
                <a:gd name="connsiteY13" fmla="*/ 868 h 16108"/>
                <a:gd name="connsiteX14" fmla="*/ 1936 w 10000"/>
                <a:gd name="connsiteY14" fmla="*/ 985 h 16108"/>
                <a:gd name="connsiteX15" fmla="*/ 1752 w 10000"/>
                <a:gd name="connsiteY15" fmla="*/ 1110 h 16108"/>
                <a:gd name="connsiteX16" fmla="*/ 1575 w 10000"/>
                <a:gd name="connsiteY16" fmla="*/ 1238 h 16108"/>
                <a:gd name="connsiteX17" fmla="*/ 1408 w 10000"/>
                <a:gd name="connsiteY17" fmla="*/ 1366 h 16108"/>
                <a:gd name="connsiteX18" fmla="*/ 1247 w 10000"/>
                <a:gd name="connsiteY18" fmla="*/ 1501 h 16108"/>
                <a:gd name="connsiteX19" fmla="*/ 1097 w 10000"/>
                <a:gd name="connsiteY19" fmla="*/ 1632 h 16108"/>
                <a:gd name="connsiteX20" fmla="*/ 958 w 10000"/>
                <a:gd name="connsiteY20" fmla="*/ 1760 h 16108"/>
                <a:gd name="connsiteX21" fmla="*/ 829 w 10000"/>
                <a:gd name="connsiteY21" fmla="*/ 1885 h 16108"/>
                <a:gd name="connsiteX22" fmla="*/ 711 w 10000"/>
                <a:gd name="connsiteY22" fmla="*/ 2002 h 16108"/>
                <a:gd name="connsiteX23" fmla="*/ 609 w 10000"/>
                <a:gd name="connsiteY23" fmla="*/ 2105 h 16108"/>
                <a:gd name="connsiteX24" fmla="*/ 445 w 10000"/>
                <a:gd name="connsiteY24" fmla="*/ 2287 h 16108"/>
                <a:gd name="connsiteX25" fmla="*/ 345 w 10000"/>
                <a:gd name="connsiteY25" fmla="*/ 2404 h 16108"/>
                <a:gd name="connsiteX26" fmla="*/ 311 w 10000"/>
                <a:gd name="connsiteY26" fmla="*/ 2440 h 16108"/>
                <a:gd name="connsiteX27" fmla="*/ 311 w 10000"/>
                <a:gd name="connsiteY27" fmla="*/ 2440 h 16108"/>
                <a:gd name="connsiteX28" fmla="*/ 247 w 10000"/>
                <a:gd name="connsiteY28" fmla="*/ 2514 h 16108"/>
                <a:gd name="connsiteX29" fmla="*/ 189 w 10000"/>
                <a:gd name="connsiteY29" fmla="*/ 2596 h 16108"/>
                <a:gd name="connsiteX30" fmla="*/ 137 w 10000"/>
                <a:gd name="connsiteY30" fmla="*/ 2667 h 16108"/>
                <a:gd name="connsiteX31" fmla="*/ 89 w 10000"/>
                <a:gd name="connsiteY31" fmla="*/ 2738 h 16108"/>
                <a:gd name="connsiteX32" fmla="*/ 23 w 10000"/>
                <a:gd name="connsiteY32" fmla="*/ 2838 h 16108"/>
                <a:gd name="connsiteX33" fmla="*/ 0 w 10000"/>
                <a:gd name="connsiteY33" fmla="*/ 2877 h 16108"/>
                <a:gd name="connsiteX34" fmla="*/ 1117 w 10000"/>
                <a:gd name="connsiteY34" fmla="*/ 16014 h 16108"/>
                <a:gd name="connsiteX35" fmla="*/ 8885 w 10000"/>
                <a:gd name="connsiteY35" fmla="*/ 16108 h 16108"/>
                <a:gd name="connsiteX36" fmla="*/ 10000 w 10000"/>
                <a:gd name="connsiteY36" fmla="*/ 2877 h 16108"/>
                <a:gd name="connsiteX37" fmla="*/ 10000 w 10000"/>
                <a:gd name="connsiteY37" fmla="*/ 2877 h 16108"/>
                <a:gd name="connsiteX38" fmla="*/ 9980 w 10000"/>
                <a:gd name="connsiteY38" fmla="*/ 2841 h 16108"/>
                <a:gd name="connsiteX39" fmla="*/ 9920 w 10000"/>
                <a:gd name="connsiteY39" fmla="*/ 2742 h 16108"/>
                <a:gd name="connsiteX40" fmla="*/ 9828 w 10000"/>
                <a:gd name="connsiteY40" fmla="*/ 2603 h 16108"/>
                <a:gd name="connsiteX41" fmla="*/ 9770 w 10000"/>
                <a:gd name="connsiteY41" fmla="*/ 2528 h 16108"/>
                <a:gd name="connsiteX42" fmla="*/ 9704 w 10000"/>
                <a:gd name="connsiteY42" fmla="*/ 2440 h 16108"/>
                <a:gd name="connsiteX43" fmla="*/ 9704 w 10000"/>
                <a:gd name="connsiteY43" fmla="*/ 2440 h 16108"/>
                <a:gd name="connsiteX44" fmla="*/ 9570 w 10000"/>
                <a:gd name="connsiteY44" fmla="*/ 2287 h 16108"/>
                <a:gd name="connsiteX45" fmla="*/ 9406 w 10000"/>
                <a:gd name="connsiteY45" fmla="*/ 2105 h 16108"/>
                <a:gd name="connsiteX46" fmla="*/ 9303 w 10000"/>
                <a:gd name="connsiteY46" fmla="*/ 2002 h 16108"/>
                <a:gd name="connsiteX47" fmla="*/ 9186 w 10000"/>
                <a:gd name="connsiteY47" fmla="*/ 1885 h 16108"/>
                <a:gd name="connsiteX48" fmla="*/ 9058 w 10000"/>
                <a:gd name="connsiteY48" fmla="*/ 1760 h 16108"/>
                <a:gd name="connsiteX49" fmla="*/ 8919 w 10000"/>
                <a:gd name="connsiteY49" fmla="*/ 1632 h 16108"/>
                <a:gd name="connsiteX50" fmla="*/ 8768 w 10000"/>
                <a:gd name="connsiteY50" fmla="*/ 1501 h 16108"/>
                <a:gd name="connsiteX51" fmla="*/ 8609 w 10000"/>
                <a:gd name="connsiteY51" fmla="*/ 1366 h 16108"/>
                <a:gd name="connsiteX52" fmla="*/ 8439 w 10000"/>
                <a:gd name="connsiteY52" fmla="*/ 1238 h 16108"/>
                <a:gd name="connsiteX53" fmla="*/ 8263 w 10000"/>
                <a:gd name="connsiteY53" fmla="*/ 1110 h 16108"/>
                <a:gd name="connsiteX54" fmla="*/ 8079 w 10000"/>
                <a:gd name="connsiteY54" fmla="*/ 985 h 16108"/>
                <a:gd name="connsiteX55" fmla="*/ 7889 w 10000"/>
                <a:gd name="connsiteY55" fmla="*/ 868 h 16108"/>
                <a:gd name="connsiteX56" fmla="*/ 7889 w 10000"/>
                <a:gd name="connsiteY56" fmla="*/ 868 h 16108"/>
                <a:gd name="connsiteX57" fmla="*/ 7751 w 10000"/>
                <a:gd name="connsiteY57" fmla="*/ 782 h 16108"/>
                <a:gd name="connsiteX58" fmla="*/ 7613 w 10000"/>
                <a:gd name="connsiteY58" fmla="*/ 701 h 16108"/>
                <a:gd name="connsiteX59" fmla="*/ 7470 w 10000"/>
                <a:gd name="connsiteY59" fmla="*/ 622 h 16108"/>
                <a:gd name="connsiteX60" fmla="*/ 7328 w 10000"/>
                <a:gd name="connsiteY60" fmla="*/ 555 h 16108"/>
                <a:gd name="connsiteX61" fmla="*/ 7185 w 10000"/>
                <a:gd name="connsiteY61" fmla="*/ 491 h 16108"/>
                <a:gd name="connsiteX62" fmla="*/ 7041 w 10000"/>
                <a:gd name="connsiteY62" fmla="*/ 423 h 16108"/>
                <a:gd name="connsiteX63" fmla="*/ 6896 w 10000"/>
                <a:gd name="connsiteY63" fmla="*/ 366 h 16108"/>
                <a:gd name="connsiteX64" fmla="*/ 6752 w 10000"/>
                <a:gd name="connsiteY64" fmla="*/ 313 h 16108"/>
                <a:gd name="connsiteX65" fmla="*/ 6752 w 10000"/>
                <a:gd name="connsiteY65" fmla="*/ 313 h 16108"/>
                <a:gd name="connsiteX66" fmla="*/ 6495 w 10000"/>
                <a:gd name="connsiteY66" fmla="*/ 228 h 16108"/>
                <a:gd name="connsiteX67" fmla="*/ 6243 w 10000"/>
                <a:gd name="connsiteY67" fmla="*/ 156 h 16108"/>
                <a:gd name="connsiteX68" fmla="*/ 5999 w 10000"/>
                <a:gd name="connsiteY68" fmla="*/ 103 h 16108"/>
                <a:gd name="connsiteX69" fmla="*/ 5767 w 10000"/>
                <a:gd name="connsiteY69" fmla="*/ 57 h 16108"/>
                <a:gd name="connsiteX70" fmla="*/ 5548 w 10000"/>
                <a:gd name="connsiteY70" fmla="*/ 28 h 16108"/>
                <a:gd name="connsiteX71" fmla="*/ 5348 w 10000"/>
                <a:gd name="connsiteY71" fmla="*/ 4 h 16108"/>
                <a:gd name="connsiteX72" fmla="*/ 5166 w 10000"/>
                <a:gd name="connsiteY72" fmla="*/ 0 h 16108"/>
                <a:gd name="connsiteX73" fmla="*/ 5007 w 10000"/>
                <a:gd name="connsiteY73" fmla="*/ 4 h 16108"/>
                <a:gd name="connsiteX74" fmla="*/ 5007 w 10000"/>
                <a:gd name="connsiteY74" fmla="*/ 4 h 16108"/>
                <a:gd name="connsiteX75" fmla="*/ 4846 w 10000"/>
                <a:gd name="connsiteY75" fmla="*/ 0 h 16108"/>
                <a:gd name="connsiteX76" fmla="*/ 4663 w 10000"/>
                <a:gd name="connsiteY76" fmla="*/ 4 h 16108"/>
                <a:gd name="connsiteX77" fmla="*/ 4460 w 10000"/>
                <a:gd name="connsiteY77" fmla="*/ 28 h 16108"/>
                <a:gd name="connsiteX78" fmla="*/ 4242 w 10000"/>
                <a:gd name="connsiteY78" fmla="*/ 57 h 16108"/>
                <a:gd name="connsiteX79" fmla="*/ 4008 w 10000"/>
                <a:gd name="connsiteY79" fmla="*/ 103 h 16108"/>
                <a:gd name="connsiteX80" fmla="*/ 3763 w 10000"/>
                <a:gd name="connsiteY80" fmla="*/ 164 h 16108"/>
                <a:gd name="connsiteX81" fmla="*/ 3511 w 10000"/>
                <a:gd name="connsiteY81" fmla="*/ 231 h 16108"/>
                <a:gd name="connsiteX82" fmla="*/ 3252 w 10000"/>
                <a:gd name="connsiteY82" fmla="*/ 320 h 16108"/>
                <a:gd name="connsiteX83" fmla="*/ 3252 w 10000"/>
                <a:gd name="connsiteY83" fmla="*/ 320 h 16108"/>
                <a:gd name="connsiteX0" fmla="*/ 3252 w 10000"/>
                <a:gd name="connsiteY0" fmla="*/ 320 h 16108"/>
                <a:gd name="connsiteX1" fmla="*/ 3252 w 10000"/>
                <a:gd name="connsiteY1" fmla="*/ 320 h 16108"/>
                <a:gd name="connsiteX2" fmla="*/ 3252 w 10000"/>
                <a:gd name="connsiteY2" fmla="*/ 320 h 16108"/>
                <a:gd name="connsiteX3" fmla="*/ 3189 w 10000"/>
                <a:gd name="connsiteY3" fmla="*/ 341 h 16108"/>
                <a:gd name="connsiteX4" fmla="*/ 3189 w 10000"/>
                <a:gd name="connsiteY4" fmla="*/ 341 h 16108"/>
                <a:gd name="connsiteX5" fmla="*/ 3047 w 10000"/>
                <a:gd name="connsiteY5" fmla="*/ 395 h 16108"/>
                <a:gd name="connsiteX6" fmla="*/ 2913 w 10000"/>
                <a:gd name="connsiteY6" fmla="*/ 448 h 16108"/>
                <a:gd name="connsiteX7" fmla="*/ 2779 w 10000"/>
                <a:gd name="connsiteY7" fmla="*/ 505 h 16108"/>
                <a:gd name="connsiteX8" fmla="*/ 2649 w 10000"/>
                <a:gd name="connsiteY8" fmla="*/ 569 h 16108"/>
                <a:gd name="connsiteX9" fmla="*/ 2519 w 10000"/>
                <a:gd name="connsiteY9" fmla="*/ 637 h 16108"/>
                <a:gd name="connsiteX10" fmla="*/ 2390 w 10000"/>
                <a:gd name="connsiteY10" fmla="*/ 704 h 16108"/>
                <a:gd name="connsiteX11" fmla="*/ 2258 w 10000"/>
                <a:gd name="connsiteY11" fmla="*/ 786 h 16108"/>
                <a:gd name="connsiteX12" fmla="*/ 2126 w 10000"/>
                <a:gd name="connsiteY12" fmla="*/ 868 h 16108"/>
                <a:gd name="connsiteX13" fmla="*/ 2126 w 10000"/>
                <a:gd name="connsiteY13" fmla="*/ 868 h 16108"/>
                <a:gd name="connsiteX14" fmla="*/ 1936 w 10000"/>
                <a:gd name="connsiteY14" fmla="*/ 985 h 16108"/>
                <a:gd name="connsiteX15" fmla="*/ 1752 w 10000"/>
                <a:gd name="connsiteY15" fmla="*/ 1110 h 16108"/>
                <a:gd name="connsiteX16" fmla="*/ 1575 w 10000"/>
                <a:gd name="connsiteY16" fmla="*/ 1238 h 16108"/>
                <a:gd name="connsiteX17" fmla="*/ 1408 w 10000"/>
                <a:gd name="connsiteY17" fmla="*/ 1366 h 16108"/>
                <a:gd name="connsiteX18" fmla="*/ 1247 w 10000"/>
                <a:gd name="connsiteY18" fmla="*/ 1501 h 16108"/>
                <a:gd name="connsiteX19" fmla="*/ 1097 w 10000"/>
                <a:gd name="connsiteY19" fmla="*/ 1632 h 16108"/>
                <a:gd name="connsiteX20" fmla="*/ 958 w 10000"/>
                <a:gd name="connsiteY20" fmla="*/ 1760 h 16108"/>
                <a:gd name="connsiteX21" fmla="*/ 829 w 10000"/>
                <a:gd name="connsiteY21" fmla="*/ 1885 h 16108"/>
                <a:gd name="connsiteX22" fmla="*/ 711 w 10000"/>
                <a:gd name="connsiteY22" fmla="*/ 2002 h 16108"/>
                <a:gd name="connsiteX23" fmla="*/ 609 w 10000"/>
                <a:gd name="connsiteY23" fmla="*/ 2105 h 16108"/>
                <a:gd name="connsiteX24" fmla="*/ 445 w 10000"/>
                <a:gd name="connsiteY24" fmla="*/ 2287 h 16108"/>
                <a:gd name="connsiteX25" fmla="*/ 345 w 10000"/>
                <a:gd name="connsiteY25" fmla="*/ 2404 h 16108"/>
                <a:gd name="connsiteX26" fmla="*/ 311 w 10000"/>
                <a:gd name="connsiteY26" fmla="*/ 2440 h 16108"/>
                <a:gd name="connsiteX27" fmla="*/ 311 w 10000"/>
                <a:gd name="connsiteY27" fmla="*/ 2440 h 16108"/>
                <a:gd name="connsiteX28" fmla="*/ 247 w 10000"/>
                <a:gd name="connsiteY28" fmla="*/ 2514 h 16108"/>
                <a:gd name="connsiteX29" fmla="*/ 189 w 10000"/>
                <a:gd name="connsiteY29" fmla="*/ 2596 h 16108"/>
                <a:gd name="connsiteX30" fmla="*/ 137 w 10000"/>
                <a:gd name="connsiteY30" fmla="*/ 2667 h 16108"/>
                <a:gd name="connsiteX31" fmla="*/ 89 w 10000"/>
                <a:gd name="connsiteY31" fmla="*/ 2738 h 16108"/>
                <a:gd name="connsiteX32" fmla="*/ 23 w 10000"/>
                <a:gd name="connsiteY32" fmla="*/ 2838 h 16108"/>
                <a:gd name="connsiteX33" fmla="*/ 0 w 10000"/>
                <a:gd name="connsiteY33" fmla="*/ 2877 h 16108"/>
                <a:gd name="connsiteX34" fmla="*/ 1117 w 10000"/>
                <a:gd name="connsiteY34" fmla="*/ 16014 h 16108"/>
                <a:gd name="connsiteX35" fmla="*/ 8885 w 10000"/>
                <a:gd name="connsiteY35" fmla="*/ 16108 h 16108"/>
                <a:gd name="connsiteX36" fmla="*/ 10000 w 10000"/>
                <a:gd name="connsiteY36" fmla="*/ 2877 h 16108"/>
                <a:gd name="connsiteX37" fmla="*/ 10000 w 10000"/>
                <a:gd name="connsiteY37" fmla="*/ 2877 h 16108"/>
                <a:gd name="connsiteX38" fmla="*/ 9980 w 10000"/>
                <a:gd name="connsiteY38" fmla="*/ 2841 h 16108"/>
                <a:gd name="connsiteX39" fmla="*/ 9920 w 10000"/>
                <a:gd name="connsiteY39" fmla="*/ 2742 h 16108"/>
                <a:gd name="connsiteX40" fmla="*/ 9828 w 10000"/>
                <a:gd name="connsiteY40" fmla="*/ 2603 h 16108"/>
                <a:gd name="connsiteX41" fmla="*/ 9770 w 10000"/>
                <a:gd name="connsiteY41" fmla="*/ 2528 h 16108"/>
                <a:gd name="connsiteX42" fmla="*/ 9704 w 10000"/>
                <a:gd name="connsiteY42" fmla="*/ 2440 h 16108"/>
                <a:gd name="connsiteX43" fmla="*/ 9704 w 10000"/>
                <a:gd name="connsiteY43" fmla="*/ 2440 h 16108"/>
                <a:gd name="connsiteX44" fmla="*/ 9570 w 10000"/>
                <a:gd name="connsiteY44" fmla="*/ 2287 h 16108"/>
                <a:gd name="connsiteX45" fmla="*/ 9406 w 10000"/>
                <a:gd name="connsiteY45" fmla="*/ 2105 h 16108"/>
                <a:gd name="connsiteX46" fmla="*/ 9303 w 10000"/>
                <a:gd name="connsiteY46" fmla="*/ 2002 h 16108"/>
                <a:gd name="connsiteX47" fmla="*/ 9186 w 10000"/>
                <a:gd name="connsiteY47" fmla="*/ 1885 h 16108"/>
                <a:gd name="connsiteX48" fmla="*/ 9058 w 10000"/>
                <a:gd name="connsiteY48" fmla="*/ 1760 h 16108"/>
                <a:gd name="connsiteX49" fmla="*/ 8919 w 10000"/>
                <a:gd name="connsiteY49" fmla="*/ 1632 h 16108"/>
                <a:gd name="connsiteX50" fmla="*/ 8768 w 10000"/>
                <a:gd name="connsiteY50" fmla="*/ 1501 h 16108"/>
                <a:gd name="connsiteX51" fmla="*/ 8609 w 10000"/>
                <a:gd name="connsiteY51" fmla="*/ 1366 h 16108"/>
                <a:gd name="connsiteX52" fmla="*/ 8439 w 10000"/>
                <a:gd name="connsiteY52" fmla="*/ 1238 h 16108"/>
                <a:gd name="connsiteX53" fmla="*/ 8263 w 10000"/>
                <a:gd name="connsiteY53" fmla="*/ 1110 h 16108"/>
                <a:gd name="connsiteX54" fmla="*/ 8079 w 10000"/>
                <a:gd name="connsiteY54" fmla="*/ 985 h 16108"/>
                <a:gd name="connsiteX55" fmla="*/ 7889 w 10000"/>
                <a:gd name="connsiteY55" fmla="*/ 868 h 16108"/>
                <a:gd name="connsiteX56" fmla="*/ 7889 w 10000"/>
                <a:gd name="connsiteY56" fmla="*/ 868 h 16108"/>
                <a:gd name="connsiteX57" fmla="*/ 7751 w 10000"/>
                <a:gd name="connsiteY57" fmla="*/ 782 h 16108"/>
                <a:gd name="connsiteX58" fmla="*/ 7613 w 10000"/>
                <a:gd name="connsiteY58" fmla="*/ 701 h 16108"/>
                <a:gd name="connsiteX59" fmla="*/ 7470 w 10000"/>
                <a:gd name="connsiteY59" fmla="*/ 622 h 16108"/>
                <a:gd name="connsiteX60" fmla="*/ 7328 w 10000"/>
                <a:gd name="connsiteY60" fmla="*/ 555 h 16108"/>
                <a:gd name="connsiteX61" fmla="*/ 7185 w 10000"/>
                <a:gd name="connsiteY61" fmla="*/ 491 h 16108"/>
                <a:gd name="connsiteX62" fmla="*/ 7041 w 10000"/>
                <a:gd name="connsiteY62" fmla="*/ 423 h 16108"/>
                <a:gd name="connsiteX63" fmla="*/ 6896 w 10000"/>
                <a:gd name="connsiteY63" fmla="*/ 366 h 16108"/>
                <a:gd name="connsiteX64" fmla="*/ 6752 w 10000"/>
                <a:gd name="connsiteY64" fmla="*/ 313 h 16108"/>
                <a:gd name="connsiteX65" fmla="*/ 6752 w 10000"/>
                <a:gd name="connsiteY65" fmla="*/ 313 h 16108"/>
                <a:gd name="connsiteX66" fmla="*/ 6495 w 10000"/>
                <a:gd name="connsiteY66" fmla="*/ 228 h 16108"/>
                <a:gd name="connsiteX67" fmla="*/ 6243 w 10000"/>
                <a:gd name="connsiteY67" fmla="*/ 156 h 16108"/>
                <a:gd name="connsiteX68" fmla="*/ 5999 w 10000"/>
                <a:gd name="connsiteY68" fmla="*/ 103 h 16108"/>
                <a:gd name="connsiteX69" fmla="*/ 5767 w 10000"/>
                <a:gd name="connsiteY69" fmla="*/ 57 h 16108"/>
                <a:gd name="connsiteX70" fmla="*/ 5548 w 10000"/>
                <a:gd name="connsiteY70" fmla="*/ 28 h 16108"/>
                <a:gd name="connsiteX71" fmla="*/ 5348 w 10000"/>
                <a:gd name="connsiteY71" fmla="*/ 4 h 16108"/>
                <a:gd name="connsiteX72" fmla="*/ 5166 w 10000"/>
                <a:gd name="connsiteY72" fmla="*/ 0 h 16108"/>
                <a:gd name="connsiteX73" fmla="*/ 5007 w 10000"/>
                <a:gd name="connsiteY73" fmla="*/ 4 h 16108"/>
                <a:gd name="connsiteX74" fmla="*/ 5007 w 10000"/>
                <a:gd name="connsiteY74" fmla="*/ 4 h 16108"/>
                <a:gd name="connsiteX75" fmla="*/ 4846 w 10000"/>
                <a:gd name="connsiteY75" fmla="*/ 0 h 16108"/>
                <a:gd name="connsiteX76" fmla="*/ 4663 w 10000"/>
                <a:gd name="connsiteY76" fmla="*/ 4 h 16108"/>
                <a:gd name="connsiteX77" fmla="*/ 4460 w 10000"/>
                <a:gd name="connsiteY77" fmla="*/ 28 h 16108"/>
                <a:gd name="connsiteX78" fmla="*/ 4242 w 10000"/>
                <a:gd name="connsiteY78" fmla="*/ 57 h 16108"/>
                <a:gd name="connsiteX79" fmla="*/ 4008 w 10000"/>
                <a:gd name="connsiteY79" fmla="*/ 103 h 16108"/>
                <a:gd name="connsiteX80" fmla="*/ 3763 w 10000"/>
                <a:gd name="connsiteY80" fmla="*/ 164 h 16108"/>
                <a:gd name="connsiteX81" fmla="*/ 3511 w 10000"/>
                <a:gd name="connsiteY81" fmla="*/ 231 h 16108"/>
                <a:gd name="connsiteX82" fmla="*/ 3252 w 10000"/>
                <a:gd name="connsiteY82" fmla="*/ 320 h 16108"/>
                <a:gd name="connsiteX83" fmla="*/ 3252 w 10000"/>
                <a:gd name="connsiteY83" fmla="*/ 320 h 16108"/>
                <a:gd name="connsiteX0" fmla="*/ 3252 w 10000"/>
                <a:gd name="connsiteY0" fmla="*/ 320 h 16108"/>
                <a:gd name="connsiteX1" fmla="*/ 3252 w 10000"/>
                <a:gd name="connsiteY1" fmla="*/ 320 h 16108"/>
                <a:gd name="connsiteX2" fmla="*/ 3252 w 10000"/>
                <a:gd name="connsiteY2" fmla="*/ 320 h 16108"/>
                <a:gd name="connsiteX3" fmla="*/ 3189 w 10000"/>
                <a:gd name="connsiteY3" fmla="*/ 341 h 16108"/>
                <a:gd name="connsiteX4" fmla="*/ 3189 w 10000"/>
                <a:gd name="connsiteY4" fmla="*/ 341 h 16108"/>
                <a:gd name="connsiteX5" fmla="*/ 3047 w 10000"/>
                <a:gd name="connsiteY5" fmla="*/ 395 h 16108"/>
                <a:gd name="connsiteX6" fmla="*/ 2913 w 10000"/>
                <a:gd name="connsiteY6" fmla="*/ 448 h 16108"/>
                <a:gd name="connsiteX7" fmla="*/ 2779 w 10000"/>
                <a:gd name="connsiteY7" fmla="*/ 505 h 16108"/>
                <a:gd name="connsiteX8" fmla="*/ 2649 w 10000"/>
                <a:gd name="connsiteY8" fmla="*/ 569 h 16108"/>
                <a:gd name="connsiteX9" fmla="*/ 2519 w 10000"/>
                <a:gd name="connsiteY9" fmla="*/ 637 h 16108"/>
                <a:gd name="connsiteX10" fmla="*/ 2390 w 10000"/>
                <a:gd name="connsiteY10" fmla="*/ 704 h 16108"/>
                <a:gd name="connsiteX11" fmla="*/ 2258 w 10000"/>
                <a:gd name="connsiteY11" fmla="*/ 786 h 16108"/>
                <a:gd name="connsiteX12" fmla="*/ 2126 w 10000"/>
                <a:gd name="connsiteY12" fmla="*/ 868 h 16108"/>
                <a:gd name="connsiteX13" fmla="*/ 2126 w 10000"/>
                <a:gd name="connsiteY13" fmla="*/ 868 h 16108"/>
                <a:gd name="connsiteX14" fmla="*/ 1936 w 10000"/>
                <a:gd name="connsiteY14" fmla="*/ 985 h 16108"/>
                <a:gd name="connsiteX15" fmla="*/ 1752 w 10000"/>
                <a:gd name="connsiteY15" fmla="*/ 1110 h 16108"/>
                <a:gd name="connsiteX16" fmla="*/ 1575 w 10000"/>
                <a:gd name="connsiteY16" fmla="*/ 1238 h 16108"/>
                <a:gd name="connsiteX17" fmla="*/ 1408 w 10000"/>
                <a:gd name="connsiteY17" fmla="*/ 1366 h 16108"/>
                <a:gd name="connsiteX18" fmla="*/ 1247 w 10000"/>
                <a:gd name="connsiteY18" fmla="*/ 1501 h 16108"/>
                <a:gd name="connsiteX19" fmla="*/ 1097 w 10000"/>
                <a:gd name="connsiteY19" fmla="*/ 1632 h 16108"/>
                <a:gd name="connsiteX20" fmla="*/ 958 w 10000"/>
                <a:gd name="connsiteY20" fmla="*/ 1760 h 16108"/>
                <a:gd name="connsiteX21" fmla="*/ 829 w 10000"/>
                <a:gd name="connsiteY21" fmla="*/ 1885 h 16108"/>
                <a:gd name="connsiteX22" fmla="*/ 711 w 10000"/>
                <a:gd name="connsiteY22" fmla="*/ 2002 h 16108"/>
                <a:gd name="connsiteX23" fmla="*/ 609 w 10000"/>
                <a:gd name="connsiteY23" fmla="*/ 2105 h 16108"/>
                <a:gd name="connsiteX24" fmla="*/ 445 w 10000"/>
                <a:gd name="connsiteY24" fmla="*/ 2287 h 16108"/>
                <a:gd name="connsiteX25" fmla="*/ 345 w 10000"/>
                <a:gd name="connsiteY25" fmla="*/ 2404 h 16108"/>
                <a:gd name="connsiteX26" fmla="*/ 311 w 10000"/>
                <a:gd name="connsiteY26" fmla="*/ 2440 h 16108"/>
                <a:gd name="connsiteX27" fmla="*/ 311 w 10000"/>
                <a:gd name="connsiteY27" fmla="*/ 2440 h 16108"/>
                <a:gd name="connsiteX28" fmla="*/ 247 w 10000"/>
                <a:gd name="connsiteY28" fmla="*/ 2514 h 16108"/>
                <a:gd name="connsiteX29" fmla="*/ 189 w 10000"/>
                <a:gd name="connsiteY29" fmla="*/ 2596 h 16108"/>
                <a:gd name="connsiteX30" fmla="*/ 137 w 10000"/>
                <a:gd name="connsiteY30" fmla="*/ 2667 h 16108"/>
                <a:gd name="connsiteX31" fmla="*/ 89 w 10000"/>
                <a:gd name="connsiteY31" fmla="*/ 2738 h 16108"/>
                <a:gd name="connsiteX32" fmla="*/ 23 w 10000"/>
                <a:gd name="connsiteY32" fmla="*/ 2838 h 16108"/>
                <a:gd name="connsiteX33" fmla="*/ 0 w 10000"/>
                <a:gd name="connsiteY33" fmla="*/ 2877 h 16108"/>
                <a:gd name="connsiteX34" fmla="*/ 1117 w 10000"/>
                <a:gd name="connsiteY34" fmla="*/ 16014 h 16108"/>
                <a:gd name="connsiteX35" fmla="*/ 8885 w 10000"/>
                <a:gd name="connsiteY35" fmla="*/ 16108 h 16108"/>
                <a:gd name="connsiteX36" fmla="*/ 10000 w 10000"/>
                <a:gd name="connsiteY36" fmla="*/ 2877 h 16108"/>
                <a:gd name="connsiteX37" fmla="*/ 10000 w 10000"/>
                <a:gd name="connsiteY37" fmla="*/ 2877 h 16108"/>
                <a:gd name="connsiteX38" fmla="*/ 9980 w 10000"/>
                <a:gd name="connsiteY38" fmla="*/ 2841 h 16108"/>
                <a:gd name="connsiteX39" fmla="*/ 9920 w 10000"/>
                <a:gd name="connsiteY39" fmla="*/ 2742 h 16108"/>
                <a:gd name="connsiteX40" fmla="*/ 9828 w 10000"/>
                <a:gd name="connsiteY40" fmla="*/ 2603 h 16108"/>
                <a:gd name="connsiteX41" fmla="*/ 9770 w 10000"/>
                <a:gd name="connsiteY41" fmla="*/ 2528 h 16108"/>
                <a:gd name="connsiteX42" fmla="*/ 9704 w 10000"/>
                <a:gd name="connsiteY42" fmla="*/ 2440 h 16108"/>
                <a:gd name="connsiteX43" fmla="*/ 9704 w 10000"/>
                <a:gd name="connsiteY43" fmla="*/ 2440 h 16108"/>
                <a:gd name="connsiteX44" fmla="*/ 9570 w 10000"/>
                <a:gd name="connsiteY44" fmla="*/ 2287 h 16108"/>
                <a:gd name="connsiteX45" fmla="*/ 9406 w 10000"/>
                <a:gd name="connsiteY45" fmla="*/ 2105 h 16108"/>
                <a:gd name="connsiteX46" fmla="*/ 9303 w 10000"/>
                <a:gd name="connsiteY46" fmla="*/ 2002 h 16108"/>
                <a:gd name="connsiteX47" fmla="*/ 9186 w 10000"/>
                <a:gd name="connsiteY47" fmla="*/ 1885 h 16108"/>
                <a:gd name="connsiteX48" fmla="*/ 9058 w 10000"/>
                <a:gd name="connsiteY48" fmla="*/ 1760 h 16108"/>
                <a:gd name="connsiteX49" fmla="*/ 8919 w 10000"/>
                <a:gd name="connsiteY49" fmla="*/ 1632 h 16108"/>
                <a:gd name="connsiteX50" fmla="*/ 8768 w 10000"/>
                <a:gd name="connsiteY50" fmla="*/ 1501 h 16108"/>
                <a:gd name="connsiteX51" fmla="*/ 8609 w 10000"/>
                <a:gd name="connsiteY51" fmla="*/ 1366 h 16108"/>
                <a:gd name="connsiteX52" fmla="*/ 8439 w 10000"/>
                <a:gd name="connsiteY52" fmla="*/ 1238 h 16108"/>
                <a:gd name="connsiteX53" fmla="*/ 8263 w 10000"/>
                <a:gd name="connsiteY53" fmla="*/ 1110 h 16108"/>
                <a:gd name="connsiteX54" fmla="*/ 8079 w 10000"/>
                <a:gd name="connsiteY54" fmla="*/ 985 h 16108"/>
                <a:gd name="connsiteX55" fmla="*/ 7889 w 10000"/>
                <a:gd name="connsiteY55" fmla="*/ 868 h 16108"/>
                <a:gd name="connsiteX56" fmla="*/ 7889 w 10000"/>
                <a:gd name="connsiteY56" fmla="*/ 868 h 16108"/>
                <a:gd name="connsiteX57" fmla="*/ 7751 w 10000"/>
                <a:gd name="connsiteY57" fmla="*/ 782 h 16108"/>
                <a:gd name="connsiteX58" fmla="*/ 7613 w 10000"/>
                <a:gd name="connsiteY58" fmla="*/ 701 h 16108"/>
                <a:gd name="connsiteX59" fmla="*/ 7470 w 10000"/>
                <a:gd name="connsiteY59" fmla="*/ 622 h 16108"/>
                <a:gd name="connsiteX60" fmla="*/ 7328 w 10000"/>
                <a:gd name="connsiteY60" fmla="*/ 555 h 16108"/>
                <a:gd name="connsiteX61" fmla="*/ 7185 w 10000"/>
                <a:gd name="connsiteY61" fmla="*/ 491 h 16108"/>
                <a:gd name="connsiteX62" fmla="*/ 7041 w 10000"/>
                <a:gd name="connsiteY62" fmla="*/ 423 h 16108"/>
                <a:gd name="connsiteX63" fmla="*/ 6896 w 10000"/>
                <a:gd name="connsiteY63" fmla="*/ 366 h 16108"/>
                <a:gd name="connsiteX64" fmla="*/ 6752 w 10000"/>
                <a:gd name="connsiteY64" fmla="*/ 313 h 16108"/>
                <a:gd name="connsiteX65" fmla="*/ 6752 w 10000"/>
                <a:gd name="connsiteY65" fmla="*/ 313 h 16108"/>
                <a:gd name="connsiteX66" fmla="*/ 6495 w 10000"/>
                <a:gd name="connsiteY66" fmla="*/ 228 h 16108"/>
                <a:gd name="connsiteX67" fmla="*/ 6243 w 10000"/>
                <a:gd name="connsiteY67" fmla="*/ 156 h 16108"/>
                <a:gd name="connsiteX68" fmla="*/ 5999 w 10000"/>
                <a:gd name="connsiteY68" fmla="*/ 103 h 16108"/>
                <a:gd name="connsiteX69" fmla="*/ 5767 w 10000"/>
                <a:gd name="connsiteY69" fmla="*/ 57 h 16108"/>
                <a:gd name="connsiteX70" fmla="*/ 5548 w 10000"/>
                <a:gd name="connsiteY70" fmla="*/ 28 h 16108"/>
                <a:gd name="connsiteX71" fmla="*/ 5348 w 10000"/>
                <a:gd name="connsiteY71" fmla="*/ 4 h 16108"/>
                <a:gd name="connsiteX72" fmla="*/ 5166 w 10000"/>
                <a:gd name="connsiteY72" fmla="*/ 0 h 16108"/>
                <a:gd name="connsiteX73" fmla="*/ 5007 w 10000"/>
                <a:gd name="connsiteY73" fmla="*/ 4 h 16108"/>
                <a:gd name="connsiteX74" fmla="*/ 5007 w 10000"/>
                <a:gd name="connsiteY74" fmla="*/ 4 h 16108"/>
                <a:gd name="connsiteX75" fmla="*/ 4846 w 10000"/>
                <a:gd name="connsiteY75" fmla="*/ 0 h 16108"/>
                <a:gd name="connsiteX76" fmla="*/ 4663 w 10000"/>
                <a:gd name="connsiteY76" fmla="*/ 4 h 16108"/>
                <a:gd name="connsiteX77" fmla="*/ 4460 w 10000"/>
                <a:gd name="connsiteY77" fmla="*/ 28 h 16108"/>
                <a:gd name="connsiteX78" fmla="*/ 4242 w 10000"/>
                <a:gd name="connsiteY78" fmla="*/ 57 h 16108"/>
                <a:gd name="connsiteX79" fmla="*/ 4008 w 10000"/>
                <a:gd name="connsiteY79" fmla="*/ 103 h 16108"/>
                <a:gd name="connsiteX80" fmla="*/ 3763 w 10000"/>
                <a:gd name="connsiteY80" fmla="*/ 164 h 16108"/>
                <a:gd name="connsiteX81" fmla="*/ 3511 w 10000"/>
                <a:gd name="connsiteY81" fmla="*/ 231 h 16108"/>
                <a:gd name="connsiteX82" fmla="*/ 3252 w 10000"/>
                <a:gd name="connsiteY82" fmla="*/ 320 h 16108"/>
                <a:gd name="connsiteX83" fmla="*/ 3252 w 10000"/>
                <a:gd name="connsiteY83" fmla="*/ 320 h 16108"/>
                <a:gd name="connsiteX0" fmla="*/ 3252 w 10000"/>
                <a:gd name="connsiteY0" fmla="*/ 320 h 16108"/>
                <a:gd name="connsiteX1" fmla="*/ 3252 w 10000"/>
                <a:gd name="connsiteY1" fmla="*/ 320 h 16108"/>
                <a:gd name="connsiteX2" fmla="*/ 3252 w 10000"/>
                <a:gd name="connsiteY2" fmla="*/ 320 h 16108"/>
                <a:gd name="connsiteX3" fmla="*/ 3189 w 10000"/>
                <a:gd name="connsiteY3" fmla="*/ 341 h 16108"/>
                <a:gd name="connsiteX4" fmla="*/ 3189 w 10000"/>
                <a:gd name="connsiteY4" fmla="*/ 341 h 16108"/>
                <a:gd name="connsiteX5" fmla="*/ 3047 w 10000"/>
                <a:gd name="connsiteY5" fmla="*/ 395 h 16108"/>
                <a:gd name="connsiteX6" fmla="*/ 2913 w 10000"/>
                <a:gd name="connsiteY6" fmla="*/ 448 h 16108"/>
                <a:gd name="connsiteX7" fmla="*/ 2779 w 10000"/>
                <a:gd name="connsiteY7" fmla="*/ 505 h 16108"/>
                <a:gd name="connsiteX8" fmla="*/ 2649 w 10000"/>
                <a:gd name="connsiteY8" fmla="*/ 569 h 16108"/>
                <a:gd name="connsiteX9" fmla="*/ 2519 w 10000"/>
                <a:gd name="connsiteY9" fmla="*/ 637 h 16108"/>
                <a:gd name="connsiteX10" fmla="*/ 2390 w 10000"/>
                <a:gd name="connsiteY10" fmla="*/ 704 h 16108"/>
                <a:gd name="connsiteX11" fmla="*/ 2258 w 10000"/>
                <a:gd name="connsiteY11" fmla="*/ 786 h 16108"/>
                <a:gd name="connsiteX12" fmla="*/ 2126 w 10000"/>
                <a:gd name="connsiteY12" fmla="*/ 868 h 16108"/>
                <a:gd name="connsiteX13" fmla="*/ 2126 w 10000"/>
                <a:gd name="connsiteY13" fmla="*/ 868 h 16108"/>
                <a:gd name="connsiteX14" fmla="*/ 1936 w 10000"/>
                <a:gd name="connsiteY14" fmla="*/ 985 h 16108"/>
                <a:gd name="connsiteX15" fmla="*/ 1752 w 10000"/>
                <a:gd name="connsiteY15" fmla="*/ 1110 h 16108"/>
                <a:gd name="connsiteX16" fmla="*/ 1575 w 10000"/>
                <a:gd name="connsiteY16" fmla="*/ 1238 h 16108"/>
                <a:gd name="connsiteX17" fmla="*/ 1408 w 10000"/>
                <a:gd name="connsiteY17" fmla="*/ 1366 h 16108"/>
                <a:gd name="connsiteX18" fmla="*/ 1247 w 10000"/>
                <a:gd name="connsiteY18" fmla="*/ 1501 h 16108"/>
                <a:gd name="connsiteX19" fmla="*/ 1097 w 10000"/>
                <a:gd name="connsiteY19" fmla="*/ 1632 h 16108"/>
                <a:gd name="connsiteX20" fmla="*/ 958 w 10000"/>
                <a:gd name="connsiteY20" fmla="*/ 1760 h 16108"/>
                <a:gd name="connsiteX21" fmla="*/ 829 w 10000"/>
                <a:gd name="connsiteY21" fmla="*/ 1885 h 16108"/>
                <a:gd name="connsiteX22" fmla="*/ 711 w 10000"/>
                <a:gd name="connsiteY22" fmla="*/ 2002 h 16108"/>
                <a:gd name="connsiteX23" fmla="*/ 609 w 10000"/>
                <a:gd name="connsiteY23" fmla="*/ 2105 h 16108"/>
                <a:gd name="connsiteX24" fmla="*/ 445 w 10000"/>
                <a:gd name="connsiteY24" fmla="*/ 2287 h 16108"/>
                <a:gd name="connsiteX25" fmla="*/ 345 w 10000"/>
                <a:gd name="connsiteY25" fmla="*/ 2404 h 16108"/>
                <a:gd name="connsiteX26" fmla="*/ 311 w 10000"/>
                <a:gd name="connsiteY26" fmla="*/ 2440 h 16108"/>
                <a:gd name="connsiteX27" fmla="*/ 311 w 10000"/>
                <a:gd name="connsiteY27" fmla="*/ 2440 h 16108"/>
                <a:gd name="connsiteX28" fmla="*/ 247 w 10000"/>
                <a:gd name="connsiteY28" fmla="*/ 2514 h 16108"/>
                <a:gd name="connsiteX29" fmla="*/ 189 w 10000"/>
                <a:gd name="connsiteY29" fmla="*/ 2596 h 16108"/>
                <a:gd name="connsiteX30" fmla="*/ 137 w 10000"/>
                <a:gd name="connsiteY30" fmla="*/ 2667 h 16108"/>
                <a:gd name="connsiteX31" fmla="*/ 89 w 10000"/>
                <a:gd name="connsiteY31" fmla="*/ 2738 h 16108"/>
                <a:gd name="connsiteX32" fmla="*/ 23 w 10000"/>
                <a:gd name="connsiteY32" fmla="*/ 2838 h 16108"/>
                <a:gd name="connsiteX33" fmla="*/ 0 w 10000"/>
                <a:gd name="connsiteY33" fmla="*/ 2877 h 16108"/>
                <a:gd name="connsiteX34" fmla="*/ 1117 w 10000"/>
                <a:gd name="connsiteY34" fmla="*/ 16014 h 16108"/>
                <a:gd name="connsiteX35" fmla="*/ 8885 w 10000"/>
                <a:gd name="connsiteY35" fmla="*/ 16108 h 16108"/>
                <a:gd name="connsiteX36" fmla="*/ 10000 w 10000"/>
                <a:gd name="connsiteY36" fmla="*/ 2877 h 16108"/>
                <a:gd name="connsiteX37" fmla="*/ 10000 w 10000"/>
                <a:gd name="connsiteY37" fmla="*/ 2877 h 16108"/>
                <a:gd name="connsiteX38" fmla="*/ 9980 w 10000"/>
                <a:gd name="connsiteY38" fmla="*/ 2841 h 16108"/>
                <a:gd name="connsiteX39" fmla="*/ 9920 w 10000"/>
                <a:gd name="connsiteY39" fmla="*/ 2742 h 16108"/>
                <a:gd name="connsiteX40" fmla="*/ 9828 w 10000"/>
                <a:gd name="connsiteY40" fmla="*/ 2603 h 16108"/>
                <a:gd name="connsiteX41" fmla="*/ 9770 w 10000"/>
                <a:gd name="connsiteY41" fmla="*/ 2528 h 16108"/>
                <a:gd name="connsiteX42" fmla="*/ 9704 w 10000"/>
                <a:gd name="connsiteY42" fmla="*/ 2440 h 16108"/>
                <a:gd name="connsiteX43" fmla="*/ 9704 w 10000"/>
                <a:gd name="connsiteY43" fmla="*/ 2440 h 16108"/>
                <a:gd name="connsiteX44" fmla="*/ 9570 w 10000"/>
                <a:gd name="connsiteY44" fmla="*/ 2287 h 16108"/>
                <a:gd name="connsiteX45" fmla="*/ 9406 w 10000"/>
                <a:gd name="connsiteY45" fmla="*/ 2105 h 16108"/>
                <a:gd name="connsiteX46" fmla="*/ 9303 w 10000"/>
                <a:gd name="connsiteY46" fmla="*/ 2002 h 16108"/>
                <a:gd name="connsiteX47" fmla="*/ 9186 w 10000"/>
                <a:gd name="connsiteY47" fmla="*/ 1885 h 16108"/>
                <a:gd name="connsiteX48" fmla="*/ 9058 w 10000"/>
                <a:gd name="connsiteY48" fmla="*/ 1760 h 16108"/>
                <a:gd name="connsiteX49" fmla="*/ 8919 w 10000"/>
                <a:gd name="connsiteY49" fmla="*/ 1632 h 16108"/>
                <a:gd name="connsiteX50" fmla="*/ 8768 w 10000"/>
                <a:gd name="connsiteY50" fmla="*/ 1501 h 16108"/>
                <a:gd name="connsiteX51" fmla="*/ 8609 w 10000"/>
                <a:gd name="connsiteY51" fmla="*/ 1366 h 16108"/>
                <a:gd name="connsiteX52" fmla="*/ 8439 w 10000"/>
                <a:gd name="connsiteY52" fmla="*/ 1238 h 16108"/>
                <a:gd name="connsiteX53" fmla="*/ 8263 w 10000"/>
                <a:gd name="connsiteY53" fmla="*/ 1110 h 16108"/>
                <a:gd name="connsiteX54" fmla="*/ 8079 w 10000"/>
                <a:gd name="connsiteY54" fmla="*/ 985 h 16108"/>
                <a:gd name="connsiteX55" fmla="*/ 7889 w 10000"/>
                <a:gd name="connsiteY55" fmla="*/ 868 h 16108"/>
                <a:gd name="connsiteX56" fmla="*/ 7889 w 10000"/>
                <a:gd name="connsiteY56" fmla="*/ 868 h 16108"/>
                <a:gd name="connsiteX57" fmla="*/ 7751 w 10000"/>
                <a:gd name="connsiteY57" fmla="*/ 782 h 16108"/>
                <a:gd name="connsiteX58" fmla="*/ 7613 w 10000"/>
                <a:gd name="connsiteY58" fmla="*/ 701 h 16108"/>
                <a:gd name="connsiteX59" fmla="*/ 7470 w 10000"/>
                <a:gd name="connsiteY59" fmla="*/ 622 h 16108"/>
                <a:gd name="connsiteX60" fmla="*/ 7328 w 10000"/>
                <a:gd name="connsiteY60" fmla="*/ 555 h 16108"/>
                <a:gd name="connsiteX61" fmla="*/ 7185 w 10000"/>
                <a:gd name="connsiteY61" fmla="*/ 491 h 16108"/>
                <a:gd name="connsiteX62" fmla="*/ 7041 w 10000"/>
                <a:gd name="connsiteY62" fmla="*/ 423 h 16108"/>
                <a:gd name="connsiteX63" fmla="*/ 6896 w 10000"/>
                <a:gd name="connsiteY63" fmla="*/ 366 h 16108"/>
                <a:gd name="connsiteX64" fmla="*/ 6752 w 10000"/>
                <a:gd name="connsiteY64" fmla="*/ 313 h 16108"/>
                <a:gd name="connsiteX65" fmla="*/ 6752 w 10000"/>
                <a:gd name="connsiteY65" fmla="*/ 313 h 16108"/>
                <a:gd name="connsiteX66" fmla="*/ 6495 w 10000"/>
                <a:gd name="connsiteY66" fmla="*/ 228 h 16108"/>
                <a:gd name="connsiteX67" fmla="*/ 6243 w 10000"/>
                <a:gd name="connsiteY67" fmla="*/ 156 h 16108"/>
                <a:gd name="connsiteX68" fmla="*/ 5999 w 10000"/>
                <a:gd name="connsiteY68" fmla="*/ 103 h 16108"/>
                <a:gd name="connsiteX69" fmla="*/ 5767 w 10000"/>
                <a:gd name="connsiteY69" fmla="*/ 57 h 16108"/>
                <a:gd name="connsiteX70" fmla="*/ 5548 w 10000"/>
                <a:gd name="connsiteY70" fmla="*/ 28 h 16108"/>
                <a:gd name="connsiteX71" fmla="*/ 5348 w 10000"/>
                <a:gd name="connsiteY71" fmla="*/ 4 h 16108"/>
                <a:gd name="connsiteX72" fmla="*/ 5166 w 10000"/>
                <a:gd name="connsiteY72" fmla="*/ 0 h 16108"/>
                <a:gd name="connsiteX73" fmla="*/ 5007 w 10000"/>
                <a:gd name="connsiteY73" fmla="*/ 4 h 16108"/>
                <a:gd name="connsiteX74" fmla="*/ 5007 w 10000"/>
                <a:gd name="connsiteY74" fmla="*/ 4 h 16108"/>
                <a:gd name="connsiteX75" fmla="*/ 4846 w 10000"/>
                <a:gd name="connsiteY75" fmla="*/ 0 h 16108"/>
                <a:gd name="connsiteX76" fmla="*/ 4663 w 10000"/>
                <a:gd name="connsiteY76" fmla="*/ 4 h 16108"/>
                <a:gd name="connsiteX77" fmla="*/ 4460 w 10000"/>
                <a:gd name="connsiteY77" fmla="*/ 28 h 16108"/>
                <a:gd name="connsiteX78" fmla="*/ 4242 w 10000"/>
                <a:gd name="connsiteY78" fmla="*/ 57 h 16108"/>
                <a:gd name="connsiteX79" fmla="*/ 4008 w 10000"/>
                <a:gd name="connsiteY79" fmla="*/ 103 h 16108"/>
                <a:gd name="connsiteX80" fmla="*/ 3763 w 10000"/>
                <a:gd name="connsiteY80" fmla="*/ 164 h 16108"/>
                <a:gd name="connsiteX81" fmla="*/ 3511 w 10000"/>
                <a:gd name="connsiteY81" fmla="*/ 231 h 16108"/>
                <a:gd name="connsiteX82" fmla="*/ 3252 w 10000"/>
                <a:gd name="connsiteY82" fmla="*/ 320 h 16108"/>
                <a:gd name="connsiteX83" fmla="*/ 3252 w 10000"/>
                <a:gd name="connsiteY83" fmla="*/ 320 h 16108"/>
                <a:gd name="connsiteX0" fmla="*/ 3252 w 10000"/>
                <a:gd name="connsiteY0" fmla="*/ 320 h 16108"/>
                <a:gd name="connsiteX1" fmla="*/ 3252 w 10000"/>
                <a:gd name="connsiteY1" fmla="*/ 320 h 16108"/>
                <a:gd name="connsiteX2" fmla="*/ 3252 w 10000"/>
                <a:gd name="connsiteY2" fmla="*/ 320 h 16108"/>
                <a:gd name="connsiteX3" fmla="*/ 3189 w 10000"/>
                <a:gd name="connsiteY3" fmla="*/ 341 h 16108"/>
                <a:gd name="connsiteX4" fmla="*/ 3189 w 10000"/>
                <a:gd name="connsiteY4" fmla="*/ 341 h 16108"/>
                <a:gd name="connsiteX5" fmla="*/ 3047 w 10000"/>
                <a:gd name="connsiteY5" fmla="*/ 395 h 16108"/>
                <a:gd name="connsiteX6" fmla="*/ 2913 w 10000"/>
                <a:gd name="connsiteY6" fmla="*/ 448 h 16108"/>
                <a:gd name="connsiteX7" fmla="*/ 2779 w 10000"/>
                <a:gd name="connsiteY7" fmla="*/ 505 h 16108"/>
                <a:gd name="connsiteX8" fmla="*/ 2649 w 10000"/>
                <a:gd name="connsiteY8" fmla="*/ 569 h 16108"/>
                <a:gd name="connsiteX9" fmla="*/ 2519 w 10000"/>
                <a:gd name="connsiteY9" fmla="*/ 637 h 16108"/>
                <a:gd name="connsiteX10" fmla="*/ 2390 w 10000"/>
                <a:gd name="connsiteY10" fmla="*/ 704 h 16108"/>
                <a:gd name="connsiteX11" fmla="*/ 2258 w 10000"/>
                <a:gd name="connsiteY11" fmla="*/ 786 h 16108"/>
                <a:gd name="connsiteX12" fmla="*/ 2126 w 10000"/>
                <a:gd name="connsiteY12" fmla="*/ 868 h 16108"/>
                <a:gd name="connsiteX13" fmla="*/ 2126 w 10000"/>
                <a:gd name="connsiteY13" fmla="*/ 868 h 16108"/>
                <a:gd name="connsiteX14" fmla="*/ 1936 w 10000"/>
                <a:gd name="connsiteY14" fmla="*/ 985 h 16108"/>
                <a:gd name="connsiteX15" fmla="*/ 1752 w 10000"/>
                <a:gd name="connsiteY15" fmla="*/ 1110 h 16108"/>
                <a:gd name="connsiteX16" fmla="*/ 1575 w 10000"/>
                <a:gd name="connsiteY16" fmla="*/ 1238 h 16108"/>
                <a:gd name="connsiteX17" fmla="*/ 1408 w 10000"/>
                <a:gd name="connsiteY17" fmla="*/ 1366 h 16108"/>
                <a:gd name="connsiteX18" fmla="*/ 1247 w 10000"/>
                <a:gd name="connsiteY18" fmla="*/ 1501 h 16108"/>
                <a:gd name="connsiteX19" fmla="*/ 1097 w 10000"/>
                <a:gd name="connsiteY19" fmla="*/ 1632 h 16108"/>
                <a:gd name="connsiteX20" fmla="*/ 958 w 10000"/>
                <a:gd name="connsiteY20" fmla="*/ 1760 h 16108"/>
                <a:gd name="connsiteX21" fmla="*/ 829 w 10000"/>
                <a:gd name="connsiteY21" fmla="*/ 1885 h 16108"/>
                <a:gd name="connsiteX22" fmla="*/ 711 w 10000"/>
                <a:gd name="connsiteY22" fmla="*/ 2002 h 16108"/>
                <a:gd name="connsiteX23" fmla="*/ 609 w 10000"/>
                <a:gd name="connsiteY23" fmla="*/ 2105 h 16108"/>
                <a:gd name="connsiteX24" fmla="*/ 445 w 10000"/>
                <a:gd name="connsiteY24" fmla="*/ 2287 h 16108"/>
                <a:gd name="connsiteX25" fmla="*/ 345 w 10000"/>
                <a:gd name="connsiteY25" fmla="*/ 2404 h 16108"/>
                <a:gd name="connsiteX26" fmla="*/ 311 w 10000"/>
                <a:gd name="connsiteY26" fmla="*/ 2440 h 16108"/>
                <a:gd name="connsiteX27" fmla="*/ 311 w 10000"/>
                <a:gd name="connsiteY27" fmla="*/ 2440 h 16108"/>
                <a:gd name="connsiteX28" fmla="*/ 247 w 10000"/>
                <a:gd name="connsiteY28" fmla="*/ 2514 h 16108"/>
                <a:gd name="connsiteX29" fmla="*/ 189 w 10000"/>
                <a:gd name="connsiteY29" fmla="*/ 2596 h 16108"/>
                <a:gd name="connsiteX30" fmla="*/ 137 w 10000"/>
                <a:gd name="connsiteY30" fmla="*/ 2667 h 16108"/>
                <a:gd name="connsiteX31" fmla="*/ 89 w 10000"/>
                <a:gd name="connsiteY31" fmla="*/ 2738 h 16108"/>
                <a:gd name="connsiteX32" fmla="*/ 23 w 10000"/>
                <a:gd name="connsiteY32" fmla="*/ 2838 h 16108"/>
                <a:gd name="connsiteX33" fmla="*/ 0 w 10000"/>
                <a:gd name="connsiteY33" fmla="*/ 2877 h 16108"/>
                <a:gd name="connsiteX34" fmla="*/ 1117 w 10000"/>
                <a:gd name="connsiteY34" fmla="*/ 16014 h 16108"/>
                <a:gd name="connsiteX35" fmla="*/ 8885 w 10000"/>
                <a:gd name="connsiteY35" fmla="*/ 16108 h 16108"/>
                <a:gd name="connsiteX36" fmla="*/ 10000 w 10000"/>
                <a:gd name="connsiteY36" fmla="*/ 2877 h 16108"/>
                <a:gd name="connsiteX37" fmla="*/ 10000 w 10000"/>
                <a:gd name="connsiteY37" fmla="*/ 2877 h 16108"/>
                <a:gd name="connsiteX38" fmla="*/ 9980 w 10000"/>
                <a:gd name="connsiteY38" fmla="*/ 2841 h 16108"/>
                <a:gd name="connsiteX39" fmla="*/ 9920 w 10000"/>
                <a:gd name="connsiteY39" fmla="*/ 2742 h 16108"/>
                <a:gd name="connsiteX40" fmla="*/ 9828 w 10000"/>
                <a:gd name="connsiteY40" fmla="*/ 2603 h 16108"/>
                <a:gd name="connsiteX41" fmla="*/ 9770 w 10000"/>
                <a:gd name="connsiteY41" fmla="*/ 2528 h 16108"/>
                <a:gd name="connsiteX42" fmla="*/ 9704 w 10000"/>
                <a:gd name="connsiteY42" fmla="*/ 2440 h 16108"/>
                <a:gd name="connsiteX43" fmla="*/ 9704 w 10000"/>
                <a:gd name="connsiteY43" fmla="*/ 2440 h 16108"/>
                <a:gd name="connsiteX44" fmla="*/ 9570 w 10000"/>
                <a:gd name="connsiteY44" fmla="*/ 2287 h 16108"/>
                <a:gd name="connsiteX45" fmla="*/ 9406 w 10000"/>
                <a:gd name="connsiteY45" fmla="*/ 2105 h 16108"/>
                <a:gd name="connsiteX46" fmla="*/ 9303 w 10000"/>
                <a:gd name="connsiteY46" fmla="*/ 2002 h 16108"/>
                <a:gd name="connsiteX47" fmla="*/ 9186 w 10000"/>
                <a:gd name="connsiteY47" fmla="*/ 1885 h 16108"/>
                <a:gd name="connsiteX48" fmla="*/ 9058 w 10000"/>
                <a:gd name="connsiteY48" fmla="*/ 1760 h 16108"/>
                <a:gd name="connsiteX49" fmla="*/ 8919 w 10000"/>
                <a:gd name="connsiteY49" fmla="*/ 1632 h 16108"/>
                <a:gd name="connsiteX50" fmla="*/ 8768 w 10000"/>
                <a:gd name="connsiteY50" fmla="*/ 1501 h 16108"/>
                <a:gd name="connsiteX51" fmla="*/ 8609 w 10000"/>
                <a:gd name="connsiteY51" fmla="*/ 1366 h 16108"/>
                <a:gd name="connsiteX52" fmla="*/ 8439 w 10000"/>
                <a:gd name="connsiteY52" fmla="*/ 1238 h 16108"/>
                <a:gd name="connsiteX53" fmla="*/ 8263 w 10000"/>
                <a:gd name="connsiteY53" fmla="*/ 1110 h 16108"/>
                <a:gd name="connsiteX54" fmla="*/ 8079 w 10000"/>
                <a:gd name="connsiteY54" fmla="*/ 985 h 16108"/>
                <a:gd name="connsiteX55" fmla="*/ 7889 w 10000"/>
                <a:gd name="connsiteY55" fmla="*/ 868 h 16108"/>
                <a:gd name="connsiteX56" fmla="*/ 7889 w 10000"/>
                <a:gd name="connsiteY56" fmla="*/ 868 h 16108"/>
                <a:gd name="connsiteX57" fmla="*/ 7751 w 10000"/>
                <a:gd name="connsiteY57" fmla="*/ 782 h 16108"/>
                <a:gd name="connsiteX58" fmla="*/ 7613 w 10000"/>
                <a:gd name="connsiteY58" fmla="*/ 701 h 16108"/>
                <a:gd name="connsiteX59" fmla="*/ 7470 w 10000"/>
                <a:gd name="connsiteY59" fmla="*/ 622 h 16108"/>
                <a:gd name="connsiteX60" fmla="*/ 7328 w 10000"/>
                <a:gd name="connsiteY60" fmla="*/ 555 h 16108"/>
                <a:gd name="connsiteX61" fmla="*/ 7185 w 10000"/>
                <a:gd name="connsiteY61" fmla="*/ 491 h 16108"/>
                <a:gd name="connsiteX62" fmla="*/ 7041 w 10000"/>
                <a:gd name="connsiteY62" fmla="*/ 423 h 16108"/>
                <a:gd name="connsiteX63" fmla="*/ 6896 w 10000"/>
                <a:gd name="connsiteY63" fmla="*/ 366 h 16108"/>
                <a:gd name="connsiteX64" fmla="*/ 6752 w 10000"/>
                <a:gd name="connsiteY64" fmla="*/ 313 h 16108"/>
                <a:gd name="connsiteX65" fmla="*/ 6752 w 10000"/>
                <a:gd name="connsiteY65" fmla="*/ 313 h 16108"/>
                <a:gd name="connsiteX66" fmla="*/ 6495 w 10000"/>
                <a:gd name="connsiteY66" fmla="*/ 228 h 16108"/>
                <a:gd name="connsiteX67" fmla="*/ 6243 w 10000"/>
                <a:gd name="connsiteY67" fmla="*/ 156 h 16108"/>
                <a:gd name="connsiteX68" fmla="*/ 5999 w 10000"/>
                <a:gd name="connsiteY68" fmla="*/ 103 h 16108"/>
                <a:gd name="connsiteX69" fmla="*/ 5767 w 10000"/>
                <a:gd name="connsiteY69" fmla="*/ 57 h 16108"/>
                <a:gd name="connsiteX70" fmla="*/ 5548 w 10000"/>
                <a:gd name="connsiteY70" fmla="*/ 28 h 16108"/>
                <a:gd name="connsiteX71" fmla="*/ 5348 w 10000"/>
                <a:gd name="connsiteY71" fmla="*/ 4 h 16108"/>
                <a:gd name="connsiteX72" fmla="*/ 5166 w 10000"/>
                <a:gd name="connsiteY72" fmla="*/ 0 h 16108"/>
                <a:gd name="connsiteX73" fmla="*/ 5007 w 10000"/>
                <a:gd name="connsiteY73" fmla="*/ 4 h 16108"/>
                <a:gd name="connsiteX74" fmla="*/ 5007 w 10000"/>
                <a:gd name="connsiteY74" fmla="*/ 4 h 16108"/>
                <a:gd name="connsiteX75" fmla="*/ 4846 w 10000"/>
                <a:gd name="connsiteY75" fmla="*/ 0 h 16108"/>
                <a:gd name="connsiteX76" fmla="*/ 4663 w 10000"/>
                <a:gd name="connsiteY76" fmla="*/ 4 h 16108"/>
                <a:gd name="connsiteX77" fmla="*/ 4460 w 10000"/>
                <a:gd name="connsiteY77" fmla="*/ 28 h 16108"/>
                <a:gd name="connsiteX78" fmla="*/ 4242 w 10000"/>
                <a:gd name="connsiteY78" fmla="*/ 57 h 16108"/>
                <a:gd name="connsiteX79" fmla="*/ 4008 w 10000"/>
                <a:gd name="connsiteY79" fmla="*/ 103 h 16108"/>
                <a:gd name="connsiteX80" fmla="*/ 3763 w 10000"/>
                <a:gd name="connsiteY80" fmla="*/ 164 h 16108"/>
                <a:gd name="connsiteX81" fmla="*/ 3511 w 10000"/>
                <a:gd name="connsiteY81" fmla="*/ 231 h 16108"/>
                <a:gd name="connsiteX82" fmla="*/ 3252 w 10000"/>
                <a:gd name="connsiteY82" fmla="*/ 320 h 16108"/>
                <a:gd name="connsiteX83" fmla="*/ 3252 w 10000"/>
                <a:gd name="connsiteY83" fmla="*/ 320 h 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000" h="16108">
                  <a:moveTo>
                    <a:pt x="3252" y="320"/>
                  </a:moveTo>
                  <a:lnTo>
                    <a:pt x="3252" y="320"/>
                  </a:lnTo>
                  <a:lnTo>
                    <a:pt x="3252" y="320"/>
                  </a:lnTo>
                  <a:lnTo>
                    <a:pt x="3189" y="341"/>
                  </a:lnTo>
                  <a:lnTo>
                    <a:pt x="3189" y="341"/>
                  </a:lnTo>
                  <a:lnTo>
                    <a:pt x="3047" y="395"/>
                  </a:lnTo>
                  <a:lnTo>
                    <a:pt x="2913" y="448"/>
                  </a:lnTo>
                  <a:lnTo>
                    <a:pt x="2779" y="505"/>
                  </a:lnTo>
                  <a:lnTo>
                    <a:pt x="2649" y="569"/>
                  </a:lnTo>
                  <a:cubicBezTo>
                    <a:pt x="2606" y="592"/>
                    <a:pt x="2562" y="614"/>
                    <a:pt x="2519" y="637"/>
                  </a:cubicBezTo>
                  <a:lnTo>
                    <a:pt x="2390" y="704"/>
                  </a:lnTo>
                  <a:lnTo>
                    <a:pt x="2258" y="786"/>
                  </a:lnTo>
                  <a:lnTo>
                    <a:pt x="2126" y="868"/>
                  </a:lnTo>
                  <a:lnTo>
                    <a:pt x="2126" y="868"/>
                  </a:lnTo>
                  <a:lnTo>
                    <a:pt x="1936" y="985"/>
                  </a:lnTo>
                  <a:lnTo>
                    <a:pt x="1752" y="1110"/>
                  </a:lnTo>
                  <a:lnTo>
                    <a:pt x="1575" y="1238"/>
                  </a:lnTo>
                  <a:lnTo>
                    <a:pt x="1408" y="1366"/>
                  </a:lnTo>
                  <a:lnTo>
                    <a:pt x="1247" y="1501"/>
                  </a:lnTo>
                  <a:lnTo>
                    <a:pt x="1097" y="1632"/>
                  </a:lnTo>
                  <a:cubicBezTo>
                    <a:pt x="1051" y="1675"/>
                    <a:pt x="1004" y="1717"/>
                    <a:pt x="958" y="1760"/>
                  </a:cubicBezTo>
                  <a:lnTo>
                    <a:pt x="829" y="1885"/>
                  </a:lnTo>
                  <a:lnTo>
                    <a:pt x="711" y="2002"/>
                  </a:lnTo>
                  <a:lnTo>
                    <a:pt x="609" y="2105"/>
                  </a:lnTo>
                  <a:lnTo>
                    <a:pt x="445" y="2287"/>
                  </a:lnTo>
                  <a:cubicBezTo>
                    <a:pt x="412" y="2326"/>
                    <a:pt x="378" y="2365"/>
                    <a:pt x="345" y="2404"/>
                  </a:cubicBezTo>
                  <a:cubicBezTo>
                    <a:pt x="334" y="2416"/>
                    <a:pt x="322" y="2428"/>
                    <a:pt x="311" y="2440"/>
                  </a:cubicBezTo>
                  <a:lnTo>
                    <a:pt x="311" y="2440"/>
                  </a:lnTo>
                  <a:cubicBezTo>
                    <a:pt x="290" y="2465"/>
                    <a:pt x="268" y="2489"/>
                    <a:pt x="247" y="2514"/>
                  </a:cubicBezTo>
                  <a:lnTo>
                    <a:pt x="189" y="2596"/>
                  </a:lnTo>
                  <a:cubicBezTo>
                    <a:pt x="172" y="2620"/>
                    <a:pt x="154" y="2643"/>
                    <a:pt x="137" y="2667"/>
                  </a:cubicBezTo>
                  <a:cubicBezTo>
                    <a:pt x="121" y="2691"/>
                    <a:pt x="105" y="2714"/>
                    <a:pt x="89" y="2738"/>
                  </a:cubicBezTo>
                  <a:cubicBezTo>
                    <a:pt x="67" y="2771"/>
                    <a:pt x="45" y="2805"/>
                    <a:pt x="23" y="2838"/>
                  </a:cubicBezTo>
                  <a:cubicBezTo>
                    <a:pt x="15" y="2851"/>
                    <a:pt x="8" y="2864"/>
                    <a:pt x="0" y="2877"/>
                  </a:cubicBezTo>
                  <a:cubicBezTo>
                    <a:pt x="442" y="8247"/>
                    <a:pt x="938" y="13817"/>
                    <a:pt x="1117" y="16014"/>
                  </a:cubicBezTo>
                  <a:lnTo>
                    <a:pt x="8885" y="16108"/>
                  </a:lnTo>
                  <a:cubicBezTo>
                    <a:pt x="8965" y="15120"/>
                    <a:pt x="9498" y="9129"/>
                    <a:pt x="10000" y="2877"/>
                  </a:cubicBezTo>
                  <a:lnTo>
                    <a:pt x="10000" y="2877"/>
                  </a:lnTo>
                  <a:cubicBezTo>
                    <a:pt x="9993" y="2865"/>
                    <a:pt x="9987" y="2853"/>
                    <a:pt x="9980" y="2841"/>
                  </a:cubicBezTo>
                  <a:lnTo>
                    <a:pt x="9920" y="2742"/>
                  </a:lnTo>
                  <a:cubicBezTo>
                    <a:pt x="9889" y="2696"/>
                    <a:pt x="9859" y="2649"/>
                    <a:pt x="9828" y="2603"/>
                  </a:cubicBezTo>
                  <a:cubicBezTo>
                    <a:pt x="9809" y="2578"/>
                    <a:pt x="9789" y="2553"/>
                    <a:pt x="9770" y="2528"/>
                  </a:cubicBezTo>
                  <a:cubicBezTo>
                    <a:pt x="9748" y="2499"/>
                    <a:pt x="9726" y="2469"/>
                    <a:pt x="9704" y="2440"/>
                  </a:cubicBezTo>
                  <a:lnTo>
                    <a:pt x="9704" y="2440"/>
                  </a:lnTo>
                  <a:lnTo>
                    <a:pt x="9570" y="2287"/>
                  </a:lnTo>
                  <a:lnTo>
                    <a:pt x="9406" y="2105"/>
                  </a:lnTo>
                  <a:lnTo>
                    <a:pt x="9303" y="2002"/>
                  </a:lnTo>
                  <a:lnTo>
                    <a:pt x="9186" y="1885"/>
                  </a:lnTo>
                  <a:lnTo>
                    <a:pt x="9058" y="1760"/>
                  </a:lnTo>
                  <a:cubicBezTo>
                    <a:pt x="9012" y="1717"/>
                    <a:pt x="8965" y="1675"/>
                    <a:pt x="8919" y="1632"/>
                  </a:cubicBezTo>
                  <a:cubicBezTo>
                    <a:pt x="8869" y="1588"/>
                    <a:pt x="8818" y="1545"/>
                    <a:pt x="8768" y="1501"/>
                  </a:cubicBezTo>
                  <a:lnTo>
                    <a:pt x="8609" y="1366"/>
                  </a:lnTo>
                  <a:lnTo>
                    <a:pt x="8439" y="1238"/>
                  </a:lnTo>
                  <a:lnTo>
                    <a:pt x="8263" y="1110"/>
                  </a:lnTo>
                  <a:lnTo>
                    <a:pt x="8079" y="985"/>
                  </a:lnTo>
                  <a:lnTo>
                    <a:pt x="7889" y="868"/>
                  </a:lnTo>
                  <a:lnTo>
                    <a:pt x="7889" y="868"/>
                  </a:lnTo>
                  <a:lnTo>
                    <a:pt x="7751" y="782"/>
                  </a:lnTo>
                  <a:lnTo>
                    <a:pt x="7613" y="701"/>
                  </a:lnTo>
                  <a:cubicBezTo>
                    <a:pt x="7565" y="675"/>
                    <a:pt x="7518" y="648"/>
                    <a:pt x="7470" y="622"/>
                  </a:cubicBezTo>
                  <a:lnTo>
                    <a:pt x="7328" y="555"/>
                  </a:lnTo>
                  <a:cubicBezTo>
                    <a:pt x="7280" y="534"/>
                    <a:pt x="7233" y="512"/>
                    <a:pt x="7185" y="491"/>
                  </a:cubicBezTo>
                  <a:lnTo>
                    <a:pt x="7041" y="423"/>
                  </a:lnTo>
                  <a:lnTo>
                    <a:pt x="6896" y="366"/>
                  </a:lnTo>
                  <a:lnTo>
                    <a:pt x="6752" y="313"/>
                  </a:lnTo>
                  <a:lnTo>
                    <a:pt x="6752" y="313"/>
                  </a:lnTo>
                  <a:lnTo>
                    <a:pt x="6495" y="228"/>
                  </a:lnTo>
                  <a:lnTo>
                    <a:pt x="6243" y="156"/>
                  </a:lnTo>
                  <a:lnTo>
                    <a:pt x="5999" y="103"/>
                  </a:lnTo>
                  <a:lnTo>
                    <a:pt x="5767" y="57"/>
                  </a:lnTo>
                  <a:lnTo>
                    <a:pt x="5548" y="28"/>
                  </a:lnTo>
                  <a:lnTo>
                    <a:pt x="5348" y="4"/>
                  </a:lnTo>
                  <a:lnTo>
                    <a:pt x="5166" y="0"/>
                  </a:lnTo>
                  <a:lnTo>
                    <a:pt x="5007" y="4"/>
                  </a:lnTo>
                  <a:lnTo>
                    <a:pt x="5007" y="4"/>
                  </a:lnTo>
                  <a:lnTo>
                    <a:pt x="4846" y="0"/>
                  </a:lnTo>
                  <a:lnTo>
                    <a:pt x="4663" y="4"/>
                  </a:lnTo>
                  <a:lnTo>
                    <a:pt x="4460" y="28"/>
                  </a:lnTo>
                  <a:lnTo>
                    <a:pt x="4242" y="57"/>
                  </a:lnTo>
                  <a:lnTo>
                    <a:pt x="4008" y="103"/>
                  </a:lnTo>
                  <a:lnTo>
                    <a:pt x="3763" y="164"/>
                  </a:lnTo>
                  <a:lnTo>
                    <a:pt x="3511" y="231"/>
                  </a:lnTo>
                  <a:lnTo>
                    <a:pt x="3252" y="320"/>
                  </a:lnTo>
                  <a:lnTo>
                    <a:pt x="3252" y="320"/>
                  </a:lnTo>
                  <a:close/>
                </a:path>
              </a:pathLst>
            </a:custGeom>
            <a:solidFill>
              <a:srgbClr val="F9FBFD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spcAft>
                  <a:spcPts val="225"/>
                </a:spcAft>
              </a:pPr>
              <a:endParaRPr lang="en-US" sz="105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62103" y="4929947"/>
              <a:ext cx="6019292" cy="343745"/>
            </a:xfrm>
            <a:prstGeom prst="rect">
              <a:avLst/>
            </a:prstGeom>
            <a:solidFill>
              <a:srgbClr val="F9FBFD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spcAft>
                  <a:spcPts val="225"/>
                </a:spcAft>
              </a:pPr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Socrata </a:t>
              </a:r>
              <a:r>
                <a:rPr lang="en-US" sz="1050" dirty="0">
                  <a:solidFill>
                    <a:schemeClr val="accent2"/>
                  </a:solidFill>
                  <a:latin typeface="+mj-lt"/>
                </a:rPr>
                <a:t>Open Connectors</a:t>
              </a:r>
              <a:r>
                <a:rPr lang="en-US" sz="1050" dirty="0">
                  <a:solidFill>
                    <a:schemeClr val="tx1"/>
                  </a:solidFill>
                </a:rPr>
                <a:t>™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3926" y="1276473"/>
              <a:ext cx="7287500" cy="2159015"/>
              <a:chOff x="1826491" y="1310927"/>
              <a:chExt cx="9446864" cy="2264711"/>
            </a:xfrm>
          </p:grpSpPr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>
                <a:off x="4784639" y="1310927"/>
                <a:ext cx="3520965" cy="2264711"/>
              </a:xfrm>
              <a:custGeom>
                <a:avLst/>
                <a:gdLst>
                  <a:gd name="T0" fmla="*/ 3665 w 3665"/>
                  <a:gd name="T1" fmla="*/ 89 h 2360"/>
                  <a:gd name="T2" fmla="*/ 3665 w 3665"/>
                  <a:gd name="T3" fmla="*/ 89 h 2360"/>
                  <a:gd name="T4" fmla="*/ 3394 w 3665"/>
                  <a:gd name="T5" fmla="*/ 64 h 2360"/>
                  <a:gd name="T6" fmla="*/ 3132 w 3665"/>
                  <a:gd name="T7" fmla="*/ 44 h 2360"/>
                  <a:gd name="T8" fmla="*/ 2876 w 3665"/>
                  <a:gd name="T9" fmla="*/ 30 h 2360"/>
                  <a:gd name="T10" fmla="*/ 2633 w 3665"/>
                  <a:gd name="T11" fmla="*/ 16 h 2360"/>
                  <a:gd name="T12" fmla="*/ 2404 w 3665"/>
                  <a:gd name="T13" fmla="*/ 8 h 2360"/>
                  <a:gd name="T14" fmla="*/ 2194 w 3665"/>
                  <a:gd name="T15" fmla="*/ 2 h 2360"/>
                  <a:gd name="T16" fmla="*/ 2004 w 3665"/>
                  <a:gd name="T17" fmla="*/ 0 h 2360"/>
                  <a:gd name="T18" fmla="*/ 1837 w 3665"/>
                  <a:gd name="T19" fmla="*/ 2 h 2360"/>
                  <a:gd name="T20" fmla="*/ 1837 w 3665"/>
                  <a:gd name="T21" fmla="*/ 2 h 2360"/>
                  <a:gd name="T22" fmla="*/ 1669 w 3665"/>
                  <a:gd name="T23" fmla="*/ 0 h 2360"/>
                  <a:gd name="T24" fmla="*/ 1477 w 3665"/>
                  <a:gd name="T25" fmla="*/ 2 h 2360"/>
                  <a:gd name="T26" fmla="*/ 1265 w 3665"/>
                  <a:gd name="T27" fmla="*/ 8 h 2360"/>
                  <a:gd name="T28" fmla="*/ 1036 w 3665"/>
                  <a:gd name="T29" fmla="*/ 16 h 2360"/>
                  <a:gd name="T30" fmla="*/ 791 w 3665"/>
                  <a:gd name="T31" fmla="*/ 30 h 2360"/>
                  <a:gd name="T32" fmla="*/ 535 w 3665"/>
                  <a:gd name="T33" fmla="*/ 46 h 2360"/>
                  <a:gd name="T34" fmla="*/ 271 w 3665"/>
                  <a:gd name="T35" fmla="*/ 66 h 2360"/>
                  <a:gd name="T36" fmla="*/ 0 w 3665"/>
                  <a:gd name="T37" fmla="*/ 90 h 2360"/>
                  <a:gd name="T38" fmla="*/ 492 w 3665"/>
                  <a:gd name="T39" fmla="*/ 2360 h 2360"/>
                  <a:gd name="T40" fmla="*/ 3123 w 3665"/>
                  <a:gd name="T41" fmla="*/ 2360 h 2360"/>
                  <a:gd name="T42" fmla="*/ 3665 w 3665"/>
                  <a:gd name="T43" fmla="*/ 89 h 2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65" h="2360">
                    <a:moveTo>
                      <a:pt x="3665" y="89"/>
                    </a:moveTo>
                    <a:lnTo>
                      <a:pt x="3665" y="89"/>
                    </a:lnTo>
                    <a:lnTo>
                      <a:pt x="3394" y="64"/>
                    </a:lnTo>
                    <a:lnTo>
                      <a:pt x="3132" y="44"/>
                    </a:lnTo>
                    <a:lnTo>
                      <a:pt x="2876" y="30"/>
                    </a:lnTo>
                    <a:lnTo>
                      <a:pt x="2633" y="16"/>
                    </a:lnTo>
                    <a:lnTo>
                      <a:pt x="2404" y="8"/>
                    </a:lnTo>
                    <a:lnTo>
                      <a:pt x="2194" y="2"/>
                    </a:lnTo>
                    <a:lnTo>
                      <a:pt x="2004" y="0"/>
                    </a:lnTo>
                    <a:lnTo>
                      <a:pt x="1837" y="2"/>
                    </a:lnTo>
                    <a:lnTo>
                      <a:pt x="1837" y="2"/>
                    </a:lnTo>
                    <a:lnTo>
                      <a:pt x="1669" y="0"/>
                    </a:lnTo>
                    <a:lnTo>
                      <a:pt x="1477" y="2"/>
                    </a:lnTo>
                    <a:lnTo>
                      <a:pt x="1265" y="8"/>
                    </a:lnTo>
                    <a:lnTo>
                      <a:pt x="1036" y="16"/>
                    </a:lnTo>
                    <a:lnTo>
                      <a:pt x="791" y="30"/>
                    </a:lnTo>
                    <a:lnTo>
                      <a:pt x="535" y="46"/>
                    </a:lnTo>
                    <a:lnTo>
                      <a:pt x="271" y="66"/>
                    </a:lnTo>
                    <a:lnTo>
                      <a:pt x="0" y="90"/>
                    </a:lnTo>
                    <a:lnTo>
                      <a:pt x="492" y="2360"/>
                    </a:lnTo>
                    <a:lnTo>
                      <a:pt x="3123" y="2360"/>
                    </a:lnTo>
                    <a:lnTo>
                      <a:pt x="3665" y="89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  <a:effectLst>
                <a:outerShdw blurRad="101600" algn="c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37160" rtlCol="0" anchor="ctr"/>
              <a:lstStyle/>
              <a:p>
                <a:pPr algn="ctr">
                  <a:spcAft>
                    <a:spcPts val="225"/>
                  </a:spcAft>
                </a:pPr>
                <a:endParaRPr lang="en-US" sz="12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>
                <a:off x="7785046" y="1395445"/>
                <a:ext cx="3488309" cy="2180192"/>
              </a:xfrm>
              <a:custGeom>
                <a:avLst/>
                <a:gdLst>
                  <a:gd name="T0" fmla="*/ 542 w 3633"/>
                  <a:gd name="T1" fmla="*/ 0 h 2271"/>
                  <a:gd name="T2" fmla="*/ 542 w 3633"/>
                  <a:gd name="T3" fmla="*/ 0 h 2271"/>
                  <a:gd name="T4" fmla="*/ 693 w 3633"/>
                  <a:gd name="T5" fmla="*/ 14 h 2271"/>
                  <a:gd name="T6" fmla="*/ 844 w 3633"/>
                  <a:gd name="T7" fmla="*/ 31 h 2271"/>
                  <a:gd name="T8" fmla="*/ 995 w 3633"/>
                  <a:gd name="T9" fmla="*/ 49 h 2271"/>
                  <a:gd name="T10" fmla="*/ 1145 w 3633"/>
                  <a:gd name="T11" fmla="*/ 67 h 2271"/>
                  <a:gd name="T12" fmla="*/ 1294 w 3633"/>
                  <a:gd name="T13" fmla="*/ 87 h 2271"/>
                  <a:gd name="T14" fmla="*/ 1442 w 3633"/>
                  <a:gd name="T15" fmla="*/ 108 h 2271"/>
                  <a:gd name="T16" fmla="*/ 1588 w 3633"/>
                  <a:gd name="T17" fmla="*/ 131 h 2271"/>
                  <a:gd name="T18" fmla="*/ 1732 w 3633"/>
                  <a:gd name="T19" fmla="*/ 156 h 2271"/>
                  <a:gd name="T20" fmla="*/ 1732 w 3633"/>
                  <a:gd name="T21" fmla="*/ 156 h 2271"/>
                  <a:gd name="T22" fmla="*/ 1931 w 3633"/>
                  <a:gd name="T23" fmla="*/ 189 h 2271"/>
                  <a:gd name="T24" fmla="*/ 2123 w 3633"/>
                  <a:gd name="T25" fmla="*/ 223 h 2271"/>
                  <a:gd name="T26" fmla="*/ 2308 w 3633"/>
                  <a:gd name="T27" fmla="*/ 259 h 2271"/>
                  <a:gd name="T28" fmla="*/ 2484 w 3633"/>
                  <a:gd name="T29" fmla="*/ 297 h 2271"/>
                  <a:gd name="T30" fmla="*/ 2651 w 3633"/>
                  <a:gd name="T31" fmla="*/ 333 h 2271"/>
                  <a:gd name="T32" fmla="*/ 2807 w 3633"/>
                  <a:gd name="T33" fmla="*/ 371 h 2271"/>
                  <a:gd name="T34" fmla="*/ 2953 w 3633"/>
                  <a:gd name="T35" fmla="*/ 407 h 2271"/>
                  <a:gd name="T36" fmla="*/ 3088 w 3633"/>
                  <a:gd name="T37" fmla="*/ 441 h 2271"/>
                  <a:gd name="T38" fmla="*/ 3209 w 3633"/>
                  <a:gd name="T39" fmla="*/ 474 h 2271"/>
                  <a:gd name="T40" fmla="*/ 3318 w 3633"/>
                  <a:gd name="T41" fmla="*/ 505 h 2271"/>
                  <a:gd name="T42" fmla="*/ 3488 w 3633"/>
                  <a:gd name="T43" fmla="*/ 555 h 2271"/>
                  <a:gd name="T44" fmla="*/ 3597 w 3633"/>
                  <a:gd name="T45" fmla="*/ 588 h 2271"/>
                  <a:gd name="T46" fmla="*/ 3623 w 3633"/>
                  <a:gd name="T47" fmla="*/ 596 h 2271"/>
                  <a:gd name="T48" fmla="*/ 3633 w 3633"/>
                  <a:gd name="T49" fmla="*/ 597 h 2271"/>
                  <a:gd name="T50" fmla="*/ 2674 w 3633"/>
                  <a:gd name="T51" fmla="*/ 2271 h 2271"/>
                  <a:gd name="T52" fmla="*/ 0 w 3633"/>
                  <a:gd name="T53" fmla="*/ 2271 h 2271"/>
                  <a:gd name="T54" fmla="*/ 542 w 3633"/>
                  <a:gd name="T55" fmla="*/ 0 h 2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33" h="2271">
                    <a:moveTo>
                      <a:pt x="542" y="0"/>
                    </a:moveTo>
                    <a:lnTo>
                      <a:pt x="542" y="0"/>
                    </a:lnTo>
                    <a:lnTo>
                      <a:pt x="693" y="14"/>
                    </a:lnTo>
                    <a:lnTo>
                      <a:pt x="844" y="31"/>
                    </a:lnTo>
                    <a:lnTo>
                      <a:pt x="995" y="49"/>
                    </a:lnTo>
                    <a:lnTo>
                      <a:pt x="1145" y="67"/>
                    </a:lnTo>
                    <a:lnTo>
                      <a:pt x="1294" y="87"/>
                    </a:lnTo>
                    <a:lnTo>
                      <a:pt x="1442" y="108"/>
                    </a:lnTo>
                    <a:lnTo>
                      <a:pt x="1588" y="131"/>
                    </a:lnTo>
                    <a:lnTo>
                      <a:pt x="1732" y="156"/>
                    </a:lnTo>
                    <a:lnTo>
                      <a:pt x="1732" y="156"/>
                    </a:lnTo>
                    <a:lnTo>
                      <a:pt x="1931" y="189"/>
                    </a:lnTo>
                    <a:lnTo>
                      <a:pt x="2123" y="223"/>
                    </a:lnTo>
                    <a:lnTo>
                      <a:pt x="2308" y="259"/>
                    </a:lnTo>
                    <a:lnTo>
                      <a:pt x="2484" y="297"/>
                    </a:lnTo>
                    <a:lnTo>
                      <a:pt x="2651" y="333"/>
                    </a:lnTo>
                    <a:lnTo>
                      <a:pt x="2807" y="371"/>
                    </a:lnTo>
                    <a:lnTo>
                      <a:pt x="2953" y="407"/>
                    </a:lnTo>
                    <a:lnTo>
                      <a:pt x="3088" y="441"/>
                    </a:lnTo>
                    <a:lnTo>
                      <a:pt x="3209" y="474"/>
                    </a:lnTo>
                    <a:lnTo>
                      <a:pt x="3318" y="505"/>
                    </a:lnTo>
                    <a:lnTo>
                      <a:pt x="3488" y="555"/>
                    </a:lnTo>
                    <a:lnTo>
                      <a:pt x="3597" y="588"/>
                    </a:lnTo>
                    <a:lnTo>
                      <a:pt x="3623" y="596"/>
                    </a:lnTo>
                    <a:lnTo>
                      <a:pt x="3633" y="597"/>
                    </a:lnTo>
                    <a:lnTo>
                      <a:pt x="2674" y="2271"/>
                    </a:lnTo>
                    <a:lnTo>
                      <a:pt x="0" y="2271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  <a:effectLst>
                <a:outerShdw blurRad="101600" algn="c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37160" rtlCol="0" anchor="ctr"/>
              <a:lstStyle/>
              <a:p>
                <a:pPr algn="ctr">
                  <a:spcAft>
                    <a:spcPts val="225"/>
                  </a:spcAft>
                </a:pPr>
                <a:endParaRPr lang="en-US" sz="12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1826491" y="1395445"/>
                <a:ext cx="3430683" cy="2180192"/>
              </a:xfrm>
              <a:custGeom>
                <a:avLst/>
                <a:gdLst>
                  <a:gd name="T0" fmla="*/ 3080 w 3572"/>
                  <a:gd name="T1" fmla="*/ 0 h 2271"/>
                  <a:gd name="T2" fmla="*/ 3572 w 3572"/>
                  <a:gd name="T3" fmla="*/ 2271 h 2271"/>
                  <a:gd name="T4" fmla="*/ 953 w 3572"/>
                  <a:gd name="T5" fmla="*/ 2271 h 2271"/>
                  <a:gd name="T6" fmla="*/ 0 w 3572"/>
                  <a:gd name="T7" fmla="*/ 597 h 2271"/>
                  <a:gd name="T8" fmla="*/ 0 w 3572"/>
                  <a:gd name="T9" fmla="*/ 597 h 2271"/>
                  <a:gd name="T10" fmla="*/ 10 w 3572"/>
                  <a:gd name="T11" fmla="*/ 596 h 2271"/>
                  <a:gd name="T12" fmla="*/ 37 w 3572"/>
                  <a:gd name="T13" fmla="*/ 588 h 2271"/>
                  <a:gd name="T14" fmla="*/ 145 w 3572"/>
                  <a:gd name="T15" fmla="*/ 555 h 2271"/>
                  <a:gd name="T16" fmla="*/ 316 w 3572"/>
                  <a:gd name="T17" fmla="*/ 505 h 2271"/>
                  <a:gd name="T18" fmla="*/ 424 w 3572"/>
                  <a:gd name="T19" fmla="*/ 474 h 2271"/>
                  <a:gd name="T20" fmla="*/ 545 w 3572"/>
                  <a:gd name="T21" fmla="*/ 441 h 2271"/>
                  <a:gd name="T22" fmla="*/ 678 w 3572"/>
                  <a:gd name="T23" fmla="*/ 407 h 2271"/>
                  <a:gd name="T24" fmla="*/ 824 w 3572"/>
                  <a:gd name="T25" fmla="*/ 371 h 2271"/>
                  <a:gd name="T26" fmla="*/ 982 w 3572"/>
                  <a:gd name="T27" fmla="*/ 335 h 2271"/>
                  <a:gd name="T28" fmla="*/ 1148 w 3572"/>
                  <a:gd name="T29" fmla="*/ 297 h 2271"/>
                  <a:gd name="T30" fmla="*/ 1325 w 3572"/>
                  <a:gd name="T31" fmla="*/ 259 h 2271"/>
                  <a:gd name="T32" fmla="*/ 1509 w 3572"/>
                  <a:gd name="T33" fmla="*/ 223 h 2271"/>
                  <a:gd name="T34" fmla="*/ 1701 w 3572"/>
                  <a:gd name="T35" fmla="*/ 189 h 2271"/>
                  <a:gd name="T36" fmla="*/ 1900 w 3572"/>
                  <a:gd name="T37" fmla="*/ 156 h 2271"/>
                  <a:gd name="T38" fmla="*/ 1900 w 3572"/>
                  <a:gd name="T39" fmla="*/ 156 h 2271"/>
                  <a:gd name="T40" fmla="*/ 2042 w 3572"/>
                  <a:gd name="T41" fmla="*/ 133 h 2271"/>
                  <a:gd name="T42" fmla="*/ 2187 w 3572"/>
                  <a:gd name="T43" fmla="*/ 110 h 2271"/>
                  <a:gd name="T44" fmla="*/ 2333 w 3572"/>
                  <a:gd name="T45" fmla="*/ 88 h 2271"/>
                  <a:gd name="T46" fmla="*/ 2482 w 3572"/>
                  <a:gd name="T47" fmla="*/ 69 h 2271"/>
                  <a:gd name="T48" fmla="*/ 2632 w 3572"/>
                  <a:gd name="T49" fmla="*/ 49 h 2271"/>
                  <a:gd name="T50" fmla="*/ 2781 w 3572"/>
                  <a:gd name="T51" fmla="*/ 33 h 2271"/>
                  <a:gd name="T52" fmla="*/ 2930 w 3572"/>
                  <a:gd name="T53" fmla="*/ 16 h 2271"/>
                  <a:gd name="T54" fmla="*/ 3080 w 3572"/>
                  <a:gd name="T55" fmla="*/ 1 h 2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72" h="2271">
                    <a:moveTo>
                      <a:pt x="3080" y="0"/>
                    </a:moveTo>
                    <a:lnTo>
                      <a:pt x="3572" y="2271"/>
                    </a:lnTo>
                    <a:lnTo>
                      <a:pt x="953" y="2271"/>
                    </a:lnTo>
                    <a:lnTo>
                      <a:pt x="0" y="597"/>
                    </a:lnTo>
                    <a:lnTo>
                      <a:pt x="0" y="597"/>
                    </a:lnTo>
                    <a:lnTo>
                      <a:pt x="10" y="596"/>
                    </a:lnTo>
                    <a:lnTo>
                      <a:pt x="37" y="588"/>
                    </a:lnTo>
                    <a:lnTo>
                      <a:pt x="145" y="555"/>
                    </a:lnTo>
                    <a:lnTo>
                      <a:pt x="316" y="505"/>
                    </a:lnTo>
                    <a:lnTo>
                      <a:pt x="424" y="474"/>
                    </a:lnTo>
                    <a:lnTo>
                      <a:pt x="545" y="441"/>
                    </a:lnTo>
                    <a:lnTo>
                      <a:pt x="678" y="407"/>
                    </a:lnTo>
                    <a:lnTo>
                      <a:pt x="824" y="371"/>
                    </a:lnTo>
                    <a:lnTo>
                      <a:pt x="982" y="335"/>
                    </a:lnTo>
                    <a:lnTo>
                      <a:pt x="1148" y="297"/>
                    </a:lnTo>
                    <a:lnTo>
                      <a:pt x="1325" y="259"/>
                    </a:lnTo>
                    <a:lnTo>
                      <a:pt x="1509" y="223"/>
                    </a:lnTo>
                    <a:lnTo>
                      <a:pt x="1701" y="189"/>
                    </a:lnTo>
                    <a:lnTo>
                      <a:pt x="1900" y="156"/>
                    </a:lnTo>
                    <a:lnTo>
                      <a:pt x="1900" y="156"/>
                    </a:lnTo>
                    <a:lnTo>
                      <a:pt x="2042" y="133"/>
                    </a:lnTo>
                    <a:lnTo>
                      <a:pt x="2187" y="110"/>
                    </a:lnTo>
                    <a:lnTo>
                      <a:pt x="2333" y="88"/>
                    </a:lnTo>
                    <a:lnTo>
                      <a:pt x="2482" y="69"/>
                    </a:lnTo>
                    <a:lnTo>
                      <a:pt x="2632" y="49"/>
                    </a:lnTo>
                    <a:lnTo>
                      <a:pt x="2781" y="33"/>
                    </a:lnTo>
                    <a:lnTo>
                      <a:pt x="2930" y="16"/>
                    </a:lnTo>
                    <a:lnTo>
                      <a:pt x="3080" y="1"/>
                    </a:lnTo>
                  </a:path>
                </a:pathLst>
              </a:custGeom>
              <a:solidFill>
                <a:schemeClr val="bg1"/>
              </a:solidFill>
              <a:ln w="38100">
                <a:noFill/>
              </a:ln>
              <a:effectLst>
                <a:outerShdw blurRad="101600" algn="c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37160" rtlCol="0" anchor="ctr"/>
              <a:lstStyle/>
              <a:p>
                <a:pPr algn="ctr">
                  <a:spcAft>
                    <a:spcPts val="225"/>
                  </a:spcAft>
                </a:pPr>
                <a:endParaRPr lang="en-US" sz="120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046010" y="3446591"/>
              <a:ext cx="5851478" cy="3809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50" b="1" dirty="0"/>
                <a:t>CAPA DE ACCESO A DATOS</a:t>
              </a:r>
              <a:endParaRPr lang="en-US" sz="1050" dirty="0"/>
            </a:p>
            <a:p>
              <a:r>
                <a:rPr lang="en-US" sz="900" dirty="0"/>
                <a:t>Open Data API        Query Engine                                                                 Search         Geocoding      Analytics</a:t>
              </a:r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2179" y="3603193"/>
              <a:ext cx="3822282" cy="987146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908389" y="4095485"/>
              <a:ext cx="1855817" cy="258007"/>
              <a:chOff x="6132026" y="4156590"/>
              <a:chExt cx="2474422" cy="3440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34759" y="4156590"/>
                <a:ext cx="1171689" cy="339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225"/>
                  </a:spcAft>
                </a:pPr>
                <a:r>
                  <a:rPr lang="en-US" sz="1053" dirty="0">
                    <a:solidFill>
                      <a:schemeClr val="tx2"/>
                    </a:solidFill>
                    <a:latin typeface="+mj-lt"/>
                  </a:rPr>
                  <a:t>Data Cloud</a:t>
                </a:r>
                <a:r>
                  <a:rPr lang="en-US" sz="1053" dirty="0"/>
                  <a:t>™</a:t>
                </a: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32026" y="4164820"/>
                <a:ext cx="1147814" cy="335779"/>
              </a:xfrm>
              <a:prstGeom prst="rect">
                <a:avLst/>
              </a:prstGeom>
            </p:spPr>
          </p:pic>
        </p:grpSp>
        <p:sp>
          <p:nvSpPr>
            <p:cNvPr id="62" name="Up Arrow 61"/>
            <p:cNvSpPr/>
            <p:nvPr/>
          </p:nvSpPr>
          <p:spPr>
            <a:xfrm>
              <a:off x="4685104" y="4531575"/>
              <a:ext cx="461834" cy="394701"/>
            </a:xfrm>
            <a:prstGeom prst="upArrow">
              <a:avLst>
                <a:gd name="adj1" fmla="val 50000"/>
                <a:gd name="adj2" fmla="val 67715"/>
              </a:avLst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68580" rtlCol="0" anchor="b"/>
            <a:lstStyle/>
            <a:p>
              <a:pPr algn="ctr">
                <a:spcAft>
                  <a:spcPts val="225"/>
                </a:spcAft>
              </a:pPr>
              <a:endParaRPr lang="en-US" sz="1053" b="1">
                <a:solidFill>
                  <a:schemeClr val="bg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703082" y="5003104"/>
              <a:ext cx="300440" cy="197432"/>
              <a:chOff x="3859213" y="2884488"/>
              <a:chExt cx="944562" cy="620713"/>
            </a:xfrm>
            <a:solidFill>
              <a:schemeClr val="bg2">
                <a:lumMod val="75000"/>
              </a:schemeClr>
            </a:solidFill>
          </p:grpSpPr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859213" y="3089275"/>
                <a:ext cx="231775" cy="136525"/>
              </a:xfrm>
              <a:custGeom>
                <a:avLst/>
                <a:gdLst>
                  <a:gd name="T0" fmla="*/ 2 w 146"/>
                  <a:gd name="T1" fmla="*/ 52 h 86"/>
                  <a:gd name="T2" fmla="*/ 16 w 146"/>
                  <a:gd name="T3" fmla="*/ 63 h 86"/>
                  <a:gd name="T4" fmla="*/ 16 w 146"/>
                  <a:gd name="T5" fmla="*/ 63 h 86"/>
                  <a:gd name="T6" fmla="*/ 26 w 146"/>
                  <a:gd name="T7" fmla="*/ 68 h 86"/>
                  <a:gd name="T8" fmla="*/ 36 w 146"/>
                  <a:gd name="T9" fmla="*/ 73 h 86"/>
                  <a:gd name="T10" fmla="*/ 49 w 146"/>
                  <a:gd name="T11" fmla="*/ 77 h 86"/>
                  <a:gd name="T12" fmla="*/ 63 w 146"/>
                  <a:gd name="T13" fmla="*/ 80 h 86"/>
                  <a:gd name="T14" fmla="*/ 81 w 146"/>
                  <a:gd name="T15" fmla="*/ 82 h 86"/>
                  <a:gd name="T16" fmla="*/ 98 w 146"/>
                  <a:gd name="T17" fmla="*/ 85 h 86"/>
                  <a:gd name="T18" fmla="*/ 118 w 146"/>
                  <a:gd name="T19" fmla="*/ 86 h 86"/>
                  <a:gd name="T20" fmla="*/ 140 w 146"/>
                  <a:gd name="T21" fmla="*/ 86 h 86"/>
                  <a:gd name="T22" fmla="*/ 140 w 146"/>
                  <a:gd name="T23" fmla="*/ 86 h 86"/>
                  <a:gd name="T24" fmla="*/ 140 w 146"/>
                  <a:gd name="T25" fmla="*/ 80 h 86"/>
                  <a:gd name="T26" fmla="*/ 140 w 146"/>
                  <a:gd name="T27" fmla="*/ 80 h 86"/>
                  <a:gd name="T28" fmla="*/ 141 w 146"/>
                  <a:gd name="T29" fmla="*/ 80 h 86"/>
                  <a:gd name="T30" fmla="*/ 146 w 146"/>
                  <a:gd name="T31" fmla="*/ 63 h 86"/>
                  <a:gd name="T32" fmla="*/ 146 w 146"/>
                  <a:gd name="T33" fmla="*/ 63 h 86"/>
                  <a:gd name="T34" fmla="*/ 144 w 146"/>
                  <a:gd name="T35" fmla="*/ 58 h 86"/>
                  <a:gd name="T36" fmla="*/ 141 w 146"/>
                  <a:gd name="T37" fmla="*/ 53 h 86"/>
                  <a:gd name="T38" fmla="*/ 141 w 146"/>
                  <a:gd name="T39" fmla="*/ 53 h 86"/>
                  <a:gd name="T40" fmla="*/ 140 w 146"/>
                  <a:gd name="T41" fmla="*/ 47 h 86"/>
                  <a:gd name="T42" fmla="*/ 140 w 146"/>
                  <a:gd name="T43" fmla="*/ 40 h 86"/>
                  <a:gd name="T44" fmla="*/ 139 w 146"/>
                  <a:gd name="T45" fmla="*/ 26 h 86"/>
                  <a:gd name="T46" fmla="*/ 139 w 146"/>
                  <a:gd name="T47" fmla="*/ 26 h 86"/>
                  <a:gd name="T48" fmla="*/ 111 w 146"/>
                  <a:gd name="T49" fmla="*/ 26 h 86"/>
                  <a:gd name="T50" fmla="*/ 91 w 146"/>
                  <a:gd name="T51" fmla="*/ 24 h 86"/>
                  <a:gd name="T52" fmla="*/ 69 w 146"/>
                  <a:gd name="T53" fmla="*/ 22 h 86"/>
                  <a:gd name="T54" fmla="*/ 69 w 146"/>
                  <a:gd name="T55" fmla="*/ 22 h 86"/>
                  <a:gd name="T56" fmla="*/ 48 w 146"/>
                  <a:gd name="T57" fmla="*/ 18 h 86"/>
                  <a:gd name="T58" fmla="*/ 29 w 146"/>
                  <a:gd name="T59" fmla="*/ 12 h 86"/>
                  <a:gd name="T60" fmla="*/ 14 w 146"/>
                  <a:gd name="T61" fmla="*/ 7 h 86"/>
                  <a:gd name="T62" fmla="*/ 1 w 146"/>
                  <a:gd name="T63" fmla="*/ 0 h 86"/>
                  <a:gd name="T64" fmla="*/ 1 w 146"/>
                  <a:gd name="T65" fmla="*/ 0 h 86"/>
                  <a:gd name="T66" fmla="*/ 0 w 146"/>
                  <a:gd name="T67" fmla="*/ 4 h 86"/>
                  <a:gd name="T68" fmla="*/ 0 w 146"/>
                  <a:gd name="T69" fmla="*/ 11 h 86"/>
                  <a:gd name="T70" fmla="*/ 0 w 146"/>
                  <a:gd name="T71" fmla="*/ 25 h 86"/>
                  <a:gd name="T72" fmla="*/ 0 w 146"/>
                  <a:gd name="T73" fmla="*/ 25 h 86"/>
                  <a:gd name="T74" fmla="*/ 0 w 146"/>
                  <a:gd name="T75" fmla="*/ 40 h 86"/>
                  <a:gd name="T76" fmla="*/ 1 w 146"/>
                  <a:gd name="T77" fmla="*/ 46 h 86"/>
                  <a:gd name="T78" fmla="*/ 2 w 146"/>
                  <a:gd name="T79" fmla="*/ 52 h 86"/>
                  <a:gd name="T80" fmla="*/ 2 w 146"/>
                  <a:gd name="T81" fmla="*/ 5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6" h="86">
                    <a:moveTo>
                      <a:pt x="2" y="52"/>
                    </a:moveTo>
                    <a:lnTo>
                      <a:pt x="16" y="63"/>
                    </a:lnTo>
                    <a:lnTo>
                      <a:pt x="16" y="63"/>
                    </a:lnTo>
                    <a:lnTo>
                      <a:pt x="26" y="68"/>
                    </a:lnTo>
                    <a:lnTo>
                      <a:pt x="36" y="73"/>
                    </a:lnTo>
                    <a:lnTo>
                      <a:pt x="49" y="77"/>
                    </a:lnTo>
                    <a:lnTo>
                      <a:pt x="63" y="80"/>
                    </a:lnTo>
                    <a:lnTo>
                      <a:pt x="81" y="82"/>
                    </a:lnTo>
                    <a:lnTo>
                      <a:pt x="98" y="85"/>
                    </a:lnTo>
                    <a:lnTo>
                      <a:pt x="118" y="86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1" y="80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4" y="58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40" y="47"/>
                    </a:lnTo>
                    <a:lnTo>
                      <a:pt x="140" y="40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11" y="26"/>
                    </a:lnTo>
                    <a:lnTo>
                      <a:pt x="91" y="2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9" y="12"/>
                    </a:lnTo>
                    <a:lnTo>
                      <a:pt x="14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3859213" y="3217863"/>
                <a:ext cx="238125" cy="153988"/>
              </a:xfrm>
              <a:custGeom>
                <a:avLst/>
                <a:gdLst>
                  <a:gd name="T0" fmla="*/ 144 w 150"/>
                  <a:gd name="T1" fmla="*/ 63 h 97"/>
                  <a:gd name="T2" fmla="*/ 141 w 150"/>
                  <a:gd name="T3" fmla="*/ 60 h 97"/>
                  <a:gd name="T4" fmla="*/ 141 w 150"/>
                  <a:gd name="T5" fmla="*/ 60 h 97"/>
                  <a:gd name="T6" fmla="*/ 140 w 150"/>
                  <a:gd name="T7" fmla="*/ 53 h 97"/>
                  <a:gd name="T8" fmla="*/ 139 w 150"/>
                  <a:gd name="T9" fmla="*/ 45 h 97"/>
                  <a:gd name="T10" fmla="*/ 139 w 150"/>
                  <a:gd name="T11" fmla="*/ 28 h 97"/>
                  <a:gd name="T12" fmla="*/ 139 w 150"/>
                  <a:gd name="T13" fmla="*/ 28 h 97"/>
                  <a:gd name="T14" fmla="*/ 139 w 150"/>
                  <a:gd name="T15" fmla="*/ 28 h 97"/>
                  <a:gd name="T16" fmla="*/ 139 w 150"/>
                  <a:gd name="T17" fmla="*/ 28 h 97"/>
                  <a:gd name="T18" fmla="*/ 105 w 150"/>
                  <a:gd name="T19" fmla="*/ 27 h 97"/>
                  <a:gd name="T20" fmla="*/ 86 w 150"/>
                  <a:gd name="T21" fmla="*/ 25 h 97"/>
                  <a:gd name="T22" fmla="*/ 68 w 150"/>
                  <a:gd name="T23" fmla="*/ 22 h 97"/>
                  <a:gd name="T24" fmla="*/ 49 w 150"/>
                  <a:gd name="T25" fmla="*/ 19 h 97"/>
                  <a:gd name="T26" fmla="*/ 32 w 150"/>
                  <a:gd name="T27" fmla="*/ 14 h 97"/>
                  <a:gd name="T28" fmla="*/ 16 w 150"/>
                  <a:gd name="T29" fmla="*/ 8 h 97"/>
                  <a:gd name="T30" fmla="*/ 9 w 150"/>
                  <a:gd name="T31" fmla="*/ 4 h 97"/>
                  <a:gd name="T32" fmla="*/ 4 w 150"/>
                  <a:gd name="T33" fmla="*/ 0 h 97"/>
                  <a:gd name="T34" fmla="*/ 4 w 150"/>
                  <a:gd name="T35" fmla="*/ 0 h 97"/>
                  <a:gd name="T36" fmla="*/ 1 w 150"/>
                  <a:gd name="T37" fmla="*/ 5 h 97"/>
                  <a:gd name="T38" fmla="*/ 1 w 150"/>
                  <a:gd name="T39" fmla="*/ 5 h 97"/>
                  <a:gd name="T40" fmla="*/ 0 w 150"/>
                  <a:gd name="T41" fmla="*/ 11 h 97"/>
                  <a:gd name="T42" fmla="*/ 0 w 150"/>
                  <a:gd name="T43" fmla="*/ 17 h 97"/>
                  <a:gd name="T44" fmla="*/ 0 w 150"/>
                  <a:gd name="T45" fmla="*/ 31 h 97"/>
                  <a:gd name="T46" fmla="*/ 0 w 150"/>
                  <a:gd name="T47" fmla="*/ 31 h 97"/>
                  <a:gd name="T48" fmla="*/ 1 w 150"/>
                  <a:gd name="T49" fmla="*/ 51 h 97"/>
                  <a:gd name="T50" fmla="*/ 2 w 150"/>
                  <a:gd name="T51" fmla="*/ 59 h 97"/>
                  <a:gd name="T52" fmla="*/ 5 w 150"/>
                  <a:gd name="T53" fmla="*/ 65 h 97"/>
                  <a:gd name="T54" fmla="*/ 5 w 150"/>
                  <a:gd name="T55" fmla="*/ 65 h 97"/>
                  <a:gd name="T56" fmla="*/ 9 w 150"/>
                  <a:gd name="T57" fmla="*/ 69 h 97"/>
                  <a:gd name="T58" fmla="*/ 15 w 150"/>
                  <a:gd name="T59" fmla="*/ 74 h 97"/>
                  <a:gd name="T60" fmla="*/ 23 w 150"/>
                  <a:gd name="T61" fmla="*/ 79 h 97"/>
                  <a:gd name="T62" fmla="*/ 32 w 150"/>
                  <a:gd name="T63" fmla="*/ 82 h 97"/>
                  <a:gd name="T64" fmla="*/ 50 w 150"/>
                  <a:gd name="T65" fmla="*/ 88 h 97"/>
                  <a:gd name="T66" fmla="*/ 71 w 150"/>
                  <a:gd name="T67" fmla="*/ 91 h 97"/>
                  <a:gd name="T68" fmla="*/ 92 w 150"/>
                  <a:gd name="T69" fmla="*/ 95 h 97"/>
                  <a:gd name="T70" fmla="*/ 111 w 150"/>
                  <a:gd name="T71" fmla="*/ 96 h 97"/>
                  <a:gd name="T72" fmla="*/ 139 w 150"/>
                  <a:gd name="T73" fmla="*/ 97 h 97"/>
                  <a:gd name="T74" fmla="*/ 139 w 150"/>
                  <a:gd name="T75" fmla="*/ 97 h 97"/>
                  <a:gd name="T76" fmla="*/ 141 w 150"/>
                  <a:gd name="T77" fmla="*/ 86 h 97"/>
                  <a:gd name="T78" fmla="*/ 141 w 150"/>
                  <a:gd name="T79" fmla="*/ 86 h 97"/>
                  <a:gd name="T80" fmla="*/ 144 w 150"/>
                  <a:gd name="T81" fmla="*/ 77 h 97"/>
                  <a:gd name="T82" fmla="*/ 150 w 150"/>
                  <a:gd name="T83" fmla="*/ 68 h 97"/>
                  <a:gd name="T84" fmla="*/ 147 w 150"/>
                  <a:gd name="T85" fmla="*/ 67 h 97"/>
                  <a:gd name="T86" fmla="*/ 144 w 150"/>
                  <a:gd name="T87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0" h="97">
                    <a:moveTo>
                      <a:pt x="144" y="63"/>
                    </a:moveTo>
                    <a:lnTo>
                      <a:pt x="141" y="60"/>
                    </a:lnTo>
                    <a:lnTo>
                      <a:pt x="141" y="60"/>
                    </a:lnTo>
                    <a:lnTo>
                      <a:pt x="140" y="53"/>
                    </a:lnTo>
                    <a:lnTo>
                      <a:pt x="139" y="45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05" y="27"/>
                    </a:lnTo>
                    <a:lnTo>
                      <a:pt x="86" y="25"/>
                    </a:lnTo>
                    <a:lnTo>
                      <a:pt x="68" y="22"/>
                    </a:lnTo>
                    <a:lnTo>
                      <a:pt x="49" y="19"/>
                    </a:lnTo>
                    <a:lnTo>
                      <a:pt x="32" y="14"/>
                    </a:lnTo>
                    <a:lnTo>
                      <a:pt x="16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51"/>
                    </a:lnTo>
                    <a:lnTo>
                      <a:pt x="2" y="59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9" y="69"/>
                    </a:lnTo>
                    <a:lnTo>
                      <a:pt x="15" y="74"/>
                    </a:lnTo>
                    <a:lnTo>
                      <a:pt x="23" y="79"/>
                    </a:lnTo>
                    <a:lnTo>
                      <a:pt x="32" y="82"/>
                    </a:lnTo>
                    <a:lnTo>
                      <a:pt x="50" y="88"/>
                    </a:lnTo>
                    <a:lnTo>
                      <a:pt x="71" y="91"/>
                    </a:lnTo>
                    <a:lnTo>
                      <a:pt x="92" y="95"/>
                    </a:lnTo>
                    <a:lnTo>
                      <a:pt x="111" y="96"/>
                    </a:lnTo>
                    <a:lnTo>
                      <a:pt x="139" y="97"/>
                    </a:lnTo>
                    <a:lnTo>
                      <a:pt x="139" y="97"/>
                    </a:lnTo>
                    <a:lnTo>
                      <a:pt x="141" y="86"/>
                    </a:lnTo>
                    <a:lnTo>
                      <a:pt x="141" y="86"/>
                    </a:lnTo>
                    <a:lnTo>
                      <a:pt x="144" y="77"/>
                    </a:lnTo>
                    <a:lnTo>
                      <a:pt x="150" y="68"/>
                    </a:lnTo>
                    <a:lnTo>
                      <a:pt x="147" y="67"/>
                    </a:lnTo>
                    <a:lnTo>
                      <a:pt x="14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49" name="Freeform 42"/>
              <p:cNvSpPr>
                <a:spLocks noEditPoints="1"/>
              </p:cNvSpPr>
              <p:nvPr/>
            </p:nvSpPr>
            <p:spPr bwMode="auto">
              <a:xfrm>
                <a:off x="3859213" y="2884488"/>
                <a:ext cx="447675" cy="211138"/>
              </a:xfrm>
              <a:custGeom>
                <a:avLst/>
                <a:gdLst>
                  <a:gd name="T0" fmla="*/ 270 w 282"/>
                  <a:gd name="T1" fmla="*/ 71 h 133"/>
                  <a:gd name="T2" fmla="*/ 282 w 282"/>
                  <a:gd name="T3" fmla="*/ 70 h 133"/>
                  <a:gd name="T4" fmla="*/ 282 w 282"/>
                  <a:gd name="T5" fmla="*/ 67 h 133"/>
                  <a:gd name="T6" fmla="*/ 279 w 282"/>
                  <a:gd name="T7" fmla="*/ 41 h 133"/>
                  <a:gd name="T8" fmla="*/ 278 w 282"/>
                  <a:gd name="T9" fmla="*/ 36 h 133"/>
                  <a:gd name="T10" fmla="*/ 276 w 282"/>
                  <a:gd name="T11" fmla="*/ 33 h 133"/>
                  <a:gd name="T12" fmla="*/ 265 w 282"/>
                  <a:gd name="T13" fmla="*/ 22 h 133"/>
                  <a:gd name="T14" fmla="*/ 257 w 282"/>
                  <a:gd name="T15" fmla="*/ 18 h 133"/>
                  <a:gd name="T16" fmla="*/ 237 w 282"/>
                  <a:gd name="T17" fmla="*/ 11 h 133"/>
                  <a:gd name="T18" fmla="*/ 202 w 282"/>
                  <a:gd name="T19" fmla="*/ 5 h 133"/>
                  <a:gd name="T20" fmla="*/ 180 w 282"/>
                  <a:gd name="T21" fmla="*/ 2 h 133"/>
                  <a:gd name="T22" fmla="*/ 140 w 282"/>
                  <a:gd name="T23" fmla="*/ 0 h 133"/>
                  <a:gd name="T24" fmla="*/ 113 w 282"/>
                  <a:gd name="T25" fmla="*/ 1 h 133"/>
                  <a:gd name="T26" fmla="*/ 72 w 282"/>
                  <a:gd name="T27" fmla="*/ 5 h 133"/>
                  <a:gd name="T28" fmla="*/ 41 w 282"/>
                  <a:gd name="T29" fmla="*/ 12 h 133"/>
                  <a:gd name="T30" fmla="*/ 22 w 282"/>
                  <a:gd name="T31" fmla="*/ 19 h 133"/>
                  <a:gd name="T32" fmla="*/ 9 w 282"/>
                  <a:gd name="T33" fmla="*/ 28 h 133"/>
                  <a:gd name="T34" fmla="*/ 5 w 282"/>
                  <a:gd name="T35" fmla="*/ 34 h 133"/>
                  <a:gd name="T36" fmla="*/ 0 w 282"/>
                  <a:gd name="T37" fmla="*/ 48 h 133"/>
                  <a:gd name="T38" fmla="*/ 0 w 282"/>
                  <a:gd name="T39" fmla="*/ 67 h 133"/>
                  <a:gd name="T40" fmla="*/ 1 w 282"/>
                  <a:gd name="T41" fmla="*/ 89 h 133"/>
                  <a:gd name="T42" fmla="*/ 2 w 282"/>
                  <a:gd name="T43" fmla="*/ 95 h 133"/>
                  <a:gd name="T44" fmla="*/ 5 w 282"/>
                  <a:gd name="T45" fmla="*/ 101 h 133"/>
                  <a:gd name="T46" fmla="*/ 15 w 282"/>
                  <a:gd name="T47" fmla="*/ 111 h 133"/>
                  <a:gd name="T48" fmla="*/ 32 w 282"/>
                  <a:gd name="T49" fmla="*/ 118 h 133"/>
                  <a:gd name="T50" fmla="*/ 71 w 282"/>
                  <a:gd name="T51" fmla="*/ 129 h 133"/>
                  <a:gd name="T52" fmla="*/ 112 w 282"/>
                  <a:gd name="T53" fmla="*/ 132 h 133"/>
                  <a:gd name="T54" fmla="*/ 139 w 282"/>
                  <a:gd name="T55" fmla="*/ 133 h 133"/>
                  <a:gd name="T56" fmla="*/ 141 w 282"/>
                  <a:gd name="T57" fmla="*/ 123 h 133"/>
                  <a:gd name="T58" fmla="*/ 146 w 282"/>
                  <a:gd name="T59" fmla="*/ 110 h 133"/>
                  <a:gd name="T60" fmla="*/ 152 w 282"/>
                  <a:gd name="T61" fmla="*/ 103 h 133"/>
                  <a:gd name="T62" fmla="*/ 160 w 282"/>
                  <a:gd name="T63" fmla="*/ 96 h 133"/>
                  <a:gd name="T64" fmla="*/ 182 w 282"/>
                  <a:gd name="T65" fmla="*/ 85 h 133"/>
                  <a:gd name="T66" fmla="*/ 210 w 282"/>
                  <a:gd name="T67" fmla="*/ 77 h 133"/>
                  <a:gd name="T68" fmla="*/ 241 w 282"/>
                  <a:gd name="T69" fmla="*/ 74 h 133"/>
                  <a:gd name="T70" fmla="*/ 270 w 282"/>
                  <a:gd name="T71" fmla="*/ 71 h 133"/>
                  <a:gd name="T72" fmla="*/ 140 w 282"/>
                  <a:gd name="T73" fmla="*/ 29 h 133"/>
                  <a:gd name="T74" fmla="*/ 75 w 282"/>
                  <a:gd name="T75" fmla="*/ 34 h 133"/>
                  <a:gd name="T76" fmla="*/ 50 w 282"/>
                  <a:gd name="T77" fmla="*/ 39 h 133"/>
                  <a:gd name="T78" fmla="*/ 34 w 282"/>
                  <a:gd name="T79" fmla="*/ 46 h 133"/>
                  <a:gd name="T80" fmla="*/ 33 w 282"/>
                  <a:gd name="T81" fmla="*/ 43 h 133"/>
                  <a:gd name="T82" fmla="*/ 32 w 282"/>
                  <a:gd name="T83" fmla="*/ 40 h 133"/>
                  <a:gd name="T84" fmla="*/ 34 w 282"/>
                  <a:gd name="T85" fmla="*/ 35 h 133"/>
                  <a:gd name="T86" fmla="*/ 50 w 282"/>
                  <a:gd name="T87" fmla="*/ 27 h 133"/>
                  <a:gd name="T88" fmla="*/ 79 w 282"/>
                  <a:gd name="T89" fmla="*/ 20 h 133"/>
                  <a:gd name="T90" fmla="*/ 118 w 282"/>
                  <a:gd name="T91" fmla="*/ 16 h 133"/>
                  <a:gd name="T92" fmla="*/ 140 w 282"/>
                  <a:gd name="T93" fmla="*/ 16 h 133"/>
                  <a:gd name="T94" fmla="*/ 166 w 282"/>
                  <a:gd name="T95" fmla="*/ 16 h 133"/>
                  <a:gd name="T96" fmla="*/ 172 w 282"/>
                  <a:gd name="T97" fmla="*/ 18 h 133"/>
                  <a:gd name="T98" fmla="*/ 215 w 282"/>
                  <a:gd name="T99" fmla="*/ 22 h 133"/>
                  <a:gd name="T100" fmla="*/ 235 w 282"/>
                  <a:gd name="T101" fmla="*/ 28 h 133"/>
                  <a:gd name="T102" fmla="*/ 248 w 282"/>
                  <a:gd name="T103" fmla="*/ 35 h 133"/>
                  <a:gd name="T104" fmla="*/ 250 w 282"/>
                  <a:gd name="T105" fmla="*/ 39 h 133"/>
                  <a:gd name="T106" fmla="*/ 250 w 282"/>
                  <a:gd name="T107" fmla="*/ 40 h 133"/>
                  <a:gd name="T108" fmla="*/ 248 w 282"/>
                  <a:gd name="T109" fmla="*/ 46 h 133"/>
                  <a:gd name="T110" fmla="*/ 242 w 282"/>
                  <a:gd name="T111" fmla="*/ 42 h 133"/>
                  <a:gd name="T112" fmla="*/ 215 w 282"/>
                  <a:gd name="T113" fmla="*/ 35 h 133"/>
                  <a:gd name="T114" fmla="*/ 164 w 282"/>
                  <a:gd name="T115" fmla="*/ 30 h 133"/>
                  <a:gd name="T116" fmla="*/ 140 w 282"/>
                  <a:gd name="T117" fmla="*/ 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2" h="133">
                    <a:moveTo>
                      <a:pt x="270" y="71"/>
                    </a:moveTo>
                    <a:lnTo>
                      <a:pt x="270" y="71"/>
                    </a:lnTo>
                    <a:lnTo>
                      <a:pt x="282" y="70"/>
                    </a:lnTo>
                    <a:lnTo>
                      <a:pt x="282" y="70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2" y="53"/>
                    </a:lnTo>
                    <a:lnTo>
                      <a:pt x="279" y="41"/>
                    </a:lnTo>
                    <a:lnTo>
                      <a:pt x="279" y="41"/>
                    </a:lnTo>
                    <a:lnTo>
                      <a:pt x="278" y="36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1" y="27"/>
                    </a:lnTo>
                    <a:lnTo>
                      <a:pt x="265" y="22"/>
                    </a:lnTo>
                    <a:lnTo>
                      <a:pt x="265" y="22"/>
                    </a:lnTo>
                    <a:lnTo>
                      <a:pt x="257" y="18"/>
                    </a:lnTo>
                    <a:lnTo>
                      <a:pt x="248" y="14"/>
                    </a:lnTo>
                    <a:lnTo>
                      <a:pt x="237" y="11"/>
                    </a:lnTo>
                    <a:lnTo>
                      <a:pt x="225" y="8"/>
                    </a:lnTo>
                    <a:lnTo>
                      <a:pt x="202" y="5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57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13" y="1"/>
                    </a:lnTo>
                    <a:lnTo>
                      <a:pt x="93" y="2"/>
                    </a:lnTo>
                    <a:lnTo>
                      <a:pt x="72" y="5"/>
                    </a:lnTo>
                    <a:lnTo>
                      <a:pt x="50" y="9"/>
                    </a:lnTo>
                    <a:lnTo>
                      <a:pt x="41" y="12"/>
                    </a:lnTo>
                    <a:lnTo>
                      <a:pt x="32" y="15"/>
                    </a:lnTo>
                    <a:lnTo>
                      <a:pt x="22" y="19"/>
                    </a:lnTo>
                    <a:lnTo>
                      <a:pt x="15" y="23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2" y="40"/>
                    </a:lnTo>
                    <a:lnTo>
                      <a:pt x="0" y="4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82"/>
                    </a:lnTo>
                    <a:lnTo>
                      <a:pt x="1" y="89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9" y="106"/>
                    </a:lnTo>
                    <a:lnTo>
                      <a:pt x="15" y="111"/>
                    </a:lnTo>
                    <a:lnTo>
                      <a:pt x="23" y="115"/>
                    </a:lnTo>
                    <a:lnTo>
                      <a:pt x="32" y="118"/>
                    </a:lnTo>
                    <a:lnTo>
                      <a:pt x="50" y="124"/>
                    </a:lnTo>
                    <a:lnTo>
                      <a:pt x="71" y="129"/>
                    </a:lnTo>
                    <a:lnTo>
                      <a:pt x="92" y="131"/>
                    </a:lnTo>
                    <a:lnTo>
                      <a:pt x="112" y="132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41" y="123"/>
                    </a:lnTo>
                    <a:lnTo>
                      <a:pt x="141" y="123"/>
                    </a:lnTo>
                    <a:lnTo>
                      <a:pt x="143" y="116"/>
                    </a:lnTo>
                    <a:lnTo>
                      <a:pt x="146" y="110"/>
                    </a:lnTo>
                    <a:lnTo>
                      <a:pt x="146" y="110"/>
                    </a:lnTo>
                    <a:lnTo>
                      <a:pt x="152" y="103"/>
                    </a:lnTo>
                    <a:lnTo>
                      <a:pt x="160" y="96"/>
                    </a:lnTo>
                    <a:lnTo>
                      <a:pt x="160" y="96"/>
                    </a:lnTo>
                    <a:lnTo>
                      <a:pt x="171" y="90"/>
                    </a:lnTo>
                    <a:lnTo>
                      <a:pt x="182" y="85"/>
                    </a:lnTo>
                    <a:lnTo>
                      <a:pt x="196" y="81"/>
                    </a:lnTo>
                    <a:lnTo>
                      <a:pt x="210" y="77"/>
                    </a:lnTo>
                    <a:lnTo>
                      <a:pt x="225" y="75"/>
                    </a:lnTo>
                    <a:lnTo>
                      <a:pt x="241" y="74"/>
                    </a:lnTo>
                    <a:lnTo>
                      <a:pt x="270" y="71"/>
                    </a:lnTo>
                    <a:lnTo>
                      <a:pt x="270" y="71"/>
                    </a:lnTo>
                    <a:close/>
                    <a:moveTo>
                      <a:pt x="140" y="29"/>
                    </a:moveTo>
                    <a:lnTo>
                      <a:pt x="140" y="29"/>
                    </a:lnTo>
                    <a:lnTo>
                      <a:pt x="105" y="30"/>
                    </a:lnTo>
                    <a:lnTo>
                      <a:pt x="75" y="34"/>
                    </a:lnTo>
                    <a:lnTo>
                      <a:pt x="62" y="36"/>
                    </a:lnTo>
                    <a:lnTo>
                      <a:pt x="50" y="39"/>
                    </a:lnTo>
                    <a:lnTo>
                      <a:pt x="41" y="4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3" y="43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7"/>
                    </a:lnTo>
                    <a:lnTo>
                      <a:pt x="34" y="35"/>
                    </a:lnTo>
                    <a:lnTo>
                      <a:pt x="40" y="30"/>
                    </a:lnTo>
                    <a:lnTo>
                      <a:pt x="50" y="27"/>
                    </a:lnTo>
                    <a:lnTo>
                      <a:pt x="63" y="23"/>
                    </a:lnTo>
                    <a:lnTo>
                      <a:pt x="79" y="20"/>
                    </a:lnTo>
                    <a:lnTo>
                      <a:pt x="98" y="18"/>
                    </a:lnTo>
                    <a:lnTo>
                      <a:pt x="118" y="16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66" y="16"/>
                    </a:lnTo>
                    <a:lnTo>
                      <a:pt x="166" y="16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202" y="20"/>
                    </a:lnTo>
                    <a:lnTo>
                      <a:pt x="215" y="22"/>
                    </a:lnTo>
                    <a:lnTo>
                      <a:pt x="225" y="26"/>
                    </a:lnTo>
                    <a:lnTo>
                      <a:pt x="235" y="28"/>
                    </a:lnTo>
                    <a:lnTo>
                      <a:pt x="243" y="32"/>
                    </a:lnTo>
                    <a:lnTo>
                      <a:pt x="248" y="35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0" y="40"/>
                    </a:lnTo>
                    <a:lnTo>
                      <a:pt x="250" y="40"/>
                    </a:lnTo>
                    <a:lnTo>
                      <a:pt x="249" y="43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42" y="42"/>
                    </a:lnTo>
                    <a:lnTo>
                      <a:pt x="234" y="40"/>
                    </a:lnTo>
                    <a:lnTo>
                      <a:pt x="215" y="35"/>
                    </a:lnTo>
                    <a:lnTo>
                      <a:pt x="192" y="33"/>
                    </a:lnTo>
                    <a:lnTo>
                      <a:pt x="164" y="30"/>
                    </a:lnTo>
                    <a:lnTo>
                      <a:pt x="164" y="30"/>
                    </a:lnTo>
                    <a:lnTo>
                      <a:pt x="140" y="29"/>
                    </a:lnTo>
                    <a:lnTo>
                      <a:pt x="14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50" name="Freeform 43"/>
              <p:cNvSpPr>
                <a:spLocks/>
              </p:cNvSpPr>
              <p:nvPr/>
            </p:nvSpPr>
            <p:spPr bwMode="auto">
              <a:xfrm>
                <a:off x="4560888" y="3089275"/>
                <a:ext cx="242887" cy="136525"/>
              </a:xfrm>
              <a:custGeom>
                <a:avLst/>
                <a:gdLst>
                  <a:gd name="T0" fmla="*/ 82 w 153"/>
                  <a:gd name="T1" fmla="*/ 22 h 86"/>
                  <a:gd name="T2" fmla="*/ 82 w 153"/>
                  <a:gd name="T3" fmla="*/ 22 h 86"/>
                  <a:gd name="T4" fmla="*/ 60 w 153"/>
                  <a:gd name="T5" fmla="*/ 24 h 86"/>
                  <a:gd name="T6" fmla="*/ 40 w 153"/>
                  <a:gd name="T7" fmla="*/ 26 h 86"/>
                  <a:gd name="T8" fmla="*/ 12 w 153"/>
                  <a:gd name="T9" fmla="*/ 26 h 86"/>
                  <a:gd name="T10" fmla="*/ 12 w 153"/>
                  <a:gd name="T11" fmla="*/ 26 h 86"/>
                  <a:gd name="T12" fmla="*/ 7 w 153"/>
                  <a:gd name="T13" fmla="*/ 26 h 86"/>
                  <a:gd name="T14" fmla="*/ 7 w 153"/>
                  <a:gd name="T15" fmla="*/ 26 h 86"/>
                  <a:gd name="T16" fmla="*/ 5 w 153"/>
                  <a:gd name="T17" fmla="*/ 42 h 86"/>
                  <a:gd name="T18" fmla="*/ 3 w 153"/>
                  <a:gd name="T19" fmla="*/ 53 h 86"/>
                  <a:gd name="T20" fmla="*/ 3 w 153"/>
                  <a:gd name="T21" fmla="*/ 53 h 86"/>
                  <a:gd name="T22" fmla="*/ 0 w 153"/>
                  <a:gd name="T23" fmla="*/ 63 h 86"/>
                  <a:gd name="T24" fmla="*/ 4 w 153"/>
                  <a:gd name="T25" fmla="*/ 80 h 86"/>
                  <a:gd name="T26" fmla="*/ 4 w 153"/>
                  <a:gd name="T27" fmla="*/ 80 h 86"/>
                  <a:gd name="T28" fmla="*/ 5 w 153"/>
                  <a:gd name="T29" fmla="*/ 86 h 86"/>
                  <a:gd name="T30" fmla="*/ 5 w 153"/>
                  <a:gd name="T31" fmla="*/ 86 h 86"/>
                  <a:gd name="T32" fmla="*/ 12 w 153"/>
                  <a:gd name="T33" fmla="*/ 86 h 86"/>
                  <a:gd name="T34" fmla="*/ 12 w 153"/>
                  <a:gd name="T35" fmla="*/ 86 h 86"/>
                  <a:gd name="T36" fmla="*/ 33 w 153"/>
                  <a:gd name="T37" fmla="*/ 86 h 86"/>
                  <a:gd name="T38" fmla="*/ 53 w 153"/>
                  <a:gd name="T39" fmla="*/ 85 h 86"/>
                  <a:gd name="T40" fmla="*/ 72 w 153"/>
                  <a:gd name="T41" fmla="*/ 82 h 86"/>
                  <a:gd name="T42" fmla="*/ 88 w 153"/>
                  <a:gd name="T43" fmla="*/ 80 h 86"/>
                  <a:gd name="T44" fmla="*/ 104 w 153"/>
                  <a:gd name="T45" fmla="*/ 77 h 86"/>
                  <a:gd name="T46" fmla="*/ 116 w 153"/>
                  <a:gd name="T47" fmla="*/ 73 h 86"/>
                  <a:gd name="T48" fmla="*/ 128 w 153"/>
                  <a:gd name="T49" fmla="*/ 68 h 86"/>
                  <a:gd name="T50" fmla="*/ 136 w 153"/>
                  <a:gd name="T51" fmla="*/ 63 h 86"/>
                  <a:gd name="T52" fmla="*/ 150 w 153"/>
                  <a:gd name="T53" fmla="*/ 52 h 86"/>
                  <a:gd name="T54" fmla="*/ 150 w 153"/>
                  <a:gd name="T55" fmla="*/ 52 h 86"/>
                  <a:gd name="T56" fmla="*/ 151 w 153"/>
                  <a:gd name="T57" fmla="*/ 46 h 86"/>
                  <a:gd name="T58" fmla="*/ 153 w 153"/>
                  <a:gd name="T59" fmla="*/ 40 h 86"/>
                  <a:gd name="T60" fmla="*/ 153 w 153"/>
                  <a:gd name="T61" fmla="*/ 25 h 86"/>
                  <a:gd name="T62" fmla="*/ 153 w 153"/>
                  <a:gd name="T63" fmla="*/ 25 h 86"/>
                  <a:gd name="T64" fmla="*/ 153 w 153"/>
                  <a:gd name="T65" fmla="*/ 11 h 86"/>
                  <a:gd name="T66" fmla="*/ 153 w 153"/>
                  <a:gd name="T67" fmla="*/ 4 h 86"/>
                  <a:gd name="T68" fmla="*/ 151 w 153"/>
                  <a:gd name="T69" fmla="*/ 0 h 86"/>
                  <a:gd name="T70" fmla="*/ 151 w 153"/>
                  <a:gd name="T71" fmla="*/ 0 h 86"/>
                  <a:gd name="T72" fmla="*/ 139 w 153"/>
                  <a:gd name="T73" fmla="*/ 7 h 86"/>
                  <a:gd name="T74" fmla="*/ 123 w 153"/>
                  <a:gd name="T75" fmla="*/ 12 h 86"/>
                  <a:gd name="T76" fmla="*/ 105 w 153"/>
                  <a:gd name="T77" fmla="*/ 18 h 86"/>
                  <a:gd name="T78" fmla="*/ 82 w 153"/>
                  <a:gd name="T79" fmla="*/ 22 h 86"/>
                  <a:gd name="T80" fmla="*/ 82 w 153"/>
                  <a:gd name="T81" fmla="*/ 2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86">
                    <a:moveTo>
                      <a:pt x="82" y="22"/>
                    </a:moveTo>
                    <a:lnTo>
                      <a:pt x="82" y="22"/>
                    </a:lnTo>
                    <a:lnTo>
                      <a:pt x="60" y="24"/>
                    </a:lnTo>
                    <a:lnTo>
                      <a:pt x="4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" y="42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0" y="6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33" y="86"/>
                    </a:lnTo>
                    <a:lnTo>
                      <a:pt x="53" y="85"/>
                    </a:lnTo>
                    <a:lnTo>
                      <a:pt x="72" y="82"/>
                    </a:lnTo>
                    <a:lnTo>
                      <a:pt x="88" y="80"/>
                    </a:lnTo>
                    <a:lnTo>
                      <a:pt x="104" y="77"/>
                    </a:lnTo>
                    <a:lnTo>
                      <a:pt x="116" y="73"/>
                    </a:lnTo>
                    <a:lnTo>
                      <a:pt x="128" y="68"/>
                    </a:lnTo>
                    <a:lnTo>
                      <a:pt x="136" y="63"/>
                    </a:lnTo>
                    <a:lnTo>
                      <a:pt x="150" y="52"/>
                    </a:lnTo>
                    <a:lnTo>
                      <a:pt x="150" y="52"/>
                    </a:lnTo>
                    <a:lnTo>
                      <a:pt x="151" y="46"/>
                    </a:lnTo>
                    <a:lnTo>
                      <a:pt x="153" y="40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3" y="11"/>
                    </a:lnTo>
                    <a:lnTo>
                      <a:pt x="153" y="4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9" y="7"/>
                    </a:lnTo>
                    <a:lnTo>
                      <a:pt x="123" y="12"/>
                    </a:lnTo>
                    <a:lnTo>
                      <a:pt x="105" y="18"/>
                    </a:lnTo>
                    <a:lnTo>
                      <a:pt x="82" y="22"/>
                    </a:lnTo>
                    <a:lnTo>
                      <a:pt x="8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51" name="Freeform 44"/>
              <p:cNvSpPr>
                <a:spLocks/>
              </p:cNvSpPr>
              <p:nvPr/>
            </p:nvSpPr>
            <p:spPr bwMode="auto">
              <a:xfrm>
                <a:off x="4554538" y="3217863"/>
                <a:ext cx="249237" cy="153988"/>
              </a:xfrm>
              <a:custGeom>
                <a:avLst/>
                <a:gdLst>
                  <a:gd name="T0" fmla="*/ 155 w 157"/>
                  <a:gd name="T1" fmla="*/ 5 h 97"/>
                  <a:gd name="T2" fmla="*/ 155 w 157"/>
                  <a:gd name="T3" fmla="*/ 5 h 97"/>
                  <a:gd name="T4" fmla="*/ 153 w 157"/>
                  <a:gd name="T5" fmla="*/ 0 h 97"/>
                  <a:gd name="T6" fmla="*/ 153 w 157"/>
                  <a:gd name="T7" fmla="*/ 0 h 97"/>
                  <a:gd name="T8" fmla="*/ 147 w 157"/>
                  <a:gd name="T9" fmla="*/ 4 h 97"/>
                  <a:gd name="T10" fmla="*/ 140 w 157"/>
                  <a:gd name="T11" fmla="*/ 8 h 97"/>
                  <a:gd name="T12" fmla="*/ 124 w 157"/>
                  <a:gd name="T13" fmla="*/ 14 h 97"/>
                  <a:gd name="T14" fmla="*/ 106 w 157"/>
                  <a:gd name="T15" fmla="*/ 19 h 97"/>
                  <a:gd name="T16" fmla="*/ 88 w 157"/>
                  <a:gd name="T17" fmla="*/ 22 h 97"/>
                  <a:gd name="T18" fmla="*/ 69 w 157"/>
                  <a:gd name="T19" fmla="*/ 25 h 97"/>
                  <a:gd name="T20" fmla="*/ 50 w 157"/>
                  <a:gd name="T21" fmla="*/ 27 h 97"/>
                  <a:gd name="T22" fmla="*/ 16 w 157"/>
                  <a:gd name="T23" fmla="*/ 28 h 97"/>
                  <a:gd name="T24" fmla="*/ 16 w 157"/>
                  <a:gd name="T25" fmla="*/ 28 h 97"/>
                  <a:gd name="T26" fmla="*/ 11 w 157"/>
                  <a:gd name="T27" fmla="*/ 28 h 97"/>
                  <a:gd name="T28" fmla="*/ 11 w 157"/>
                  <a:gd name="T29" fmla="*/ 28 h 97"/>
                  <a:gd name="T30" fmla="*/ 11 w 157"/>
                  <a:gd name="T31" fmla="*/ 28 h 97"/>
                  <a:gd name="T32" fmla="*/ 11 w 157"/>
                  <a:gd name="T33" fmla="*/ 28 h 97"/>
                  <a:gd name="T34" fmla="*/ 9 w 157"/>
                  <a:gd name="T35" fmla="*/ 45 h 97"/>
                  <a:gd name="T36" fmla="*/ 9 w 157"/>
                  <a:gd name="T37" fmla="*/ 53 h 97"/>
                  <a:gd name="T38" fmla="*/ 7 w 157"/>
                  <a:gd name="T39" fmla="*/ 60 h 97"/>
                  <a:gd name="T40" fmla="*/ 6 w 157"/>
                  <a:gd name="T41" fmla="*/ 63 h 97"/>
                  <a:gd name="T42" fmla="*/ 2 w 157"/>
                  <a:gd name="T43" fmla="*/ 67 h 97"/>
                  <a:gd name="T44" fmla="*/ 0 w 157"/>
                  <a:gd name="T45" fmla="*/ 68 h 97"/>
                  <a:gd name="T46" fmla="*/ 5 w 157"/>
                  <a:gd name="T47" fmla="*/ 77 h 97"/>
                  <a:gd name="T48" fmla="*/ 5 w 157"/>
                  <a:gd name="T49" fmla="*/ 77 h 97"/>
                  <a:gd name="T50" fmla="*/ 8 w 157"/>
                  <a:gd name="T51" fmla="*/ 86 h 97"/>
                  <a:gd name="T52" fmla="*/ 8 w 157"/>
                  <a:gd name="T53" fmla="*/ 86 h 97"/>
                  <a:gd name="T54" fmla="*/ 11 w 157"/>
                  <a:gd name="T55" fmla="*/ 97 h 97"/>
                  <a:gd name="T56" fmla="*/ 11 w 157"/>
                  <a:gd name="T57" fmla="*/ 97 h 97"/>
                  <a:gd name="T58" fmla="*/ 16 w 157"/>
                  <a:gd name="T59" fmla="*/ 97 h 97"/>
                  <a:gd name="T60" fmla="*/ 16 w 157"/>
                  <a:gd name="T61" fmla="*/ 97 h 97"/>
                  <a:gd name="T62" fmla="*/ 43 w 157"/>
                  <a:gd name="T63" fmla="*/ 96 h 97"/>
                  <a:gd name="T64" fmla="*/ 62 w 157"/>
                  <a:gd name="T65" fmla="*/ 95 h 97"/>
                  <a:gd name="T66" fmla="*/ 83 w 157"/>
                  <a:gd name="T67" fmla="*/ 93 h 97"/>
                  <a:gd name="T68" fmla="*/ 104 w 157"/>
                  <a:gd name="T69" fmla="*/ 88 h 97"/>
                  <a:gd name="T70" fmla="*/ 124 w 157"/>
                  <a:gd name="T71" fmla="*/ 83 h 97"/>
                  <a:gd name="T72" fmla="*/ 132 w 157"/>
                  <a:gd name="T73" fmla="*/ 80 h 97"/>
                  <a:gd name="T74" fmla="*/ 140 w 157"/>
                  <a:gd name="T75" fmla="*/ 75 h 97"/>
                  <a:gd name="T76" fmla="*/ 146 w 157"/>
                  <a:gd name="T77" fmla="*/ 70 h 97"/>
                  <a:gd name="T78" fmla="*/ 151 w 157"/>
                  <a:gd name="T79" fmla="*/ 66 h 97"/>
                  <a:gd name="T80" fmla="*/ 151 w 157"/>
                  <a:gd name="T81" fmla="*/ 66 h 97"/>
                  <a:gd name="T82" fmla="*/ 154 w 157"/>
                  <a:gd name="T83" fmla="*/ 59 h 97"/>
                  <a:gd name="T84" fmla="*/ 155 w 157"/>
                  <a:gd name="T85" fmla="*/ 52 h 97"/>
                  <a:gd name="T86" fmla="*/ 157 w 157"/>
                  <a:gd name="T87" fmla="*/ 41 h 97"/>
                  <a:gd name="T88" fmla="*/ 157 w 157"/>
                  <a:gd name="T89" fmla="*/ 31 h 97"/>
                  <a:gd name="T90" fmla="*/ 157 w 157"/>
                  <a:gd name="T91" fmla="*/ 31 h 97"/>
                  <a:gd name="T92" fmla="*/ 157 w 157"/>
                  <a:gd name="T93" fmla="*/ 17 h 97"/>
                  <a:gd name="T94" fmla="*/ 157 w 157"/>
                  <a:gd name="T95" fmla="*/ 11 h 97"/>
                  <a:gd name="T96" fmla="*/ 155 w 157"/>
                  <a:gd name="T97" fmla="*/ 5 h 97"/>
                  <a:gd name="T98" fmla="*/ 155 w 157"/>
                  <a:gd name="T99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7" h="97">
                    <a:moveTo>
                      <a:pt x="155" y="5"/>
                    </a:moveTo>
                    <a:lnTo>
                      <a:pt x="155" y="5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47" y="4"/>
                    </a:lnTo>
                    <a:lnTo>
                      <a:pt x="140" y="8"/>
                    </a:lnTo>
                    <a:lnTo>
                      <a:pt x="124" y="14"/>
                    </a:lnTo>
                    <a:lnTo>
                      <a:pt x="106" y="19"/>
                    </a:lnTo>
                    <a:lnTo>
                      <a:pt x="88" y="22"/>
                    </a:lnTo>
                    <a:lnTo>
                      <a:pt x="69" y="25"/>
                    </a:lnTo>
                    <a:lnTo>
                      <a:pt x="50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9" y="45"/>
                    </a:lnTo>
                    <a:lnTo>
                      <a:pt x="9" y="53"/>
                    </a:lnTo>
                    <a:lnTo>
                      <a:pt x="7" y="60"/>
                    </a:lnTo>
                    <a:lnTo>
                      <a:pt x="6" y="63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43" y="96"/>
                    </a:lnTo>
                    <a:lnTo>
                      <a:pt x="62" y="95"/>
                    </a:lnTo>
                    <a:lnTo>
                      <a:pt x="83" y="93"/>
                    </a:lnTo>
                    <a:lnTo>
                      <a:pt x="104" y="88"/>
                    </a:lnTo>
                    <a:lnTo>
                      <a:pt x="124" y="83"/>
                    </a:lnTo>
                    <a:lnTo>
                      <a:pt x="132" y="80"/>
                    </a:lnTo>
                    <a:lnTo>
                      <a:pt x="140" y="75"/>
                    </a:lnTo>
                    <a:lnTo>
                      <a:pt x="146" y="70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4" y="59"/>
                    </a:lnTo>
                    <a:lnTo>
                      <a:pt x="155" y="52"/>
                    </a:lnTo>
                    <a:lnTo>
                      <a:pt x="157" y="41"/>
                    </a:lnTo>
                    <a:lnTo>
                      <a:pt x="157" y="31"/>
                    </a:lnTo>
                    <a:lnTo>
                      <a:pt x="157" y="31"/>
                    </a:lnTo>
                    <a:lnTo>
                      <a:pt x="157" y="17"/>
                    </a:lnTo>
                    <a:lnTo>
                      <a:pt x="157" y="11"/>
                    </a:lnTo>
                    <a:lnTo>
                      <a:pt x="155" y="5"/>
                    </a:lnTo>
                    <a:lnTo>
                      <a:pt x="15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54" name="Freeform 45"/>
              <p:cNvSpPr>
                <a:spLocks noEditPoints="1"/>
              </p:cNvSpPr>
              <p:nvPr/>
            </p:nvSpPr>
            <p:spPr bwMode="auto">
              <a:xfrm>
                <a:off x="4356100" y="2884488"/>
                <a:ext cx="447675" cy="211138"/>
              </a:xfrm>
              <a:custGeom>
                <a:avLst/>
                <a:gdLst>
                  <a:gd name="T0" fmla="*/ 136 w 282"/>
                  <a:gd name="T1" fmla="*/ 133 h 133"/>
                  <a:gd name="T2" fmla="*/ 141 w 282"/>
                  <a:gd name="T3" fmla="*/ 133 h 133"/>
                  <a:gd name="T4" fmla="*/ 187 w 282"/>
                  <a:gd name="T5" fmla="*/ 131 h 133"/>
                  <a:gd name="T6" fmla="*/ 229 w 282"/>
                  <a:gd name="T7" fmla="*/ 125 h 133"/>
                  <a:gd name="T8" fmla="*/ 257 w 282"/>
                  <a:gd name="T9" fmla="*/ 116 h 133"/>
                  <a:gd name="T10" fmla="*/ 271 w 282"/>
                  <a:gd name="T11" fmla="*/ 106 h 133"/>
                  <a:gd name="T12" fmla="*/ 276 w 282"/>
                  <a:gd name="T13" fmla="*/ 102 h 133"/>
                  <a:gd name="T14" fmla="*/ 279 w 282"/>
                  <a:gd name="T15" fmla="*/ 95 h 133"/>
                  <a:gd name="T16" fmla="*/ 280 w 282"/>
                  <a:gd name="T17" fmla="*/ 89 h 133"/>
                  <a:gd name="T18" fmla="*/ 282 w 282"/>
                  <a:gd name="T19" fmla="*/ 67 h 133"/>
                  <a:gd name="T20" fmla="*/ 282 w 282"/>
                  <a:gd name="T21" fmla="*/ 56 h 133"/>
                  <a:gd name="T22" fmla="*/ 279 w 282"/>
                  <a:gd name="T23" fmla="*/ 39 h 133"/>
                  <a:gd name="T24" fmla="*/ 276 w 282"/>
                  <a:gd name="T25" fmla="*/ 33 h 133"/>
                  <a:gd name="T26" fmla="*/ 265 w 282"/>
                  <a:gd name="T27" fmla="*/ 22 h 133"/>
                  <a:gd name="T28" fmla="*/ 250 w 282"/>
                  <a:gd name="T29" fmla="*/ 15 h 133"/>
                  <a:gd name="T30" fmla="*/ 209 w 282"/>
                  <a:gd name="T31" fmla="*/ 5 h 133"/>
                  <a:gd name="T32" fmla="*/ 168 w 282"/>
                  <a:gd name="T33" fmla="*/ 1 h 133"/>
                  <a:gd name="T34" fmla="*/ 141 w 282"/>
                  <a:gd name="T35" fmla="*/ 0 h 133"/>
                  <a:gd name="T36" fmla="*/ 117 w 282"/>
                  <a:gd name="T37" fmla="*/ 1 h 133"/>
                  <a:gd name="T38" fmla="*/ 63 w 282"/>
                  <a:gd name="T39" fmla="*/ 7 h 133"/>
                  <a:gd name="T40" fmla="*/ 36 w 282"/>
                  <a:gd name="T41" fmla="*/ 13 h 133"/>
                  <a:gd name="T42" fmla="*/ 15 w 282"/>
                  <a:gd name="T43" fmla="*/ 23 h 133"/>
                  <a:gd name="T44" fmla="*/ 9 w 282"/>
                  <a:gd name="T45" fmla="*/ 28 h 133"/>
                  <a:gd name="T46" fmla="*/ 6 w 282"/>
                  <a:gd name="T47" fmla="*/ 34 h 133"/>
                  <a:gd name="T48" fmla="*/ 2 w 282"/>
                  <a:gd name="T49" fmla="*/ 42 h 133"/>
                  <a:gd name="T50" fmla="*/ 1 w 282"/>
                  <a:gd name="T51" fmla="*/ 54 h 133"/>
                  <a:gd name="T52" fmla="*/ 0 w 282"/>
                  <a:gd name="T53" fmla="*/ 67 h 133"/>
                  <a:gd name="T54" fmla="*/ 0 w 282"/>
                  <a:gd name="T55" fmla="*/ 71 h 133"/>
                  <a:gd name="T56" fmla="*/ 35 w 282"/>
                  <a:gd name="T57" fmla="*/ 74 h 133"/>
                  <a:gd name="T58" fmla="*/ 72 w 282"/>
                  <a:gd name="T59" fmla="*/ 80 h 133"/>
                  <a:gd name="T60" fmla="*/ 105 w 282"/>
                  <a:gd name="T61" fmla="*/ 91 h 133"/>
                  <a:gd name="T62" fmla="*/ 118 w 282"/>
                  <a:gd name="T63" fmla="*/ 99 h 133"/>
                  <a:gd name="T64" fmla="*/ 127 w 282"/>
                  <a:gd name="T65" fmla="*/ 109 h 133"/>
                  <a:gd name="T66" fmla="*/ 131 w 282"/>
                  <a:gd name="T67" fmla="*/ 115 h 133"/>
                  <a:gd name="T68" fmla="*/ 134 w 282"/>
                  <a:gd name="T69" fmla="*/ 126 h 133"/>
                  <a:gd name="T70" fmla="*/ 136 w 282"/>
                  <a:gd name="T71" fmla="*/ 133 h 133"/>
                  <a:gd name="T72" fmla="*/ 83 w 282"/>
                  <a:gd name="T73" fmla="*/ 33 h 133"/>
                  <a:gd name="T74" fmla="*/ 54 w 282"/>
                  <a:gd name="T75" fmla="*/ 39 h 133"/>
                  <a:gd name="T76" fmla="*/ 43 w 282"/>
                  <a:gd name="T77" fmla="*/ 42 h 133"/>
                  <a:gd name="T78" fmla="*/ 35 w 282"/>
                  <a:gd name="T79" fmla="*/ 46 h 133"/>
                  <a:gd name="T80" fmla="*/ 32 w 282"/>
                  <a:gd name="T81" fmla="*/ 41 h 133"/>
                  <a:gd name="T82" fmla="*/ 32 w 282"/>
                  <a:gd name="T83" fmla="*/ 40 h 133"/>
                  <a:gd name="T84" fmla="*/ 33 w 282"/>
                  <a:gd name="T85" fmla="*/ 37 h 133"/>
                  <a:gd name="T86" fmla="*/ 40 w 282"/>
                  <a:gd name="T87" fmla="*/ 32 h 133"/>
                  <a:gd name="T88" fmla="*/ 58 w 282"/>
                  <a:gd name="T89" fmla="*/ 25 h 133"/>
                  <a:gd name="T90" fmla="*/ 89 w 282"/>
                  <a:gd name="T91" fmla="*/ 19 h 133"/>
                  <a:gd name="T92" fmla="*/ 126 w 282"/>
                  <a:gd name="T93" fmla="*/ 16 h 133"/>
                  <a:gd name="T94" fmla="*/ 130 w 282"/>
                  <a:gd name="T95" fmla="*/ 16 h 133"/>
                  <a:gd name="T96" fmla="*/ 141 w 282"/>
                  <a:gd name="T97" fmla="*/ 16 h 133"/>
                  <a:gd name="T98" fmla="*/ 164 w 282"/>
                  <a:gd name="T99" fmla="*/ 16 h 133"/>
                  <a:gd name="T100" fmla="*/ 202 w 282"/>
                  <a:gd name="T101" fmla="*/ 20 h 133"/>
                  <a:gd name="T102" fmla="*/ 231 w 282"/>
                  <a:gd name="T103" fmla="*/ 27 h 133"/>
                  <a:gd name="T104" fmla="*/ 248 w 282"/>
                  <a:gd name="T105" fmla="*/ 35 h 133"/>
                  <a:gd name="T106" fmla="*/ 250 w 282"/>
                  <a:gd name="T107" fmla="*/ 40 h 133"/>
                  <a:gd name="T108" fmla="*/ 250 w 282"/>
                  <a:gd name="T109" fmla="*/ 43 h 133"/>
                  <a:gd name="T110" fmla="*/ 248 w 282"/>
                  <a:gd name="T111" fmla="*/ 46 h 133"/>
                  <a:gd name="T112" fmla="*/ 231 w 282"/>
                  <a:gd name="T113" fmla="*/ 39 h 133"/>
                  <a:gd name="T114" fmla="*/ 207 w 282"/>
                  <a:gd name="T115" fmla="*/ 34 h 133"/>
                  <a:gd name="T116" fmla="*/ 141 w 282"/>
                  <a:gd name="T117" fmla="*/ 29 h 133"/>
                  <a:gd name="T118" fmla="*/ 132 w 282"/>
                  <a:gd name="T119" fmla="*/ 30 h 133"/>
                  <a:gd name="T120" fmla="*/ 106 w 282"/>
                  <a:gd name="T121" fmla="*/ 30 h 133"/>
                  <a:gd name="T122" fmla="*/ 83 w 282"/>
                  <a:gd name="T123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33">
                    <a:moveTo>
                      <a:pt x="136" y="133"/>
                    </a:moveTo>
                    <a:lnTo>
                      <a:pt x="136" y="133"/>
                    </a:lnTo>
                    <a:lnTo>
                      <a:pt x="141" y="133"/>
                    </a:lnTo>
                    <a:lnTo>
                      <a:pt x="141" y="133"/>
                    </a:lnTo>
                    <a:lnTo>
                      <a:pt x="168" y="132"/>
                    </a:lnTo>
                    <a:lnTo>
                      <a:pt x="187" y="131"/>
                    </a:lnTo>
                    <a:lnTo>
                      <a:pt x="208" y="129"/>
                    </a:lnTo>
                    <a:lnTo>
                      <a:pt x="229" y="125"/>
                    </a:lnTo>
                    <a:lnTo>
                      <a:pt x="249" y="119"/>
                    </a:lnTo>
                    <a:lnTo>
                      <a:pt x="257" y="116"/>
                    </a:lnTo>
                    <a:lnTo>
                      <a:pt x="265" y="111"/>
                    </a:lnTo>
                    <a:lnTo>
                      <a:pt x="271" y="106"/>
                    </a:lnTo>
                    <a:lnTo>
                      <a:pt x="276" y="102"/>
                    </a:lnTo>
                    <a:lnTo>
                      <a:pt x="276" y="102"/>
                    </a:lnTo>
                    <a:lnTo>
                      <a:pt x="278" y="98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80" y="89"/>
                    </a:lnTo>
                    <a:lnTo>
                      <a:pt x="282" y="82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2" y="56"/>
                    </a:lnTo>
                    <a:lnTo>
                      <a:pt x="282" y="47"/>
                    </a:lnTo>
                    <a:lnTo>
                      <a:pt x="279" y="39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2" y="27"/>
                    </a:lnTo>
                    <a:lnTo>
                      <a:pt x="265" y="22"/>
                    </a:lnTo>
                    <a:lnTo>
                      <a:pt x="258" y="19"/>
                    </a:lnTo>
                    <a:lnTo>
                      <a:pt x="250" y="15"/>
                    </a:lnTo>
                    <a:lnTo>
                      <a:pt x="230" y="9"/>
                    </a:lnTo>
                    <a:lnTo>
                      <a:pt x="209" y="5"/>
                    </a:lnTo>
                    <a:lnTo>
                      <a:pt x="188" y="2"/>
                    </a:lnTo>
                    <a:lnTo>
                      <a:pt x="168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91" y="2"/>
                    </a:lnTo>
                    <a:lnTo>
                      <a:pt x="63" y="7"/>
                    </a:lnTo>
                    <a:lnTo>
                      <a:pt x="49" y="9"/>
                    </a:lnTo>
                    <a:lnTo>
                      <a:pt x="36" y="13"/>
                    </a:lnTo>
                    <a:lnTo>
                      <a:pt x="25" y="18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4" y="37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54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8" y="71"/>
                    </a:lnTo>
                    <a:lnTo>
                      <a:pt x="35" y="74"/>
                    </a:lnTo>
                    <a:lnTo>
                      <a:pt x="54" y="76"/>
                    </a:lnTo>
                    <a:lnTo>
                      <a:pt x="72" y="80"/>
                    </a:lnTo>
                    <a:lnTo>
                      <a:pt x="89" y="84"/>
                    </a:lnTo>
                    <a:lnTo>
                      <a:pt x="105" y="91"/>
                    </a:lnTo>
                    <a:lnTo>
                      <a:pt x="112" y="95"/>
                    </a:lnTo>
                    <a:lnTo>
                      <a:pt x="118" y="99"/>
                    </a:lnTo>
                    <a:lnTo>
                      <a:pt x="123" y="104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31" y="115"/>
                    </a:lnTo>
                    <a:lnTo>
                      <a:pt x="133" y="120"/>
                    </a:lnTo>
                    <a:lnTo>
                      <a:pt x="134" y="126"/>
                    </a:lnTo>
                    <a:lnTo>
                      <a:pt x="136" y="133"/>
                    </a:lnTo>
                    <a:lnTo>
                      <a:pt x="136" y="133"/>
                    </a:lnTo>
                    <a:close/>
                    <a:moveTo>
                      <a:pt x="83" y="33"/>
                    </a:moveTo>
                    <a:lnTo>
                      <a:pt x="83" y="33"/>
                    </a:lnTo>
                    <a:lnTo>
                      <a:pt x="68" y="35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43" y="42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3" y="43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3" y="37"/>
                    </a:lnTo>
                    <a:lnTo>
                      <a:pt x="34" y="36"/>
                    </a:lnTo>
                    <a:lnTo>
                      <a:pt x="40" y="32"/>
                    </a:lnTo>
                    <a:lnTo>
                      <a:pt x="48" y="28"/>
                    </a:lnTo>
                    <a:lnTo>
                      <a:pt x="58" y="25"/>
                    </a:lnTo>
                    <a:lnTo>
                      <a:pt x="72" y="21"/>
                    </a:lnTo>
                    <a:lnTo>
                      <a:pt x="89" y="19"/>
                    </a:lnTo>
                    <a:lnTo>
                      <a:pt x="106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30" y="16"/>
                    </a:lnTo>
                    <a:lnTo>
                      <a:pt x="130" y="16"/>
                    </a:lnTo>
                    <a:lnTo>
                      <a:pt x="141" y="16"/>
                    </a:lnTo>
                    <a:lnTo>
                      <a:pt x="141" y="16"/>
                    </a:lnTo>
                    <a:lnTo>
                      <a:pt x="164" y="16"/>
                    </a:lnTo>
                    <a:lnTo>
                      <a:pt x="183" y="18"/>
                    </a:lnTo>
                    <a:lnTo>
                      <a:pt x="202" y="20"/>
                    </a:lnTo>
                    <a:lnTo>
                      <a:pt x="218" y="23"/>
                    </a:lnTo>
                    <a:lnTo>
                      <a:pt x="231" y="27"/>
                    </a:lnTo>
                    <a:lnTo>
                      <a:pt x="242" y="30"/>
                    </a:lnTo>
                    <a:lnTo>
                      <a:pt x="248" y="35"/>
                    </a:lnTo>
                    <a:lnTo>
                      <a:pt x="250" y="37"/>
                    </a:lnTo>
                    <a:lnTo>
                      <a:pt x="250" y="40"/>
                    </a:lnTo>
                    <a:lnTo>
                      <a:pt x="250" y="40"/>
                    </a:lnTo>
                    <a:lnTo>
                      <a:pt x="250" y="43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41" y="42"/>
                    </a:lnTo>
                    <a:lnTo>
                      <a:pt x="231" y="39"/>
                    </a:lnTo>
                    <a:lnTo>
                      <a:pt x="220" y="36"/>
                    </a:lnTo>
                    <a:lnTo>
                      <a:pt x="207" y="34"/>
                    </a:lnTo>
                    <a:lnTo>
                      <a:pt x="176" y="30"/>
                    </a:lnTo>
                    <a:lnTo>
                      <a:pt x="141" y="29"/>
                    </a:lnTo>
                    <a:lnTo>
                      <a:pt x="141" y="29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06" y="30"/>
                    </a:lnTo>
                    <a:lnTo>
                      <a:pt x="83" y="33"/>
                    </a:lnTo>
                    <a:lnTo>
                      <a:pt x="8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55" name="Freeform 46"/>
              <p:cNvSpPr>
                <a:spLocks/>
              </p:cNvSpPr>
              <p:nvPr/>
            </p:nvSpPr>
            <p:spPr bwMode="auto">
              <a:xfrm>
                <a:off x="4102100" y="3222625"/>
                <a:ext cx="447675" cy="136525"/>
              </a:xfrm>
              <a:custGeom>
                <a:avLst/>
                <a:gdLst>
                  <a:gd name="T0" fmla="*/ 280 w 282"/>
                  <a:gd name="T1" fmla="*/ 0 h 86"/>
                  <a:gd name="T2" fmla="*/ 276 w 282"/>
                  <a:gd name="T3" fmla="*/ 2 h 86"/>
                  <a:gd name="T4" fmla="*/ 255 w 282"/>
                  <a:gd name="T5" fmla="*/ 11 h 86"/>
                  <a:gd name="T6" fmla="*/ 227 w 282"/>
                  <a:gd name="T7" fmla="*/ 19 h 86"/>
                  <a:gd name="T8" fmla="*/ 211 w 282"/>
                  <a:gd name="T9" fmla="*/ 22 h 86"/>
                  <a:gd name="T10" fmla="*/ 185 w 282"/>
                  <a:gd name="T11" fmla="*/ 25 h 86"/>
                  <a:gd name="T12" fmla="*/ 160 w 282"/>
                  <a:gd name="T13" fmla="*/ 27 h 86"/>
                  <a:gd name="T14" fmla="*/ 140 w 282"/>
                  <a:gd name="T15" fmla="*/ 27 h 86"/>
                  <a:gd name="T16" fmla="*/ 130 w 282"/>
                  <a:gd name="T17" fmla="*/ 27 h 86"/>
                  <a:gd name="T18" fmla="*/ 129 w 282"/>
                  <a:gd name="T19" fmla="*/ 27 h 86"/>
                  <a:gd name="T20" fmla="*/ 69 w 282"/>
                  <a:gd name="T21" fmla="*/ 22 h 86"/>
                  <a:gd name="T22" fmla="*/ 58 w 282"/>
                  <a:gd name="T23" fmla="*/ 21 h 86"/>
                  <a:gd name="T24" fmla="*/ 42 w 282"/>
                  <a:gd name="T25" fmla="*/ 17 h 86"/>
                  <a:gd name="T26" fmla="*/ 16 w 282"/>
                  <a:gd name="T27" fmla="*/ 8 h 86"/>
                  <a:gd name="T28" fmla="*/ 6 w 282"/>
                  <a:gd name="T29" fmla="*/ 2 h 86"/>
                  <a:gd name="T30" fmla="*/ 2 w 282"/>
                  <a:gd name="T31" fmla="*/ 0 h 86"/>
                  <a:gd name="T32" fmla="*/ 1 w 282"/>
                  <a:gd name="T33" fmla="*/ 0 h 86"/>
                  <a:gd name="T34" fmla="*/ 1 w 282"/>
                  <a:gd name="T35" fmla="*/ 0 h 86"/>
                  <a:gd name="T36" fmla="*/ 1 w 282"/>
                  <a:gd name="T37" fmla="*/ 2 h 86"/>
                  <a:gd name="T38" fmla="*/ 0 w 282"/>
                  <a:gd name="T39" fmla="*/ 24 h 86"/>
                  <a:gd name="T40" fmla="*/ 0 w 282"/>
                  <a:gd name="T41" fmla="*/ 25 h 86"/>
                  <a:gd name="T42" fmla="*/ 0 w 282"/>
                  <a:gd name="T43" fmla="*/ 41 h 86"/>
                  <a:gd name="T44" fmla="*/ 2 w 282"/>
                  <a:gd name="T45" fmla="*/ 52 h 86"/>
                  <a:gd name="T46" fmla="*/ 16 w 282"/>
                  <a:gd name="T47" fmla="*/ 63 h 86"/>
                  <a:gd name="T48" fmla="*/ 25 w 282"/>
                  <a:gd name="T49" fmla="*/ 67 h 86"/>
                  <a:gd name="T50" fmla="*/ 49 w 282"/>
                  <a:gd name="T51" fmla="*/ 77 h 86"/>
                  <a:gd name="T52" fmla="*/ 84 w 282"/>
                  <a:gd name="T53" fmla="*/ 84 h 86"/>
                  <a:gd name="T54" fmla="*/ 111 w 282"/>
                  <a:gd name="T55" fmla="*/ 86 h 86"/>
                  <a:gd name="T56" fmla="*/ 140 w 282"/>
                  <a:gd name="T57" fmla="*/ 86 h 86"/>
                  <a:gd name="T58" fmla="*/ 202 w 282"/>
                  <a:gd name="T59" fmla="*/ 83 h 86"/>
                  <a:gd name="T60" fmla="*/ 223 w 282"/>
                  <a:gd name="T61" fmla="*/ 79 h 86"/>
                  <a:gd name="T62" fmla="*/ 254 w 282"/>
                  <a:gd name="T63" fmla="*/ 70 h 86"/>
                  <a:gd name="T64" fmla="*/ 279 w 282"/>
                  <a:gd name="T65" fmla="*/ 52 h 86"/>
                  <a:gd name="T66" fmla="*/ 280 w 282"/>
                  <a:gd name="T67" fmla="*/ 46 h 86"/>
                  <a:gd name="T68" fmla="*/ 282 w 282"/>
                  <a:gd name="T69" fmla="*/ 25 h 86"/>
                  <a:gd name="T70" fmla="*/ 282 w 282"/>
                  <a:gd name="T71" fmla="*/ 24 h 86"/>
                  <a:gd name="T72" fmla="*/ 282 w 282"/>
                  <a:gd name="T73" fmla="*/ 12 h 86"/>
                  <a:gd name="T74" fmla="*/ 280 w 282"/>
                  <a:gd name="T75" fmla="*/ 2 h 86"/>
                  <a:gd name="T76" fmla="*/ 280 w 282"/>
                  <a:gd name="T7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86">
                    <a:moveTo>
                      <a:pt x="280" y="0"/>
                    </a:moveTo>
                    <a:lnTo>
                      <a:pt x="280" y="0"/>
                    </a:lnTo>
                    <a:lnTo>
                      <a:pt x="276" y="2"/>
                    </a:lnTo>
                    <a:lnTo>
                      <a:pt x="276" y="2"/>
                    </a:lnTo>
                    <a:lnTo>
                      <a:pt x="266" y="7"/>
                    </a:lnTo>
                    <a:lnTo>
                      <a:pt x="255" y="11"/>
                    </a:lnTo>
                    <a:lnTo>
                      <a:pt x="242" y="16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11" y="22"/>
                    </a:lnTo>
                    <a:lnTo>
                      <a:pt x="211" y="22"/>
                    </a:lnTo>
                    <a:lnTo>
                      <a:pt x="185" y="25"/>
                    </a:lnTo>
                    <a:lnTo>
                      <a:pt x="160" y="27"/>
                    </a:lnTo>
                    <a:lnTo>
                      <a:pt x="160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02" y="25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42" y="17"/>
                    </a:lnTo>
                    <a:lnTo>
                      <a:pt x="28" y="12"/>
                    </a:lnTo>
                    <a:lnTo>
                      <a:pt x="1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1"/>
                    </a:lnTo>
                    <a:lnTo>
                      <a:pt x="1" y="46"/>
                    </a:lnTo>
                    <a:lnTo>
                      <a:pt x="2" y="52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35" y="73"/>
                    </a:lnTo>
                    <a:lnTo>
                      <a:pt x="49" y="77"/>
                    </a:lnTo>
                    <a:lnTo>
                      <a:pt x="65" y="8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111" y="86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73" y="86"/>
                    </a:lnTo>
                    <a:lnTo>
                      <a:pt x="202" y="83"/>
                    </a:lnTo>
                    <a:lnTo>
                      <a:pt x="202" y="83"/>
                    </a:lnTo>
                    <a:lnTo>
                      <a:pt x="223" y="79"/>
                    </a:lnTo>
                    <a:lnTo>
                      <a:pt x="239" y="74"/>
                    </a:lnTo>
                    <a:lnTo>
                      <a:pt x="254" y="70"/>
                    </a:lnTo>
                    <a:lnTo>
                      <a:pt x="265" y="63"/>
                    </a:lnTo>
                    <a:lnTo>
                      <a:pt x="279" y="52"/>
                    </a:lnTo>
                    <a:lnTo>
                      <a:pt x="279" y="52"/>
                    </a:lnTo>
                    <a:lnTo>
                      <a:pt x="280" y="46"/>
                    </a:lnTo>
                    <a:lnTo>
                      <a:pt x="282" y="41"/>
                    </a:lnTo>
                    <a:lnTo>
                      <a:pt x="282" y="25"/>
                    </a:lnTo>
                    <a:lnTo>
                      <a:pt x="282" y="25"/>
                    </a:lnTo>
                    <a:lnTo>
                      <a:pt x="282" y="24"/>
                    </a:lnTo>
                    <a:lnTo>
                      <a:pt x="282" y="24"/>
                    </a:lnTo>
                    <a:lnTo>
                      <a:pt x="282" y="12"/>
                    </a:lnTo>
                    <a:lnTo>
                      <a:pt x="280" y="2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56" name="Freeform 47"/>
              <p:cNvSpPr>
                <a:spLocks/>
              </p:cNvSpPr>
              <p:nvPr/>
            </p:nvSpPr>
            <p:spPr bwMode="auto">
              <a:xfrm>
                <a:off x="4102100" y="3351213"/>
                <a:ext cx="447675" cy="153988"/>
              </a:xfrm>
              <a:custGeom>
                <a:avLst/>
                <a:gdLst>
                  <a:gd name="T0" fmla="*/ 280 w 282"/>
                  <a:gd name="T1" fmla="*/ 5 h 97"/>
                  <a:gd name="T2" fmla="*/ 280 w 282"/>
                  <a:gd name="T3" fmla="*/ 5 h 97"/>
                  <a:gd name="T4" fmla="*/ 278 w 282"/>
                  <a:gd name="T5" fmla="*/ 0 h 97"/>
                  <a:gd name="T6" fmla="*/ 278 w 282"/>
                  <a:gd name="T7" fmla="*/ 0 h 97"/>
                  <a:gd name="T8" fmla="*/ 269 w 282"/>
                  <a:gd name="T9" fmla="*/ 6 h 97"/>
                  <a:gd name="T10" fmla="*/ 258 w 282"/>
                  <a:gd name="T11" fmla="*/ 11 h 97"/>
                  <a:gd name="T12" fmla="*/ 258 w 282"/>
                  <a:gd name="T13" fmla="*/ 11 h 97"/>
                  <a:gd name="T14" fmla="*/ 245 w 282"/>
                  <a:gd name="T15" fmla="*/ 16 h 97"/>
                  <a:gd name="T16" fmla="*/ 230 w 282"/>
                  <a:gd name="T17" fmla="*/ 20 h 97"/>
                  <a:gd name="T18" fmla="*/ 215 w 282"/>
                  <a:gd name="T19" fmla="*/ 23 h 97"/>
                  <a:gd name="T20" fmla="*/ 199 w 282"/>
                  <a:gd name="T21" fmla="*/ 25 h 97"/>
                  <a:gd name="T22" fmla="*/ 168 w 282"/>
                  <a:gd name="T23" fmla="*/ 27 h 97"/>
                  <a:gd name="T24" fmla="*/ 140 w 282"/>
                  <a:gd name="T25" fmla="*/ 28 h 97"/>
                  <a:gd name="T26" fmla="*/ 140 w 282"/>
                  <a:gd name="T27" fmla="*/ 28 h 97"/>
                  <a:gd name="T28" fmla="*/ 113 w 282"/>
                  <a:gd name="T29" fmla="*/ 27 h 97"/>
                  <a:gd name="T30" fmla="*/ 83 w 282"/>
                  <a:gd name="T31" fmla="*/ 25 h 97"/>
                  <a:gd name="T32" fmla="*/ 68 w 282"/>
                  <a:gd name="T33" fmla="*/ 23 h 97"/>
                  <a:gd name="T34" fmla="*/ 53 w 282"/>
                  <a:gd name="T35" fmla="*/ 20 h 97"/>
                  <a:gd name="T36" fmla="*/ 37 w 282"/>
                  <a:gd name="T37" fmla="*/ 17 h 97"/>
                  <a:gd name="T38" fmla="*/ 25 w 282"/>
                  <a:gd name="T39" fmla="*/ 12 h 97"/>
                  <a:gd name="T40" fmla="*/ 25 w 282"/>
                  <a:gd name="T41" fmla="*/ 12 h 97"/>
                  <a:gd name="T42" fmla="*/ 13 w 282"/>
                  <a:gd name="T43" fmla="*/ 6 h 97"/>
                  <a:gd name="T44" fmla="*/ 4 w 282"/>
                  <a:gd name="T45" fmla="*/ 0 h 97"/>
                  <a:gd name="T46" fmla="*/ 4 w 282"/>
                  <a:gd name="T47" fmla="*/ 0 h 97"/>
                  <a:gd name="T48" fmla="*/ 1 w 282"/>
                  <a:gd name="T49" fmla="*/ 5 h 97"/>
                  <a:gd name="T50" fmla="*/ 1 w 282"/>
                  <a:gd name="T51" fmla="*/ 5 h 97"/>
                  <a:gd name="T52" fmla="*/ 0 w 282"/>
                  <a:gd name="T53" fmla="*/ 13 h 97"/>
                  <a:gd name="T54" fmla="*/ 0 w 282"/>
                  <a:gd name="T55" fmla="*/ 13 h 97"/>
                  <a:gd name="T56" fmla="*/ 0 w 282"/>
                  <a:gd name="T57" fmla="*/ 31 h 97"/>
                  <a:gd name="T58" fmla="*/ 0 w 282"/>
                  <a:gd name="T59" fmla="*/ 31 h 97"/>
                  <a:gd name="T60" fmla="*/ 1 w 282"/>
                  <a:gd name="T61" fmla="*/ 51 h 97"/>
                  <a:gd name="T62" fmla="*/ 2 w 282"/>
                  <a:gd name="T63" fmla="*/ 59 h 97"/>
                  <a:gd name="T64" fmla="*/ 6 w 282"/>
                  <a:gd name="T65" fmla="*/ 65 h 97"/>
                  <a:gd name="T66" fmla="*/ 6 w 282"/>
                  <a:gd name="T67" fmla="*/ 65 h 97"/>
                  <a:gd name="T68" fmla="*/ 9 w 282"/>
                  <a:gd name="T69" fmla="*/ 70 h 97"/>
                  <a:gd name="T70" fmla="*/ 16 w 282"/>
                  <a:gd name="T71" fmla="*/ 75 h 97"/>
                  <a:gd name="T72" fmla="*/ 23 w 282"/>
                  <a:gd name="T73" fmla="*/ 79 h 97"/>
                  <a:gd name="T74" fmla="*/ 32 w 282"/>
                  <a:gd name="T75" fmla="*/ 82 h 97"/>
                  <a:gd name="T76" fmla="*/ 51 w 282"/>
                  <a:gd name="T77" fmla="*/ 88 h 97"/>
                  <a:gd name="T78" fmla="*/ 72 w 282"/>
                  <a:gd name="T79" fmla="*/ 93 h 97"/>
                  <a:gd name="T80" fmla="*/ 93 w 282"/>
                  <a:gd name="T81" fmla="*/ 95 h 97"/>
                  <a:gd name="T82" fmla="*/ 113 w 282"/>
                  <a:gd name="T83" fmla="*/ 96 h 97"/>
                  <a:gd name="T84" fmla="*/ 140 w 282"/>
                  <a:gd name="T85" fmla="*/ 97 h 97"/>
                  <a:gd name="T86" fmla="*/ 140 w 282"/>
                  <a:gd name="T87" fmla="*/ 97 h 97"/>
                  <a:gd name="T88" fmla="*/ 167 w 282"/>
                  <a:gd name="T89" fmla="*/ 96 h 97"/>
                  <a:gd name="T90" fmla="*/ 187 w 282"/>
                  <a:gd name="T91" fmla="*/ 95 h 97"/>
                  <a:gd name="T92" fmla="*/ 208 w 282"/>
                  <a:gd name="T93" fmla="*/ 93 h 97"/>
                  <a:gd name="T94" fmla="*/ 229 w 282"/>
                  <a:gd name="T95" fmla="*/ 88 h 97"/>
                  <a:gd name="T96" fmla="*/ 249 w 282"/>
                  <a:gd name="T97" fmla="*/ 83 h 97"/>
                  <a:gd name="T98" fmla="*/ 257 w 282"/>
                  <a:gd name="T99" fmla="*/ 80 h 97"/>
                  <a:gd name="T100" fmla="*/ 264 w 282"/>
                  <a:gd name="T101" fmla="*/ 75 h 97"/>
                  <a:gd name="T102" fmla="*/ 271 w 282"/>
                  <a:gd name="T103" fmla="*/ 70 h 97"/>
                  <a:gd name="T104" fmla="*/ 276 w 282"/>
                  <a:gd name="T105" fmla="*/ 66 h 97"/>
                  <a:gd name="T106" fmla="*/ 276 w 282"/>
                  <a:gd name="T107" fmla="*/ 66 h 97"/>
                  <a:gd name="T108" fmla="*/ 279 w 282"/>
                  <a:gd name="T109" fmla="*/ 59 h 97"/>
                  <a:gd name="T110" fmla="*/ 280 w 282"/>
                  <a:gd name="T111" fmla="*/ 52 h 97"/>
                  <a:gd name="T112" fmla="*/ 282 w 282"/>
                  <a:gd name="T113" fmla="*/ 41 h 97"/>
                  <a:gd name="T114" fmla="*/ 282 w 282"/>
                  <a:gd name="T115" fmla="*/ 31 h 97"/>
                  <a:gd name="T116" fmla="*/ 282 w 282"/>
                  <a:gd name="T117" fmla="*/ 31 h 97"/>
                  <a:gd name="T118" fmla="*/ 282 w 282"/>
                  <a:gd name="T119" fmla="*/ 12 h 97"/>
                  <a:gd name="T120" fmla="*/ 282 w 282"/>
                  <a:gd name="T121" fmla="*/ 12 h 97"/>
                  <a:gd name="T122" fmla="*/ 280 w 282"/>
                  <a:gd name="T123" fmla="*/ 5 h 97"/>
                  <a:gd name="T124" fmla="*/ 280 w 282"/>
                  <a:gd name="T125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2" h="97">
                    <a:moveTo>
                      <a:pt x="280" y="5"/>
                    </a:moveTo>
                    <a:lnTo>
                      <a:pt x="280" y="5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9" y="6"/>
                    </a:lnTo>
                    <a:lnTo>
                      <a:pt x="258" y="11"/>
                    </a:lnTo>
                    <a:lnTo>
                      <a:pt x="258" y="11"/>
                    </a:lnTo>
                    <a:lnTo>
                      <a:pt x="245" y="16"/>
                    </a:lnTo>
                    <a:lnTo>
                      <a:pt x="230" y="20"/>
                    </a:lnTo>
                    <a:lnTo>
                      <a:pt x="215" y="23"/>
                    </a:lnTo>
                    <a:lnTo>
                      <a:pt x="199" y="25"/>
                    </a:lnTo>
                    <a:lnTo>
                      <a:pt x="168" y="27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13" y="27"/>
                    </a:lnTo>
                    <a:lnTo>
                      <a:pt x="83" y="25"/>
                    </a:lnTo>
                    <a:lnTo>
                      <a:pt x="68" y="23"/>
                    </a:lnTo>
                    <a:lnTo>
                      <a:pt x="53" y="20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51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9" y="70"/>
                    </a:lnTo>
                    <a:lnTo>
                      <a:pt x="16" y="75"/>
                    </a:lnTo>
                    <a:lnTo>
                      <a:pt x="23" y="79"/>
                    </a:lnTo>
                    <a:lnTo>
                      <a:pt x="32" y="82"/>
                    </a:lnTo>
                    <a:lnTo>
                      <a:pt x="51" y="88"/>
                    </a:lnTo>
                    <a:lnTo>
                      <a:pt x="72" y="93"/>
                    </a:lnTo>
                    <a:lnTo>
                      <a:pt x="93" y="95"/>
                    </a:lnTo>
                    <a:lnTo>
                      <a:pt x="113" y="96"/>
                    </a:lnTo>
                    <a:lnTo>
                      <a:pt x="140" y="97"/>
                    </a:lnTo>
                    <a:lnTo>
                      <a:pt x="140" y="97"/>
                    </a:lnTo>
                    <a:lnTo>
                      <a:pt x="167" y="96"/>
                    </a:lnTo>
                    <a:lnTo>
                      <a:pt x="187" y="95"/>
                    </a:lnTo>
                    <a:lnTo>
                      <a:pt x="208" y="93"/>
                    </a:lnTo>
                    <a:lnTo>
                      <a:pt x="229" y="88"/>
                    </a:lnTo>
                    <a:lnTo>
                      <a:pt x="249" y="83"/>
                    </a:lnTo>
                    <a:lnTo>
                      <a:pt x="257" y="80"/>
                    </a:lnTo>
                    <a:lnTo>
                      <a:pt x="264" y="75"/>
                    </a:lnTo>
                    <a:lnTo>
                      <a:pt x="271" y="70"/>
                    </a:lnTo>
                    <a:lnTo>
                      <a:pt x="276" y="66"/>
                    </a:lnTo>
                    <a:lnTo>
                      <a:pt x="276" y="66"/>
                    </a:lnTo>
                    <a:lnTo>
                      <a:pt x="279" y="59"/>
                    </a:lnTo>
                    <a:lnTo>
                      <a:pt x="280" y="52"/>
                    </a:lnTo>
                    <a:lnTo>
                      <a:pt x="282" y="41"/>
                    </a:lnTo>
                    <a:lnTo>
                      <a:pt x="282" y="31"/>
                    </a:lnTo>
                    <a:lnTo>
                      <a:pt x="282" y="31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0" y="5"/>
                    </a:lnTo>
                    <a:lnTo>
                      <a:pt x="28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57" name="Freeform 48"/>
              <p:cNvSpPr>
                <a:spLocks noEditPoints="1"/>
              </p:cNvSpPr>
              <p:nvPr/>
            </p:nvSpPr>
            <p:spPr bwMode="auto">
              <a:xfrm>
                <a:off x="4102100" y="3017838"/>
                <a:ext cx="447675" cy="211138"/>
              </a:xfrm>
              <a:custGeom>
                <a:avLst/>
                <a:gdLst>
                  <a:gd name="T0" fmla="*/ 91 w 282"/>
                  <a:gd name="T1" fmla="*/ 3 h 133"/>
                  <a:gd name="T2" fmla="*/ 36 w 282"/>
                  <a:gd name="T3" fmla="*/ 13 h 133"/>
                  <a:gd name="T4" fmla="*/ 15 w 282"/>
                  <a:gd name="T5" fmla="*/ 24 h 133"/>
                  <a:gd name="T6" fmla="*/ 5 w 282"/>
                  <a:gd name="T7" fmla="*/ 34 h 133"/>
                  <a:gd name="T8" fmla="*/ 1 w 282"/>
                  <a:gd name="T9" fmla="*/ 42 h 133"/>
                  <a:gd name="T10" fmla="*/ 0 w 282"/>
                  <a:gd name="T11" fmla="*/ 67 h 133"/>
                  <a:gd name="T12" fmla="*/ 0 w 282"/>
                  <a:gd name="T13" fmla="*/ 71 h 133"/>
                  <a:gd name="T14" fmla="*/ 2 w 282"/>
                  <a:gd name="T15" fmla="*/ 95 h 133"/>
                  <a:gd name="T16" fmla="*/ 9 w 282"/>
                  <a:gd name="T17" fmla="*/ 106 h 133"/>
                  <a:gd name="T18" fmla="*/ 23 w 282"/>
                  <a:gd name="T19" fmla="*/ 115 h 133"/>
                  <a:gd name="T20" fmla="*/ 54 w 282"/>
                  <a:gd name="T21" fmla="*/ 125 h 133"/>
                  <a:gd name="T22" fmla="*/ 58 w 282"/>
                  <a:gd name="T23" fmla="*/ 126 h 133"/>
                  <a:gd name="T24" fmla="*/ 115 w 282"/>
                  <a:gd name="T25" fmla="*/ 133 h 133"/>
                  <a:gd name="T26" fmla="*/ 127 w 282"/>
                  <a:gd name="T27" fmla="*/ 133 h 133"/>
                  <a:gd name="T28" fmla="*/ 140 w 282"/>
                  <a:gd name="T29" fmla="*/ 133 h 133"/>
                  <a:gd name="T30" fmla="*/ 161 w 282"/>
                  <a:gd name="T31" fmla="*/ 133 h 133"/>
                  <a:gd name="T32" fmla="*/ 200 w 282"/>
                  <a:gd name="T33" fmla="*/ 130 h 133"/>
                  <a:gd name="T34" fmla="*/ 242 w 282"/>
                  <a:gd name="T35" fmla="*/ 122 h 133"/>
                  <a:gd name="T36" fmla="*/ 272 w 282"/>
                  <a:gd name="T37" fmla="*/ 106 h 133"/>
                  <a:gd name="T38" fmla="*/ 278 w 282"/>
                  <a:gd name="T39" fmla="*/ 98 h 133"/>
                  <a:gd name="T40" fmla="*/ 280 w 282"/>
                  <a:gd name="T41" fmla="*/ 84 h 133"/>
                  <a:gd name="T42" fmla="*/ 282 w 282"/>
                  <a:gd name="T43" fmla="*/ 67 h 133"/>
                  <a:gd name="T44" fmla="*/ 280 w 282"/>
                  <a:gd name="T45" fmla="*/ 49 h 133"/>
                  <a:gd name="T46" fmla="*/ 276 w 282"/>
                  <a:gd name="T47" fmla="*/ 33 h 133"/>
                  <a:gd name="T48" fmla="*/ 268 w 282"/>
                  <a:gd name="T49" fmla="*/ 25 h 133"/>
                  <a:gd name="T50" fmla="*/ 242 w 282"/>
                  <a:gd name="T51" fmla="*/ 13 h 133"/>
                  <a:gd name="T52" fmla="*/ 192 w 282"/>
                  <a:gd name="T53" fmla="*/ 4 h 133"/>
                  <a:gd name="T54" fmla="*/ 140 w 282"/>
                  <a:gd name="T55" fmla="*/ 0 h 133"/>
                  <a:gd name="T56" fmla="*/ 127 w 282"/>
                  <a:gd name="T57" fmla="*/ 0 h 133"/>
                  <a:gd name="T58" fmla="*/ 140 w 282"/>
                  <a:gd name="T59" fmla="*/ 17 h 133"/>
                  <a:gd name="T60" fmla="*/ 166 w 282"/>
                  <a:gd name="T61" fmla="*/ 17 h 133"/>
                  <a:gd name="T62" fmla="*/ 214 w 282"/>
                  <a:gd name="T63" fmla="*/ 22 h 133"/>
                  <a:gd name="T64" fmla="*/ 243 w 282"/>
                  <a:gd name="T65" fmla="*/ 32 h 133"/>
                  <a:gd name="T66" fmla="*/ 250 w 282"/>
                  <a:gd name="T67" fmla="*/ 40 h 133"/>
                  <a:gd name="T68" fmla="*/ 248 w 282"/>
                  <a:gd name="T69" fmla="*/ 46 h 133"/>
                  <a:gd name="T70" fmla="*/ 223 w 282"/>
                  <a:gd name="T71" fmla="*/ 38 h 133"/>
                  <a:gd name="T72" fmla="*/ 186 w 282"/>
                  <a:gd name="T73" fmla="*/ 32 h 133"/>
                  <a:gd name="T74" fmla="*/ 140 w 282"/>
                  <a:gd name="T75" fmla="*/ 31 h 133"/>
                  <a:gd name="T76" fmla="*/ 105 w 282"/>
                  <a:gd name="T77" fmla="*/ 32 h 133"/>
                  <a:gd name="T78" fmla="*/ 83 w 282"/>
                  <a:gd name="T79" fmla="*/ 33 h 133"/>
                  <a:gd name="T80" fmla="*/ 54 w 282"/>
                  <a:gd name="T81" fmla="*/ 39 h 133"/>
                  <a:gd name="T82" fmla="*/ 34 w 282"/>
                  <a:gd name="T83" fmla="*/ 46 h 133"/>
                  <a:gd name="T84" fmla="*/ 32 w 282"/>
                  <a:gd name="T85" fmla="*/ 41 h 133"/>
                  <a:gd name="T86" fmla="*/ 32 w 282"/>
                  <a:gd name="T87" fmla="*/ 39 h 133"/>
                  <a:gd name="T88" fmla="*/ 47 w 282"/>
                  <a:gd name="T89" fmla="*/ 28 h 133"/>
                  <a:gd name="T90" fmla="*/ 86 w 282"/>
                  <a:gd name="T91" fmla="*/ 19 h 133"/>
                  <a:gd name="T92" fmla="*/ 123 w 282"/>
                  <a:gd name="T93" fmla="*/ 17 h 133"/>
                  <a:gd name="T94" fmla="*/ 130 w 282"/>
                  <a:gd name="T95" fmla="*/ 17 h 133"/>
                  <a:gd name="T96" fmla="*/ 140 w 282"/>
                  <a:gd name="T97" fmla="*/ 1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133">
                    <a:moveTo>
                      <a:pt x="117" y="1"/>
                    </a:moveTo>
                    <a:lnTo>
                      <a:pt x="117" y="1"/>
                    </a:lnTo>
                    <a:lnTo>
                      <a:pt x="91" y="3"/>
                    </a:lnTo>
                    <a:lnTo>
                      <a:pt x="63" y="7"/>
                    </a:lnTo>
                    <a:lnTo>
                      <a:pt x="49" y="10"/>
                    </a:lnTo>
                    <a:lnTo>
                      <a:pt x="36" y="13"/>
                    </a:lnTo>
                    <a:lnTo>
                      <a:pt x="25" y="18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2" y="38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6" y="101"/>
                    </a:lnTo>
                    <a:lnTo>
                      <a:pt x="6" y="101"/>
                    </a:lnTo>
                    <a:lnTo>
                      <a:pt x="9" y="106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23" y="115"/>
                    </a:lnTo>
                    <a:lnTo>
                      <a:pt x="33" y="119"/>
                    </a:lnTo>
                    <a:lnTo>
                      <a:pt x="42" y="123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72" y="129"/>
                    </a:lnTo>
                    <a:lnTo>
                      <a:pt x="88" y="131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27" y="133"/>
                    </a:lnTo>
                    <a:lnTo>
                      <a:pt x="127" y="133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40" y="133"/>
                    </a:lnTo>
                    <a:lnTo>
                      <a:pt x="140" y="133"/>
                    </a:lnTo>
                    <a:lnTo>
                      <a:pt x="161" y="133"/>
                    </a:lnTo>
                    <a:lnTo>
                      <a:pt x="161" y="133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200" y="130"/>
                    </a:lnTo>
                    <a:lnTo>
                      <a:pt x="227" y="125"/>
                    </a:lnTo>
                    <a:lnTo>
                      <a:pt x="227" y="125"/>
                    </a:lnTo>
                    <a:lnTo>
                      <a:pt x="242" y="122"/>
                    </a:lnTo>
                    <a:lnTo>
                      <a:pt x="256" y="116"/>
                    </a:lnTo>
                    <a:lnTo>
                      <a:pt x="268" y="110"/>
                    </a:lnTo>
                    <a:lnTo>
                      <a:pt x="272" y="106"/>
                    </a:lnTo>
                    <a:lnTo>
                      <a:pt x="276" y="102"/>
                    </a:lnTo>
                    <a:lnTo>
                      <a:pt x="276" y="102"/>
                    </a:lnTo>
                    <a:lnTo>
                      <a:pt x="278" y="98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80" y="84"/>
                    </a:lnTo>
                    <a:lnTo>
                      <a:pt x="282" y="71"/>
                    </a:lnTo>
                    <a:lnTo>
                      <a:pt x="282" y="71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0" y="49"/>
                    </a:lnTo>
                    <a:lnTo>
                      <a:pt x="280" y="49"/>
                    </a:lnTo>
                    <a:lnTo>
                      <a:pt x="279" y="40"/>
                    </a:lnTo>
                    <a:lnTo>
                      <a:pt x="278" y="36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2" y="28"/>
                    </a:lnTo>
                    <a:lnTo>
                      <a:pt x="268" y="25"/>
                    </a:lnTo>
                    <a:lnTo>
                      <a:pt x="263" y="21"/>
                    </a:lnTo>
                    <a:lnTo>
                      <a:pt x="256" y="18"/>
                    </a:lnTo>
                    <a:lnTo>
                      <a:pt x="242" y="13"/>
                    </a:lnTo>
                    <a:lnTo>
                      <a:pt x="225" y="8"/>
                    </a:lnTo>
                    <a:lnTo>
                      <a:pt x="209" y="5"/>
                    </a:lnTo>
                    <a:lnTo>
                      <a:pt x="192" y="4"/>
                    </a:lnTo>
                    <a:lnTo>
                      <a:pt x="161" y="1"/>
                    </a:lnTo>
                    <a:lnTo>
                      <a:pt x="161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17" y="1"/>
                    </a:lnTo>
                    <a:lnTo>
                      <a:pt x="117" y="1"/>
                    </a:lnTo>
                    <a:close/>
                    <a:moveTo>
                      <a:pt x="140" y="17"/>
                    </a:moveTo>
                    <a:lnTo>
                      <a:pt x="140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83" y="18"/>
                    </a:lnTo>
                    <a:lnTo>
                      <a:pt x="200" y="20"/>
                    </a:lnTo>
                    <a:lnTo>
                      <a:pt x="214" y="22"/>
                    </a:lnTo>
                    <a:lnTo>
                      <a:pt x="225" y="26"/>
                    </a:lnTo>
                    <a:lnTo>
                      <a:pt x="236" y="28"/>
                    </a:lnTo>
                    <a:lnTo>
                      <a:pt x="243" y="32"/>
                    </a:lnTo>
                    <a:lnTo>
                      <a:pt x="248" y="36"/>
                    </a:lnTo>
                    <a:lnTo>
                      <a:pt x="249" y="39"/>
                    </a:lnTo>
                    <a:lnTo>
                      <a:pt x="250" y="40"/>
                    </a:lnTo>
                    <a:lnTo>
                      <a:pt x="250" y="40"/>
                    </a:lnTo>
                    <a:lnTo>
                      <a:pt x="249" y="43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7" y="41"/>
                    </a:lnTo>
                    <a:lnTo>
                      <a:pt x="223" y="38"/>
                    </a:lnTo>
                    <a:lnTo>
                      <a:pt x="206" y="34"/>
                    </a:lnTo>
                    <a:lnTo>
                      <a:pt x="186" y="32"/>
                    </a:lnTo>
                    <a:lnTo>
                      <a:pt x="186" y="32"/>
                    </a:lnTo>
                    <a:lnTo>
                      <a:pt x="164" y="31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67" y="35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42" y="4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3" y="43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4" y="36"/>
                    </a:lnTo>
                    <a:lnTo>
                      <a:pt x="39" y="32"/>
                    </a:lnTo>
                    <a:lnTo>
                      <a:pt x="47" y="28"/>
                    </a:lnTo>
                    <a:lnTo>
                      <a:pt x="57" y="25"/>
                    </a:lnTo>
                    <a:lnTo>
                      <a:pt x="71" y="22"/>
                    </a:lnTo>
                    <a:lnTo>
                      <a:pt x="86" y="19"/>
                    </a:lnTo>
                    <a:lnTo>
                      <a:pt x="104" y="18"/>
                    </a:lnTo>
                    <a:lnTo>
                      <a:pt x="123" y="17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5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40" y="17"/>
                    </a:lnTo>
                    <a:lnTo>
                      <a:pt x="14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920901" y="5003104"/>
              <a:ext cx="300440" cy="197432"/>
              <a:chOff x="3859213" y="2884488"/>
              <a:chExt cx="944562" cy="620713"/>
            </a:xfrm>
            <a:solidFill>
              <a:schemeClr val="bg2">
                <a:lumMod val="75000"/>
              </a:schemeClr>
            </a:solidFill>
          </p:grpSpPr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3859213" y="3089275"/>
                <a:ext cx="231775" cy="136525"/>
              </a:xfrm>
              <a:custGeom>
                <a:avLst/>
                <a:gdLst>
                  <a:gd name="T0" fmla="*/ 2 w 146"/>
                  <a:gd name="T1" fmla="*/ 52 h 86"/>
                  <a:gd name="T2" fmla="*/ 16 w 146"/>
                  <a:gd name="T3" fmla="*/ 63 h 86"/>
                  <a:gd name="T4" fmla="*/ 16 w 146"/>
                  <a:gd name="T5" fmla="*/ 63 h 86"/>
                  <a:gd name="T6" fmla="*/ 26 w 146"/>
                  <a:gd name="T7" fmla="*/ 68 h 86"/>
                  <a:gd name="T8" fmla="*/ 36 w 146"/>
                  <a:gd name="T9" fmla="*/ 73 h 86"/>
                  <a:gd name="T10" fmla="*/ 49 w 146"/>
                  <a:gd name="T11" fmla="*/ 77 h 86"/>
                  <a:gd name="T12" fmla="*/ 63 w 146"/>
                  <a:gd name="T13" fmla="*/ 80 h 86"/>
                  <a:gd name="T14" fmla="*/ 81 w 146"/>
                  <a:gd name="T15" fmla="*/ 82 h 86"/>
                  <a:gd name="T16" fmla="*/ 98 w 146"/>
                  <a:gd name="T17" fmla="*/ 85 h 86"/>
                  <a:gd name="T18" fmla="*/ 118 w 146"/>
                  <a:gd name="T19" fmla="*/ 86 h 86"/>
                  <a:gd name="T20" fmla="*/ 140 w 146"/>
                  <a:gd name="T21" fmla="*/ 86 h 86"/>
                  <a:gd name="T22" fmla="*/ 140 w 146"/>
                  <a:gd name="T23" fmla="*/ 86 h 86"/>
                  <a:gd name="T24" fmla="*/ 140 w 146"/>
                  <a:gd name="T25" fmla="*/ 80 h 86"/>
                  <a:gd name="T26" fmla="*/ 140 w 146"/>
                  <a:gd name="T27" fmla="*/ 80 h 86"/>
                  <a:gd name="T28" fmla="*/ 141 w 146"/>
                  <a:gd name="T29" fmla="*/ 80 h 86"/>
                  <a:gd name="T30" fmla="*/ 146 w 146"/>
                  <a:gd name="T31" fmla="*/ 63 h 86"/>
                  <a:gd name="T32" fmla="*/ 146 w 146"/>
                  <a:gd name="T33" fmla="*/ 63 h 86"/>
                  <a:gd name="T34" fmla="*/ 144 w 146"/>
                  <a:gd name="T35" fmla="*/ 58 h 86"/>
                  <a:gd name="T36" fmla="*/ 141 w 146"/>
                  <a:gd name="T37" fmla="*/ 53 h 86"/>
                  <a:gd name="T38" fmla="*/ 141 w 146"/>
                  <a:gd name="T39" fmla="*/ 53 h 86"/>
                  <a:gd name="T40" fmla="*/ 140 w 146"/>
                  <a:gd name="T41" fmla="*/ 47 h 86"/>
                  <a:gd name="T42" fmla="*/ 140 w 146"/>
                  <a:gd name="T43" fmla="*/ 40 h 86"/>
                  <a:gd name="T44" fmla="*/ 139 w 146"/>
                  <a:gd name="T45" fmla="*/ 26 h 86"/>
                  <a:gd name="T46" fmla="*/ 139 w 146"/>
                  <a:gd name="T47" fmla="*/ 26 h 86"/>
                  <a:gd name="T48" fmla="*/ 111 w 146"/>
                  <a:gd name="T49" fmla="*/ 26 h 86"/>
                  <a:gd name="T50" fmla="*/ 91 w 146"/>
                  <a:gd name="T51" fmla="*/ 24 h 86"/>
                  <a:gd name="T52" fmla="*/ 69 w 146"/>
                  <a:gd name="T53" fmla="*/ 22 h 86"/>
                  <a:gd name="T54" fmla="*/ 69 w 146"/>
                  <a:gd name="T55" fmla="*/ 22 h 86"/>
                  <a:gd name="T56" fmla="*/ 48 w 146"/>
                  <a:gd name="T57" fmla="*/ 18 h 86"/>
                  <a:gd name="T58" fmla="*/ 29 w 146"/>
                  <a:gd name="T59" fmla="*/ 12 h 86"/>
                  <a:gd name="T60" fmla="*/ 14 w 146"/>
                  <a:gd name="T61" fmla="*/ 7 h 86"/>
                  <a:gd name="T62" fmla="*/ 1 w 146"/>
                  <a:gd name="T63" fmla="*/ 0 h 86"/>
                  <a:gd name="T64" fmla="*/ 1 w 146"/>
                  <a:gd name="T65" fmla="*/ 0 h 86"/>
                  <a:gd name="T66" fmla="*/ 0 w 146"/>
                  <a:gd name="T67" fmla="*/ 4 h 86"/>
                  <a:gd name="T68" fmla="*/ 0 w 146"/>
                  <a:gd name="T69" fmla="*/ 11 h 86"/>
                  <a:gd name="T70" fmla="*/ 0 w 146"/>
                  <a:gd name="T71" fmla="*/ 25 h 86"/>
                  <a:gd name="T72" fmla="*/ 0 w 146"/>
                  <a:gd name="T73" fmla="*/ 25 h 86"/>
                  <a:gd name="T74" fmla="*/ 0 w 146"/>
                  <a:gd name="T75" fmla="*/ 40 h 86"/>
                  <a:gd name="T76" fmla="*/ 1 w 146"/>
                  <a:gd name="T77" fmla="*/ 46 h 86"/>
                  <a:gd name="T78" fmla="*/ 2 w 146"/>
                  <a:gd name="T79" fmla="*/ 52 h 86"/>
                  <a:gd name="T80" fmla="*/ 2 w 146"/>
                  <a:gd name="T81" fmla="*/ 5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6" h="86">
                    <a:moveTo>
                      <a:pt x="2" y="52"/>
                    </a:moveTo>
                    <a:lnTo>
                      <a:pt x="16" y="63"/>
                    </a:lnTo>
                    <a:lnTo>
                      <a:pt x="16" y="63"/>
                    </a:lnTo>
                    <a:lnTo>
                      <a:pt x="26" y="68"/>
                    </a:lnTo>
                    <a:lnTo>
                      <a:pt x="36" y="73"/>
                    </a:lnTo>
                    <a:lnTo>
                      <a:pt x="49" y="77"/>
                    </a:lnTo>
                    <a:lnTo>
                      <a:pt x="63" y="80"/>
                    </a:lnTo>
                    <a:lnTo>
                      <a:pt x="81" y="82"/>
                    </a:lnTo>
                    <a:lnTo>
                      <a:pt x="98" y="85"/>
                    </a:lnTo>
                    <a:lnTo>
                      <a:pt x="118" y="86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1" y="80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4" y="58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40" y="47"/>
                    </a:lnTo>
                    <a:lnTo>
                      <a:pt x="140" y="40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11" y="26"/>
                    </a:lnTo>
                    <a:lnTo>
                      <a:pt x="91" y="2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9" y="12"/>
                    </a:lnTo>
                    <a:lnTo>
                      <a:pt x="14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3859213" y="3217863"/>
                <a:ext cx="238125" cy="153988"/>
              </a:xfrm>
              <a:custGeom>
                <a:avLst/>
                <a:gdLst>
                  <a:gd name="T0" fmla="*/ 144 w 150"/>
                  <a:gd name="T1" fmla="*/ 63 h 97"/>
                  <a:gd name="T2" fmla="*/ 141 w 150"/>
                  <a:gd name="T3" fmla="*/ 60 h 97"/>
                  <a:gd name="T4" fmla="*/ 141 w 150"/>
                  <a:gd name="T5" fmla="*/ 60 h 97"/>
                  <a:gd name="T6" fmla="*/ 140 w 150"/>
                  <a:gd name="T7" fmla="*/ 53 h 97"/>
                  <a:gd name="T8" fmla="*/ 139 w 150"/>
                  <a:gd name="T9" fmla="*/ 45 h 97"/>
                  <a:gd name="T10" fmla="*/ 139 w 150"/>
                  <a:gd name="T11" fmla="*/ 28 h 97"/>
                  <a:gd name="T12" fmla="*/ 139 w 150"/>
                  <a:gd name="T13" fmla="*/ 28 h 97"/>
                  <a:gd name="T14" fmla="*/ 139 w 150"/>
                  <a:gd name="T15" fmla="*/ 28 h 97"/>
                  <a:gd name="T16" fmla="*/ 139 w 150"/>
                  <a:gd name="T17" fmla="*/ 28 h 97"/>
                  <a:gd name="T18" fmla="*/ 105 w 150"/>
                  <a:gd name="T19" fmla="*/ 27 h 97"/>
                  <a:gd name="T20" fmla="*/ 86 w 150"/>
                  <a:gd name="T21" fmla="*/ 25 h 97"/>
                  <a:gd name="T22" fmla="*/ 68 w 150"/>
                  <a:gd name="T23" fmla="*/ 22 h 97"/>
                  <a:gd name="T24" fmla="*/ 49 w 150"/>
                  <a:gd name="T25" fmla="*/ 19 h 97"/>
                  <a:gd name="T26" fmla="*/ 32 w 150"/>
                  <a:gd name="T27" fmla="*/ 14 h 97"/>
                  <a:gd name="T28" fmla="*/ 16 w 150"/>
                  <a:gd name="T29" fmla="*/ 8 h 97"/>
                  <a:gd name="T30" fmla="*/ 9 w 150"/>
                  <a:gd name="T31" fmla="*/ 4 h 97"/>
                  <a:gd name="T32" fmla="*/ 4 w 150"/>
                  <a:gd name="T33" fmla="*/ 0 h 97"/>
                  <a:gd name="T34" fmla="*/ 4 w 150"/>
                  <a:gd name="T35" fmla="*/ 0 h 97"/>
                  <a:gd name="T36" fmla="*/ 1 w 150"/>
                  <a:gd name="T37" fmla="*/ 5 h 97"/>
                  <a:gd name="T38" fmla="*/ 1 w 150"/>
                  <a:gd name="T39" fmla="*/ 5 h 97"/>
                  <a:gd name="T40" fmla="*/ 0 w 150"/>
                  <a:gd name="T41" fmla="*/ 11 h 97"/>
                  <a:gd name="T42" fmla="*/ 0 w 150"/>
                  <a:gd name="T43" fmla="*/ 17 h 97"/>
                  <a:gd name="T44" fmla="*/ 0 w 150"/>
                  <a:gd name="T45" fmla="*/ 31 h 97"/>
                  <a:gd name="T46" fmla="*/ 0 w 150"/>
                  <a:gd name="T47" fmla="*/ 31 h 97"/>
                  <a:gd name="T48" fmla="*/ 1 w 150"/>
                  <a:gd name="T49" fmla="*/ 51 h 97"/>
                  <a:gd name="T50" fmla="*/ 2 w 150"/>
                  <a:gd name="T51" fmla="*/ 59 h 97"/>
                  <a:gd name="T52" fmla="*/ 5 w 150"/>
                  <a:gd name="T53" fmla="*/ 65 h 97"/>
                  <a:gd name="T54" fmla="*/ 5 w 150"/>
                  <a:gd name="T55" fmla="*/ 65 h 97"/>
                  <a:gd name="T56" fmla="*/ 9 w 150"/>
                  <a:gd name="T57" fmla="*/ 69 h 97"/>
                  <a:gd name="T58" fmla="*/ 15 w 150"/>
                  <a:gd name="T59" fmla="*/ 74 h 97"/>
                  <a:gd name="T60" fmla="*/ 23 w 150"/>
                  <a:gd name="T61" fmla="*/ 79 h 97"/>
                  <a:gd name="T62" fmla="*/ 32 w 150"/>
                  <a:gd name="T63" fmla="*/ 82 h 97"/>
                  <a:gd name="T64" fmla="*/ 50 w 150"/>
                  <a:gd name="T65" fmla="*/ 88 h 97"/>
                  <a:gd name="T66" fmla="*/ 71 w 150"/>
                  <a:gd name="T67" fmla="*/ 91 h 97"/>
                  <a:gd name="T68" fmla="*/ 92 w 150"/>
                  <a:gd name="T69" fmla="*/ 95 h 97"/>
                  <a:gd name="T70" fmla="*/ 111 w 150"/>
                  <a:gd name="T71" fmla="*/ 96 h 97"/>
                  <a:gd name="T72" fmla="*/ 139 w 150"/>
                  <a:gd name="T73" fmla="*/ 97 h 97"/>
                  <a:gd name="T74" fmla="*/ 139 w 150"/>
                  <a:gd name="T75" fmla="*/ 97 h 97"/>
                  <a:gd name="T76" fmla="*/ 141 w 150"/>
                  <a:gd name="T77" fmla="*/ 86 h 97"/>
                  <a:gd name="T78" fmla="*/ 141 w 150"/>
                  <a:gd name="T79" fmla="*/ 86 h 97"/>
                  <a:gd name="T80" fmla="*/ 144 w 150"/>
                  <a:gd name="T81" fmla="*/ 77 h 97"/>
                  <a:gd name="T82" fmla="*/ 150 w 150"/>
                  <a:gd name="T83" fmla="*/ 68 h 97"/>
                  <a:gd name="T84" fmla="*/ 147 w 150"/>
                  <a:gd name="T85" fmla="*/ 67 h 97"/>
                  <a:gd name="T86" fmla="*/ 144 w 150"/>
                  <a:gd name="T87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0" h="97">
                    <a:moveTo>
                      <a:pt x="144" y="63"/>
                    </a:moveTo>
                    <a:lnTo>
                      <a:pt x="141" y="60"/>
                    </a:lnTo>
                    <a:lnTo>
                      <a:pt x="141" y="60"/>
                    </a:lnTo>
                    <a:lnTo>
                      <a:pt x="140" y="53"/>
                    </a:lnTo>
                    <a:lnTo>
                      <a:pt x="139" y="45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05" y="27"/>
                    </a:lnTo>
                    <a:lnTo>
                      <a:pt x="86" y="25"/>
                    </a:lnTo>
                    <a:lnTo>
                      <a:pt x="68" y="22"/>
                    </a:lnTo>
                    <a:lnTo>
                      <a:pt x="49" y="19"/>
                    </a:lnTo>
                    <a:lnTo>
                      <a:pt x="32" y="14"/>
                    </a:lnTo>
                    <a:lnTo>
                      <a:pt x="16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51"/>
                    </a:lnTo>
                    <a:lnTo>
                      <a:pt x="2" y="59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9" y="69"/>
                    </a:lnTo>
                    <a:lnTo>
                      <a:pt x="15" y="74"/>
                    </a:lnTo>
                    <a:lnTo>
                      <a:pt x="23" y="79"/>
                    </a:lnTo>
                    <a:lnTo>
                      <a:pt x="32" y="82"/>
                    </a:lnTo>
                    <a:lnTo>
                      <a:pt x="50" y="88"/>
                    </a:lnTo>
                    <a:lnTo>
                      <a:pt x="71" y="91"/>
                    </a:lnTo>
                    <a:lnTo>
                      <a:pt x="92" y="95"/>
                    </a:lnTo>
                    <a:lnTo>
                      <a:pt x="111" y="96"/>
                    </a:lnTo>
                    <a:lnTo>
                      <a:pt x="139" y="97"/>
                    </a:lnTo>
                    <a:lnTo>
                      <a:pt x="139" y="97"/>
                    </a:lnTo>
                    <a:lnTo>
                      <a:pt x="141" y="86"/>
                    </a:lnTo>
                    <a:lnTo>
                      <a:pt x="141" y="86"/>
                    </a:lnTo>
                    <a:lnTo>
                      <a:pt x="144" y="77"/>
                    </a:lnTo>
                    <a:lnTo>
                      <a:pt x="150" y="68"/>
                    </a:lnTo>
                    <a:lnTo>
                      <a:pt x="147" y="67"/>
                    </a:lnTo>
                    <a:lnTo>
                      <a:pt x="14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3859213" y="2884488"/>
                <a:ext cx="447675" cy="211138"/>
              </a:xfrm>
              <a:custGeom>
                <a:avLst/>
                <a:gdLst>
                  <a:gd name="T0" fmla="*/ 270 w 282"/>
                  <a:gd name="T1" fmla="*/ 71 h 133"/>
                  <a:gd name="T2" fmla="*/ 282 w 282"/>
                  <a:gd name="T3" fmla="*/ 70 h 133"/>
                  <a:gd name="T4" fmla="*/ 282 w 282"/>
                  <a:gd name="T5" fmla="*/ 67 h 133"/>
                  <a:gd name="T6" fmla="*/ 279 w 282"/>
                  <a:gd name="T7" fmla="*/ 41 h 133"/>
                  <a:gd name="T8" fmla="*/ 278 w 282"/>
                  <a:gd name="T9" fmla="*/ 36 h 133"/>
                  <a:gd name="T10" fmla="*/ 276 w 282"/>
                  <a:gd name="T11" fmla="*/ 33 h 133"/>
                  <a:gd name="T12" fmla="*/ 265 w 282"/>
                  <a:gd name="T13" fmla="*/ 22 h 133"/>
                  <a:gd name="T14" fmla="*/ 257 w 282"/>
                  <a:gd name="T15" fmla="*/ 18 h 133"/>
                  <a:gd name="T16" fmla="*/ 237 w 282"/>
                  <a:gd name="T17" fmla="*/ 11 h 133"/>
                  <a:gd name="T18" fmla="*/ 202 w 282"/>
                  <a:gd name="T19" fmla="*/ 5 h 133"/>
                  <a:gd name="T20" fmla="*/ 180 w 282"/>
                  <a:gd name="T21" fmla="*/ 2 h 133"/>
                  <a:gd name="T22" fmla="*/ 140 w 282"/>
                  <a:gd name="T23" fmla="*/ 0 h 133"/>
                  <a:gd name="T24" fmla="*/ 113 w 282"/>
                  <a:gd name="T25" fmla="*/ 1 h 133"/>
                  <a:gd name="T26" fmla="*/ 72 w 282"/>
                  <a:gd name="T27" fmla="*/ 5 h 133"/>
                  <a:gd name="T28" fmla="*/ 41 w 282"/>
                  <a:gd name="T29" fmla="*/ 12 h 133"/>
                  <a:gd name="T30" fmla="*/ 22 w 282"/>
                  <a:gd name="T31" fmla="*/ 19 h 133"/>
                  <a:gd name="T32" fmla="*/ 9 w 282"/>
                  <a:gd name="T33" fmla="*/ 28 h 133"/>
                  <a:gd name="T34" fmla="*/ 5 w 282"/>
                  <a:gd name="T35" fmla="*/ 34 h 133"/>
                  <a:gd name="T36" fmla="*/ 0 w 282"/>
                  <a:gd name="T37" fmla="*/ 48 h 133"/>
                  <a:gd name="T38" fmla="*/ 0 w 282"/>
                  <a:gd name="T39" fmla="*/ 67 h 133"/>
                  <a:gd name="T40" fmla="*/ 1 w 282"/>
                  <a:gd name="T41" fmla="*/ 89 h 133"/>
                  <a:gd name="T42" fmla="*/ 2 w 282"/>
                  <a:gd name="T43" fmla="*/ 95 h 133"/>
                  <a:gd name="T44" fmla="*/ 5 w 282"/>
                  <a:gd name="T45" fmla="*/ 101 h 133"/>
                  <a:gd name="T46" fmla="*/ 15 w 282"/>
                  <a:gd name="T47" fmla="*/ 111 h 133"/>
                  <a:gd name="T48" fmla="*/ 32 w 282"/>
                  <a:gd name="T49" fmla="*/ 118 h 133"/>
                  <a:gd name="T50" fmla="*/ 71 w 282"/>
                  <a:gd name="T51" fmla="*/ 129 h 133"/>
                  <a:gd name="T52" fmla="*/ 112 w 282"/>
                  <a:gd name="T53" fmla="*/ 132 h 133"/>
                  <a:gd name="T54" fmla="*/ 139 w 282"/>
                  <a:gd name="T55" fmla="*/ 133 h 133"/>
                  <a:gd name="T56" fmla="*/ 141 w 282"/>
                  <a:gd name="T57" fmla="*/ 123 h 133"/>
                  <a:gd name="T58" fmla="*/ 146 w 282"/>
                  <a:gd name="T59" fmla="*/ 110 h 133"/>
                  <a:gd name="T60" fmla="*/ 152 w 282"/>
                  <a:gd name="T61" fmla="*/ 103 h 133"/>
                  <a:gd name="T62" fmla="*/ 160 w 282"/>
                  <a:gd name="T63" fmla="*/ 96 h 133"/>
                  <a:gd name="T64" fmla="*/ 182 w 282"/>
                  <a:gd name="T65" fmla="*/ 85 h 133"/>
                  <a:gd name="T66" fmla="*/ 210 w 282"/>
                  <a:gd name="T67" fmla="*/ 77 h 133"/>
                  <a:gd name="T68" fmla="*/ 241 w 282"/>
                  <a:gd name="T69" fmla="*/ 74 h 133"/>
                  <a:gd name="T70" fmla="*/ 270 w 282"/>
                  <a:gd name="T71" fmla="*/ 71 h 133"/>
                  <a:gd name="T72" fmla="*/ 140 w 282"/>
                  <a:gd name="T73" fmla="*/ 29 h 133"/>
                  <a:gd name="T74" fmla="*/ 75 w 282"/>
                  <a:gd name="T75" fmla="*/ 34 h 133"/>
                  <a:gd name="T76" fmla="*/ 50 w 282"/>
                  <a:gd name="T77" fmla="*/ 39 h 133"/>
                  <a:gd name="T78" fmla="*/ 34 w 282"/>
                  <a:gd name="T79" fmla="*/ 46 h 133"/>
                  <a:gd name="T80" fmla="*/ 33 w 282"/>
                  <a:gd name="T81" fmla="*/ 43 h 133"/>
                  <a:gd name="T82" fmla="*/ 32 w 282"/>
                  <a:gd name="T83" fmla="*/ 40 h 133"/>
                  <a:gd name="T84" fmla="*/ 34 w 282"/>
                  <a:gd name="T85" fmla="*/ 35 h 133"/>
                  <a:gd name="T86" fmla="*/ 50 w 282"/>
                  <a:gd name="T87" fmla="*/ 27 h 133"/>
                  <a:gd name="T88" fmla="*/ 79 w 282"/>
                  <a:gd name="T89" fmla="*/ 20 h 133"/>
                  <a:gd name="T90" fmla="*/ 118 w 282"/>
                  <a:gd name="T91" fmla="*/ 16 h 133"/>
                  <a:gd name="T92" fmla="*/ 140 w 282"/>
                  <a:gd name="T93" fmla="*/ 16 h 133"/>
                  <a:gd name="T94" fmla="*/ 166 w 282"/>
                  <a:gd name="T95" fmla="*/ 16 h 133"/>
                  <a:gd name="T96" fmla="*/ 172 w 282"/>
                  <a:gd name="T97" fmla="*/ 18 h 133"/>
                  <a:gd name="T98" fmla="*/ 215 w 282"/>
                  <a:gd name="T99" fmla="*/ 22 h 133"/>
                  <a:gd name="T100" fmla="*/ 235 w 282"/>
                  <a:gd name="T101" fmla="*/ 28 h 133"/>
                  <a:gd name="T102" fmla="*/ 248 w 282"/>
                  <a:gd name="T103" fmla="*/ 35 h 133"/>
                  <a:gd name="T104" fmla="*/ 250 w 282"/>
                  <a:gd name="T105" fmla="*/ 39 h 133"/>
                  <a:gd name="T106" fmla="*/ 250 w 282"/>
                  <a:gd name="T107" fmla="*/ 40 h 133"/>
                  <a:gd name="T108" fmla="*/ 248 w 282"/>
                  <a:gd name="T109" fmla="*/ 46 h 133"/>
                  <a:gd name="T110" fmla="*/ 242 w 282"/>
                  <a:gd name="T111" fmla="*/ 42 h 133"/>
                  <a:gd name="T112" fmla="*/ 215 w 282"/>
                  <a:gd name="T113" fmla="*/ 35 h 133"/>
                  <a:gd name="T114" fmla="*/ 164 w 282"/>
                  <a:gd name="T115" fmla="*/ 30 h 133"/>
                  <a:gd name="T116" fmla="*/ 140 w 282"/>
                  <a:gd name="T117" fmla="*/ 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2" h="133">
                    <a:moveTo>
                      <a:pt x="270" y="71"/>
                    </a:moveTo>
                    <a:lnTo>
                      <a:pt x="270" y="71"/>
                    </a:lnTo>
                    <a:lnTo>
                      <a:pt x="282" y="70"/>
                    </a:lnTo>
                    <a:lnTo>
                      <a:pt x="282" y="70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2" y="53"/>
                    </a:lnTo>
                    <a:lnTo>
                      <a:pt x="279" y="41"/>
                    </a:lnTo>
                    <a:lnTo>
                      <a:pt x="279" y="41"/>
                    </a:lnTo>
                    <a:lnTo>
                      <a:pt x="278" y="36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1" y="27"/>
                    </a:lnTo>
                    <a:lnTo>
                      <a:pt x="265" y="22"/>
                    </a:lnTo>
                    <a:lnTo>
                      <a:pt x="265" y="22"/>
                    </a:lnTo>
                    <a:lnTo>
                      <a:pt x="257" y="18"/>
                    </a:lnTo>
                    <a:lnTo>
                      <a:pt x="248" y="14"/>
                    </a:lnTo>
                    <a:lnTo>
                      <a:pt x="237" y="11"/>
                    </a:lnTo>
                    <a:lnTo>
                      <a:pt x="225" y="8"/>
                    </a:lnTo>
                    <a:lnTo>
                      <a:pt x="202" y="5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57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13" y="1"/>
                    </a:lnTo>
                    <a:lnTo>
                      <a:pt x="93" y="2"/>
                    </a:lnTo>
                    <a:lnTo>
                      <a:pt x="72" y="5"/>
                    </a:lnTo>
                    <a:lnTo>
                      <a:pt x="50" y="9"/>
                    </a:lnTo>
                    <a:lnTo>
                      <a:pt x="41" y="12"/>
                    </a:lnTo>
                    <a:lnTo>
                      <a:pt x="32" y="15"/>
                    </a:lnTo>
                    <a:lnTo>
                      <a:pt x="22" y="19"/>
                    </a:lnTo>
                    <a:lnTo>
                      <a:pt x="15" y="23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2" y="40"/>
                    </a:lnTo>
                    <a:lnTo>
                      <a:pt x="0" y="4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82"/>
                    </a:lnTo>
                    <a:lnTo>
                      <a:pt x="1" y="89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9" y="106"/>
                    </a:lnTo>
                    <a:lnTo>
                      <a:pt x="15" y="111"/>
                    </a:lnTo>
                    <a:lnTo>
                      <a:pt x="23" y="115"/>
                    </a:lnTo>
                    <a:lnTo>
                      <a:pt x="32" y="118"/>
                    </a:lnTo>
                    <a:lnTo>
                      <a:pt x="50" y="124"/>
                    </a:lnTo>
                    <a:lnTo>
                      <a:pt x="71" y="129"/>
                    </a:lnTo>
                    <a:lnTo>
                      <a:pt x="92" y="131"/>
                    </a:lnTo>
                    <a:lnTo>
                      <a:pt x="112" y="132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41" y="123"/>
                    </a:lnTo>
                    <a:lnTo>
                      <a:pt x="141" y="123"/>
                    </a:lnTo>
                    <a:lnTo>
                      <a:pt x="143" y="116"/>
                    </a:lnTo>
                    <a:lnTo>
                      <a:pt x="146" y="110"/>
                    </a:lnTo>
                    <a:lnTo>
                      <a:pt x="146" y="110"/>
                    </a:lnTo>
                    <a:lnTo>
                      <a:pt x="152" y="103"/>
                    </a:lnTo>
                    <a:lnTo>
                      <a:pt x="160" y="96"/>
                    </a:lnTo>
                    <a:lnTo>
                      <a:pt x="160" y="96"/>
                    </a:lnTo>
                    <a:lnTo>
                      <a:pt x="171" y="90"/>
                    </a:lnTo>
                    <a:lnTo>
                      <a:pt x="182" y="85"/>
                    </a:lnTo>
                    <a:lnTo>
                      <a:pt x="196" y="81"/>
                    </a:lnTo>
                    <a:lnTo>
                      <a:pt x="210" y="77"/>
                    </a:lnTo>
                    <a:lnTo>
                      <a:pt x="225" y="75"/>
                    </a:lnTo>
                    <a:lnTo>
                      <a:pt x="241" y="74"/>
                    </a:lnTo>
                    <a:lnTo>
                      <a:pt x="270" y="71"/>
                    </a:lnTo>
                    <a:lnTo>
                      <a:pt x="270" y="71"/>
                    </a:lnTo>
                    <a:close/>
                    <a:moveTo>
                      <a:pt x="140" y="29"/>
                    </a:moveTo>
                    <a:lnTo>
                      <a:pt x="140" y="29"/>
                    </a:lnTo>
                    <a:lnTo>
                      <a:pt x="105" y="30"/>
                    </a:lnTo>
                    <a:lnTo>
                      <a:pt x="75" y="34"/>
                    </a:lnTo>
                    <a:lnTo>
                      <a:pt x="62" y="36"/>
                    </a:lnTo>
                    <a:lnTo>
                      <a:pt x="50" y="39"/>
                    </a:lnTo>
                    <a:lnTo>
                      <a:pt x="41" y="4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3" y="43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7"/>
                    </a:lnTo>
                    <a:lnTo>
                      <a:pt x="34" y="35"/>
                    </a:lnTo>
                    <a:lnTo>
                      <a:pt x="40" y="30"/>
                    </a:lnTo>
                    <a:lnTo>
                      <a:pt x="50" y="27"/>
                    </a:lnTo>
                    <a:lnTo>
                      <a:pt x="63" y="23"/>
                    </a:lnTo>
                    <a:lnTo>
                      <a:pt x="79" y="20"/>
                    </a:lnTo>
                    <a:lnTo>
                      <a:pt x="98" y="18"/>
                    </a:lnTo>
                    <a:lnTo>
                      <a:pt x="118" y="16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66" y="16"/>
                    </a:lnTo>
                    <a:lnTo>
                      <a:pt x="166" y="16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202" y="20"/>
                    </a:lnTo>
                    <a:lnTo>
                      <a:pt x="215" y="22"/>
                    </a:lnTo>
                    <a:lnTo>
                      <a:pt x="225" y="26"/>
                    </a:lnTo>
                    <a:lnTo>
                      <a:pt x="235" y="28"/>
                    </a:lnTo>
                    <a:lnTo>
                      <a:pt x="243" y="32"/>
                    </a:lnTo>
                    <a:lnTo>
                      <a:pt x="248" y="35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0" y="40"/>
                    </a:lnTo>
                    <a:lnTo>
                      <a:pt x="250" y="40"/>
                    </a:lnTo>
                    <a:lnTo>
                      <a:pt x="249" y="43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42" y="42"/>
                    </a:lnTo>
                    <a:lnTo>
                      <a:pt x="234" y="40"/>
                    </a:lnTo>
                    <a:lnTo>
                      <a:pt x="215" y="35"/>
                    </a:lnTo>
                    <a:lnTo>
                      <a:pt x="192" y="33"/>
                    </a:lnTo>
                    <a:lnTo>
                      <a:pt x="164" y="30"/>
                    </a:lnTo>
                    <a:lnTo>
                      <a:pt x="164" y="30"/>
                    </a:lnTo>
                    <a:lnTo>
                      <a:pt x="140" y="29"/>
                    </a:lnTo>
                    <a:lnTo>
                      <a:pt x="14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65" name="Freeform 43"/>
              <p:cNvSpPr>
                <a:spLocks/>
              </p:cNvSpPr>
              <p:nvPr/>
            </p:nvSpPr>
            <p:spPr bwMode="auto">
              <a:xfrm>
                <a:off x="4560888" y="3089275"/>
                <a:ext cx="242887" cy="136525"/>
              </a:xfrm>
              <a:custGeom>
                <a:avLst/>
                <a:gdLst>
                  <a:gd name="T0" fmla="*/ 82 w 153"/>
                  <a:gd name="T1" fmla="*/ 22 h 86"/>
                  <a:gd name="T2" fmla="*/ 82 w 153"/>
                  <a:gd name="T3" fmla="*/ 22 h 86"/>
                  <a:gd name="T4" fmla="*/ 60 w 153"/>
                  <a:gd name="T5" fmla="*/ 24 h 86"/>
                  <a:gd name="T6" fmla="*/ 40 w 153"/>
                  <a:gd name="T7" fmla="*/ 26 h 86"/>
                  <a:gd name="T8" fmla="*/ 12 w 153"/>
                  <a:gd name="T9" fmla="*/ 26 h 86"/>
                  <a:gd name="T10" fmla="*/ 12 w 153"/>
                  <a:gd name="T11" fmla="*/ 26 h 86"/>
                  <a:gd name="T12" fmla="*/ 7 w 153"/>
                  <a:gd name="T13" fmla="*/ 26 h 86"/>
                  <a:gd name="T14" fmla="*/ 7 w 153"/>
                  <a:gd name="T15" fmla="*/ 26 h 86"/>
                  <a:gd name="T16" fmla="*/ 5 w 153"/>
                  <a:gd name="T17" fmla="*/ 42 h 86"/>
                  <a:gd name="T18" fmla="*/ 3 w 153"/>
                  <a:gd name="T19" fmla="*/ 53 h 86"/>
                  <a:gd name="T20" fmla="*/ 3 w 153"/>
                  <a:gd name="T21" fmla="*/ 53 h 86"/>
                  <a:gd name="T22" fmla="*/ 0 w 153"/>
                  <a:gd name="T23" fmla="*/ 63 h 86"/>
                  <a:gd name="T24" fmla="*/ 4 w 153"/>
                  <a:gd name="T25" fmla="*/ 80 h 86"/>
                  <a:gd name="T26" fmla="*/ 4 w 153"/>
                  <a:gd name="T27" fmla="*/ 80 h 86"/>
                  <a:gd name="T28" fmla="*/ 5 w 153"/>
                  <a:gd name="T29" fmla="*/ 86 h 86"/>
                  <a:gd name="T30" fmla="*/ 5 w 153"/>
                  <a:gd name="T31" fmla="*/ 86 h 86"/>
                  <a:gd name="T32" fmla="*/ 12 w 153"/>
                  <a:gd name="T33" fmla="*/ 86 h 86"/>
                  <a:gd name="T34" fmla="*/ 12 w 153"/>
                  <a:gd name="T35" fmla="*/ 86 h 86"/>
                  <a:gd name="T36" fmla="*/ 33 w 153"/>
                  <a:gd name="T37" fmla="*/ 86 h 86"/>
                  <a:gd name="T38" fmla="*/ 53 w 153"/>
                  <a:gd name="T39" fmla="*/ 85 h 86"/>
                  <a:gd name="T40" fmla="*/ 72 w 153"/>
                  <a:gd name="T41" fmla="*/ 82 h 86"/>
                  <a:gd name="T42" fmla="*/ 88 w 153"/>
                  <a:gd name="T43" fmla="*/ 80 h 86"/>
                  <a:gd name="T44" fmla="*/ 104 w 153"/>
                  <a:gd name="T45" fmla="*/ 77 h 86"/>
                  <a:gd name="T46" fmla="*/ 116 w 153"/>
                  <a:gd name="T47" fmla="*/ 73 h 86"/>
                  <a:gd name="T48" fmla="*/ 128 w 153"/>
                  <a:gd name="T49" fmla="*/ 68 h 86"/>
                  <a:gd name="T50" fmla="*/ 136 w 153"/>
                  <a:gd name="T51" fmla="*/ 63 h 86"/>
                  <a:gd name="T52" fmla="*/ 150 w 153"/>
                  <a:gd name="T53" fmla="*/ 52 h 86"/>
                  <a:gd name="T54" fmla="*/ 150 w 153"/>
                  <a:gd name="T55" fmla="*/ 52 h 86"/>
                  <a:gd name="T56" fmla="*/ 151 w 153"/>
                  <a:gd name="T57" fmla="*/ 46 h 86"/>
                  <a:gd name="T58" fmla="*/ 153 w 153"/>
                  <a:gd name="T59" fmla="*/ 40 h 86"/>
                  <a:gd name="T60" fmla="*/ 153 w 153"/>
                  <a:gd name="T61" fmla="*/ 25 h 86"/>
                  <a:gd name="T62" fmla="*/ 153 w 153"/>
                  <a:gd name="T63" fmla="*/ 25 h 86"/>
                  <a:gd name="T64" fmla="*/ 153 w 153"/>
                  <a:gd name="T65" fmla="*/ 11 h 86"/>
                  <a:gd name="T66" fmla="*/ 153 w 153"/>
                  <a:gd name="T67" fmla="*/ 4 h 86"/>
                  <a:gd name="T68" fmla="*/ 151 w 153"/>
                  <a:gd name="T69" fmla="*/ 0 h 86"/>
                  <a:gd name="T70" fmla="*/ 151 w 153"/>
                  <a:gd name="T71" fmla="*/ 0 h 86"/>
                  <a:gd name="T72" fmla="*/ 139 w 153"/>
                  <a:gd name="T73" fmla="*/ 7 h 86"/>
                  <a:gd name="T74" fmla="*/ 123 w 153"/>
                  <a:gd name="T75" fmla="*/ 12 h 86"/>
                  <a:gd name="T76" fmla="*/ 105 w 153"/>
                  <a:gd name="T77" fmla="*/ 18 h 86"/>
                  <a:gd name="T78" fmla="*/ 82 w 153"/>
                  <a:gd name="T79" fmla="*/ 22 h 86"/>
                  <a:gd name="T80" fmla="*/ 82 w 153"/>
                  <a:gd name="T81" fmla="*/ 2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86">
                    <a:moveTo>
                      <a:pt x="82" y="22"/>
                    </a:moveTo>
                    <a:lnTo>
                      <a:pt x="82" y="22"/>
                    </a:lnTo>
                    <a:lnTo>
                      <a:pt x="60" y="24"/>
                    </a:lnTo>
                    <a:lnTo>
                      <a:pt x="4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" y="42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0" y="6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33" y="86"/>
                    </a:lnTo>
                    <a:lnTo>
                      <a:pt x="53" y="85"/>
                    </a:lnTo>
                    <a:lnTo>
                      <a:pt x="72" y="82"/>
                    </a:lnTo>
                    <a:lnTo>
                      <a:pt x="88" y="80"/>
                    </a:lnTo>
                    <a:lnTo>
                      <a:pt x="104" y="77"/>
                    </a:lnTo>
                    <a:lnTo>
                      <a:pt x="116" y="73"/>
                    </a:lnTo>
                    <a:lnTo>
                      <a:pt x="128" y="68"/>
                    </a:lnTo>
                    <a:lnTo>
                      <a:pt x="136" y="63"/>
                    </a:lnTo>
                    <a:lnTo>
                      <a:pt x="150" y="52"/>
                    </a:lnTo>
                    <a:lnTo>
                      <a:pt x="150" y="52"/>
                    </a:lnTo>
                    <a:lnTo>
                      <a:pt x="151" y="46"/>
                    </a:lnTo>
                    <a:lnTo>
                      <a:pt x="153" y="40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3" y="11"/>
                    </a:lnTo>
                    <a:lnTo>
                      <a:pt x="153" y="4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9" y="7"/>
                    </a:lnTo>
                    <a:lnTo>
                      <a:pt x="123" y="12"/>
                    </a:lnTo>
                    <a:lnTo>
                      <a:pt x="105" y="18"/>
                    </a:lnTo>
                    <a:lnTo>
                      <a:pt x="82" y="22"/>
                    </a:lnTo>
                    <a:lnTo>
                      <a:pt x="8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66" name="Freeform 44"/>
              <p:cNvSpPr>
                <a:spLocks/>
              </p:cNvSpPr>
              <p:nvPr/>
            </p:nvSpPr>
            <p:spPr bwMode="auto">
              <a:xfrm>
                <a:off x="4554538" y="3217863"/>
                <a:ext cx="249237" cy="153988"/>
              </a:xfrm>
              <a:custGeom>
                <a:avLst/>
                <a:gdLst>
                  <a:gd name="T0" fmla="*/ 155 w 157"/>
                  <a:gd name="T1" fmla="*/ 5 h 97"/>
                  <a:gd name="T2" fmla="*/ 155 w 157"/>
                  <a:gd name="T3" fmla="*/ 5 h 97"/>
                  <a:gd name="T4" fmla="*/ 153 w 157"/>
                  <a:gd name="T5" fmla="*/ 0 h 97"/>
                  <a:gd name="T6" fmla="*/ 153 w 157"/>
                  <a:gd name="T7" fmla="*/ 0 h 97"/>
                  <a:gd name="T8" fmla="*/ 147 w 157"/>
                  <a:gd name="T9" fmla="*/ 4 h 97"/>
                  <a:gd name="T10" fmla="*/ 140 w 157"/>
                  <a:gd name="T11" fmla="*/ 8 h 97"/>
                  <a:gd name="T12" fmla="*/ 124 w 157"/>
                  <a:gd name="T13" fmla="*/ 14 h 97"/>
                  <a:gd name="T14" fmla="*/ 106 w 157"/>
                  <a:gd name="T15" fmla="*/ 19 h 97"/>
                  <a:gd name="T16" fmla="*/ 88 w 157"/>
                  <a:gd name="T17" fmla="*/ 22 h 97"/>
                  <a:gd name="T18" fmla="*/ 69 w 157"/>
                  <a:gd name="T19" fmla="*/ 25 h 97"/>
                  <a:gd name="T20" fmla="*/ 50 w 157"/>
                  <a:gd name="T21" fmla="*/ 27 h 97"/>
                  <a:gd name="T22" fmla="*/ 16 w 157"/>
                  <a:gd name="T23" fmla="*/ 28 h 97"/>
                  <a:gd name="T24" fmla="*/ 16 w 157"/>
                  <a:gd name="T25" fmla="*/ 28 h 97"/>
                  <a:gd name="T26" fmla="*/ 11 w 157"/>
                  <a:gd name="T27" fmla="*/ 28 h 97"/>
                  <a:gd name="T28" fmla="*/ 11 w 157"/>
                  <a:gd name="T29" fmla="*/ 28 h 97"/>
                  <a:gd name="T30" fmla="*/ 11 w 157"/>
                  <a:gd name="T31" fmla="*/ 28 h 97"/>
                  <a:gd name="T32" fmla="*/ 11 w 157"/>
                  <a:gd name="T33" fmla="*/ 28 h 97"/>
                  <a:gd name="T34" fmla="*/ 9 w 157"/>
                  <a:gd name="T35" fmla="*/ 45 h 97"/>
                  <a:gd name="T36" fmla="*/ 9 w 157"/>
                  <a:gd name="T37" fmla="*/ 53 h 97"/>
                  <a:gd name="T38" fmla="*/ 7 w 157"/>
                  <a:gd name="T39" fmla="*/ 60 h 97"/>
                  <a:gd name="T40" fmla="*/ 6 w 157"/>
                  <a:gd name="T41" fmla="*/ 63 h 97"/>
                  <a:gd name="T42" fmla="*/ 2 w 157"/>
                  <a:gd name="T43" fmla="*/ 67 h 97"/>
                  <a:gd name="T44" fmla="*/ 0 w 157"/>
                  <a:gd name="T45" fmla="*/ 68 h 97"/>
                  <a:gd name="T46" fmla="*/ 5 w 157"/>
                  <a:gd name="T47" fmla="*/ 77 h 97"/>
                  <a:gd name="T48" fmla="*/ 5 w 157"/>
                  <a:gd name="T49" fmla="*/ 77 h 97"/>
                  <a:gd name="T50" fmla="*/ 8 w 157"/>
                  <a:gd name="T51" fmla="*/ 86 h 97"/>
                  <a:gd name="T52" fmla="*/ 8 w 157"/>
                  <a:gd name="T53" fmla="*/ 86 h 97"/>
                  <a:gd name="T54" fmla="*/ 11 w 157"/>
                  <a:gd name="T55" fmla="*/ 97 h 97"/>
                  <a:gd name="T56" fmla="*/ 11 w 157"/>
                  <a:gd name="T57" fmla="*/ 97 h 97"/>
                  <a:gd name="T58" fmla="*/ 16 w 157"/>
                  <a:gd name="T59" fmla="*/ 97 h 97"/>
                  <a:gd name="T60" fmla="*/ 16 w 157"/>
                  <a:gd name="T61" fmla="*/ 97 h 97"/>
                  <a:gd name="T62" fmla="*/ 43 w 157"/>
                  <a:gd name="T63" fmla="*/ 96 h 97"/>
                  <a:gd name="T64" fmla="*/ 62 w 157"/>
                  <a:gd name="T65" fmla="*/ 95 h 97"/>
                  <a:gd name="T66" fmla="*/ 83 w 157"/>
                  <a:gd name="T67" fmla="*/ 93 h 97"/>
                  <a:gd name="T68" fmla="*/ 104 w 157"/>
                  <a:gd name="T69" fmla="*/ 88 h 97"/>
                  <a:gd name="T70" fmla="*/ 124 w 157"/>
                  <a:gd name="T71" fmla="*/ 83 h 97"/>
                  <a:gd name="T72" fmla="*/ 132 w 157"/>
                  <a:gd name="T73" fmla="*/ 80 h 97"/>
                  <a:gd name="T74" fmla="*/ 140 w 157"/>
                  <a:gd name="T75" fmla="*/ 75 h 97"/>
                  <a:gd name="T76" fmla="*/ 146 w 157"/>
                  <a:gd name="T77" fmla="*/ 70 h 97"/>
                  <a:gd name="T78" fmla="*/ 151 w 157"/>
                  <a:gd name="T79" fmla="*/ 66 h 97"/>
                  <a:gd name="T80" fmla="*/ 151 w 157"/>
                  <a:gd name="T81" fmla="*/ 66 h 97"/>
                  <a:gd name="T82" fmla="*/ 154 w 157"/>
                  <a:gd name="T83" fmla="*/ 59 h 97"/>
                  <a:gd name="T84" fmla="*/ 155 w 157"/>
                  <a:gd name="T85" fmla="*/ 52 h 97"/>
                  <a:gd name="T86" fmla="*/ 157 w 157"/>
                  <a:gd name="T87" fmla="*/ 41 h 97"/>
                  <a:gd name="T88" fmla="*/ 157 w 157"/>
                  <a:gd name="T89" fmla="*/ 31 h 97"/>
                  <a:gd name="T90" fmla="*/ 157 w 157"/>
                  <a:gd name="T91" fmla="*/ 31 h 97"/>
                  <a:gd name="T92" fmla="*/ 157 w 157"/>
                  <a:gd name="T93" fmla="*/ 17 h 97"/>
                  <a:gd name="T94" fmla="*/ 157 w 157"/>
                  <a:gd name="T95" fmla="*/ 11 h 97"/>
                  <a:gd name="T96" fmla="*/ 155 w 157"/>
                  <a:gd name="T97" fmla="*/ 5 h 97"/>
                  <a:gd name="T98" fmla="*/ 155 w 157"/>
                  <a:gd name="T99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7" h="97">
                    <a:moveTo>
                      <a:pt x="155" y="5"/>
                    </a:moveTo>
                    <a:lnTo>
                      <a:pt x="155" y="5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47" y="4"/>
                    </a:lnTo>
                    <a:lnTo>
                      <a:pt x="140" y="8"/>
                    </a:lnTo>
                    <a:lnTo>
                      <a:pt x="124" y="14"/>
                    </a:lnTo>
                    <a:lnTo>
                      <a:pt x="106" y="19"/>
                    </a:lnTo>
                    <a:lnTo>
                      <a:pt x="88" y="22"/>
                    </a:lnTo>
                    <a:lnTo>
                      <a:pt x="69" y="25"/>
                    </a:lnTo>
                    <a:lnTo>
                      <a:pt x="50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9" y="45"/>
                    </a:lnTo>
                    <a:lnTo>
                      <a:pt x="9" y="53"/>
                    </a:lnTo>
                    <a:lnTo>
                      <a:pt x="7" y="60"/>
                    </a:lnTo>
                    <a:lnTo>
                      <a:pt x="6" y="63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43" y="96"/>
                    </a:lnTo>
                    <a:lnTo>
                      <a:pt x="62" y="95"/>
                    </a:lnTo>
                    <a:lnTo>
                      <a:pt x="83" y="93"/>
                    </a:lnTo>
                    <a:lnTo>
                      <a:pt x="104" y="88"/>
                    </a:lnTo>
                    <a:lnTo>
                      <a:pt x="124" y="83"/>
                    </a:lnTo>
                    <a:lnTo>
                      <a:pt x="132" y="80"/>
                    </a:lnTo>
                    <a:lnTo>
                      <a:pt x="140" y="75"/>
                    </a:lnTo>
                    <a:lnTo>
                      <a:pt x="146" y="70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4" y="59"/>
                    </a:lnTo>
                    <a:lnTo>
                      <a:pt x="155" y="52"/>
                    </a:lnTo>
                    <a:lnTo>
                      <a:pt x="157" y="41"/>
                    </a:lnTo>
                    <a:lnTo>
                      <a:pt x="157" y="31"/>
                    </a:lnTo>
                    <a:lnTo>
                      <a:pt x="157" y="31"/>
                    </a:lnTo>
                    <a:lnTo>
                      <a:pt x="157" y="17"/>
                    </a:lnTo>
                    <a:lnTo>
                      <a:pt x="157" y="11"/>
                    </a:lnTo>
                    <a:lnTo>
                      <a:pt x="155" y="5"/>
                    </a:lnTo>
                    <a:lnTo>
                      <a:pt x="15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67" name="Freeform 45"/>
              <p:cNvSpPr>
                <a:spLocks noEditPoints="1"/>
              </p:cNvSpPr>
              <p:nvPr/>
            </p:nvSpPr>
            <p:spPr bwMode="auto">
              <a:xfrm>
                <a:off x="4356100" y="2884488"/>
                <a:ext cx="447675" cy="211138"/>
              </a:xfrm>
              <a:custGeom>
                <a:avLst/>
                <a:gdLst>
                  <a:gd name="T0" fmla="*/ 136 w 282"/>
                  <a:gd name="T1" fmla="*/ 133 h 133"/>
                  <a:gd name="T2" fmla="*/ 141 w 282"/>
                  <a:gd name="T3" fmla="*/ 133 h 133"/>
                  <a:gd name="T4" fmla="*/ 187 w 282"/>
                  <a:gd name="T5" fmla="*/ 131 h 133"/>
                  <a:gd name="T6" fmla="*/ 229 w 282"/>
                  <a:gd name="T7" fmla="*/ 125 h 133"/>
                  <a:gd name="T8" fmla="*/ 257 w 282"/>
                  <a:gd name="T9" fmla="*/ 116 h 133"/>
                  <a:gd name="T10" fmla="*/ 271 w 282"/>
                  <a:gd name="T11" fmla="*/ 106 h 133"/>
                  <a:gd name="T12" fmla="*/ 276 w 282"/>
                  <a:gd name="T13" fmla="*/ 102 h 133"/>
                  <a:gd name="T14" fmla="*/ 279 w 282"/>
                  <a:gd name="T15" fmla="*/ 95 h 133"/>
                  <a:gd name="T16" fmla="*/ 280 w 282"/>
                  <a:gd name="T17" fmla="*/ 89 h 133"/>
                  <a:gd name="T18" fmla="*/ 282 w 282"/>
                  <a:gd name="T19" fmla="*/ 67 h 133"/>
                  <a:gd name="T20" fmla="*/ 282 w 282"/>
                  <a:gd name="T21" fmla="*/ 56 h 133"/>
                  <a:gd name="T22" fmla="*/ 279 w 282"/>
                  <a:gd name="T23" fmla="*/ 39 h 133"/>
                  <a:gd name="T24" fmla="*/ 276 w 282"/>
                  <a:gd name="T25" fmla="*/ 33 h 133"/>
                  <a:gd name="T26" fmla="*/ 265 w 282"/>
                  <a:gd name="T27" fmla="*/ 22 h 133"/>
                  <a:gd name="T28" fmla="*/ 250 w 282"/>
                  <a:gd name="T29" fmla="*/ 15 h 133"/>
                  <a:gd name="T30" fmla="*/ 209 w 282"/>
                  <a:gd name="T31" fmla="*/ 5 h 133"/>
                  <a:gd name="T32" fmla="*/ 168 w 282"/>
                  <a:gd name="T33" fmla="*/ 1 h 133"/>
                  <a:gd name="T34" fmla="*/ 141 w 282"/>
                  <a:gd name="T35" fmla="*/ 0 h 133"/>
                  <a:gd name="T36" fmla="*/ 117 w 282"/>
                  <a:gd name="T37" fmla="*/ 1 h 133"/>
                  <a:gd name="T38" fmla="*/ 63 w 282"/>
                  <a:gd name="T39" fmla="*/ 7 h 133"/>
                  <a:gd name="T40" fmla="*/ 36 w 282"/>
                  <a:gd name="T41" fmla="*/ 13 h 133"/>
                  <a:gd name="T42" fmla="*/ 15 w 282"/>
                  <a:gd name="T43" fmla="*/ 23 h 133"/>
                  <a:gd name="T44" fmla="*/ 9 w 282"/>
                  <a:gd name="T45" fmla="*/ 28 h 133"/>
                  <a:gd name="T46" fmla="*/ 6 w 282"/>
                  <a:gd name="T47" fmla="*/ 34 h 133"/>
                  <a:gd name="T48" fmla="*/ 2 w 282"/>
                  <a:gd name="T49" fmla="*/ 42 h 133"/>
                  <a:gd name="T50" fmla="*/ 1 w 282"/>
                  <a:gd name="T51" fmla="*/ 54 h 133"/>
                  <a:gd name="T52" fmla="*/ 0 w 282"/>
                  <a:gd name="T53" fmla="*/ 67 h 133"/>
                  <a:gd name="T54" fmla="*/ 0 w 282"/>
                  <a:gd name="T55" fmla="*/ 71 h 133"/>
                  <a:gd name="T56" fmla="*/ 35 w 282"/>
                  <a:gd name="T57" fmla="*/ 74 h 133"/>
                  <a:gd name="T58" fmla="*/ 72 w 282"/>
                  <a:gd name="T59" fmla="*/ 80 h 133"/>
                  <a:gd name="T60" fmla="*/ 105 w 282"/>
                  <a:gd name="T61" fmla="*/ 91 h 133"/>
                  <a:gd name="T62" fmla="*/ 118 w 282"/>
                  <a:gd name="T63" fmla="*/ 99 h 133"/>
                  <a:gd name="T64" fmla="*/ 127 w 282"/>
                  <a:gd name="T65" fmla="*/ 109 h 133"/>
                  <a:gd name="T66" fmla="*/ 131 w 282"/>
                  <a:gd name="T67" fmla="*/ 115 h 133"/>
                  <a:gd name="T68" fmla="*/ 134 w 282"/>
                  <a:gd name="T69" fmla="*/ 126 h 133"/>
                  <a:gd name="T70" fmla="*/ 136 w 282"/>
                  <a:gd name="T71" fmla="*/ 133 h 133"/>
                  <a:gd name="T72" fmla="*/ 83 w 282"/>
                  <a:gd name="T73" fmla="*/ 33 h 133"/>
                  <a:gd name="T74" fmla="*/ 54 w 282"/>
                  <a:gd name="T75" fmla="*/ 39 h 133"/>
                  <a:gd name="T76" fmla="*/ 43 w 282"/>
                  <a:gd name="T77" fmla="*/ 42 h 133"/>
                  <a:gd name="T78" fmla="*/ 35 w 282"/>
                  <a:gd name="T79" fmla="*/ 46 h 133"/>
                  <a:gd name="T80" fmla="*/ 32 w 282"/>
                  <a:gd name="T81" fmla="*/ 41 h 133"/>
                  <a:gd name="T82" fmla="*/ 32 w 282"/>
                  <a:gd name="T83" fmla="*/ 40 h 133"/>
                  <a:gd name="T84" fmla="*/ 33 w 282"/>
                  <a:gd name="T85" fmla="*/ 37 h 133"/>
                  <a:gd name="T86" fmla="*/ 40 w 282"/>
                  <a:gd name="T87" fmla="*/ 32 h 133"/>
                  <a:gd name="T88" fmla="*/ 58 w 282"/>
                  <a:gd name="T89" fmla="*/ 25 h 133"/>
                  <a:gd name="T90" fmla="*/ 89 w 282"/>
                  <a:gd name="T91" fmla="*/ 19 h 133"/>
                  <a:gd name="T92" fmla="*/ 126 w 282"/>
                  <a:gd name="T93" fmla="*/ 16 h 133"/>
                  <a:gd name="T94" fmla="*/ 130 w 282"/>
                  <a:gd name="T95" fmla="*/ 16 h 133"/>
                  <a:gd name="T96" fmla="*/ 141 w 282"/>
                  <a:gd name="T97" fmla="*/ 16 h 133"/>
                  <a:gd name="T98" fmla="*/ 164 w 282"/>
                  <a:gd name="T99" fmla="*/ 16 h 133"/>
                  <a:gd name="T100" fmla="*/ 202 w 282"/>
                  <a:gd name="T101" fmla="*/ 20 h 133"/>
                  <a:gd name="T102" fmla="*/ 231 w 282"/>
                  <a:gd name="T103" fmla="*/ 27 h 133"/>
                  <a:gd name="T104" fmla="*/ 248 w 282"/>
                  <a:gd name="T105" fmla="*/ 35 h 133"/>
                  <a:gd name="T106" fmla="*/ 250 w 282"/>
                  <a:gd name="T107" fmla="*/ 40 h 133"/>
                  <a:gd name="T108" fmla="*/ 250 w 282"/>
                  <a:gd name="T109" fmla="*/ 43 h 133"/>
                  <a:gd name="T110" fmla="*/ 248 w 282"/>
                  <a:gd name="T111" fmla="*/ 46 h 133"/>
                  <a:gd name="T112" fmla="*/ 231 w 282"/>
                  <a:gd name="T113" fmla="*/ 39 h 133"/>
                  <a:gd name="T114" fmla="*/ 207 w 282"/>
                  <a:gd name="T115" fmla="*/ 34 h 133"/>
                  <a:gd name="T116" fmla="*/ 141 w 282"/>
                  <a:gd name="T117" fmla="*/ 29 h 133"/>
                  <a:gd name="T118" fmla="*/ 132 w 282"/>
                  <a:gd name="T119" fmla="*/ 30 h 133"/>
                  <a:gd name="T120" fmla="*/ 106 w 282"/>
                  <a:gd name="T121" fmla="*/ 30 h 133"/>
                  <a:gd name="T122" fmla="*/ 83 w 282"/>
                  <a:gd name="T123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33">
                    <a:moveTo>
                      <a:pt x="136" y="133"/>
                    </a:moveTo>
                    <a:lnTo>
                      <a:pt x="136" y="133"/>
                    </a:lnTo>
                    <a:lnTo>
                      <a:pt x="141" y="133"/>
                    </a:lnTo>
                    <a:lnTo>
                      <a:pt x="141" y="133"/>
                    </a:lnTo>
                    <a:lnTo>
                      <a:pt x="168" y="132"/>
                    </a:lnTo>
                    <a:lnTo>
                      <a:pt x="187" y="131"/>
                    </a:lnTo>
                    <a:lnTo>
                      <a:pt x="208" y="129"/>
                    </a:lnTo>
                    <a:lnTo>
                      <a:pt x="229" y="125"/>
                    </a:lnTo>
                    <a:lnTo>
                      <a:pt x="249" y="119"/>
                    </a:lnTo>
                    <a:lnTo>
                      <a:pt x="257" y="116"/>
                    </a:lnTo>
                    <a:lnTo>
                      <a:pt x="265" y="111"/>
                    </a:lnTo>
                    <a:lnTo>
                      <a:pt x="271" y="106"/>
                    </a:lnTo>
                    <a:lnTo>
                      <a:pt x="276" y="102"/>
                    </a:lnTo>
                    <a:lnTo>
                      <a:pt x="276" y="102"/>
                    </a:lnTo>
                    <a:lnTo>
                      <a:pt x="278" y="98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80" y="89"/>
                    </a:lnTo>
                    <a:lnTo>
                      <a:pt x="282" y="82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2" y="56"/>
                    </a:lnTo>
                    <a:lnTo>
                      <a:pt x="282" y="47"/>
                    </a:lnTo>
                    <a:lnTo>
                      <a:pt x="279" y="39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2" y="27"/>
                    </a:lnTo>
                    <a:lnTo>
                      <a:pt x="265" y="22"/>
                    </a:lnTo>
                    <a:lnTo>
                      <a:pt x="258" y="19"/>
                    </a:lnTo>
                    <a:lnTo>
                      <a:pt x="250" y="15"/>
                    </a:lnTo>
                    <a:lnTo>
                      <a:pt x="230" y="9"/>
                    </a:lnTo>
                    <a:lnTo>
                      <a:pt x="209" y="5"/>
                    </a:lnTo>
                    <a:lnTo>
                      <a:pt x="188" y="2"/>
                    </a:lnTo>
                    <a:lnTo>
                      <a:pt x="168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91" y="2"/>
                    </a:lnTo>
                    <a:lnTo>
                      <a:pt x="63" y="7"/>
                    </a:lnTo>
                    <a:lnTo>
                      <a:pt x="49" y="9"/>
                    </a:lnTo>
                    <a:lnTo>
                      <a:pt x="36" y="13"/>
                    </a:lnTo>
                    <a:lnTo>
                      <a:pt x="25" y="18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4" y="37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54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8" y="71"/>
                    </a:lnTo>
                    <a:lnTo>
                      <a:pt x="35" y="74"/>
                    </a:lnTo>
                    <a:lnTo>
                      <a:pt x="54" y="76"/>
                    </a:lnTo>
                    <a:lnTo>
                      <a:pt x="72" y="80"/>
                    </a:lnTo>
                    <a:lnTo>
                      <a:pt x="89" y="84"/>
                    </a:lnTo>
                    <a:lnTo>
                      <a:pt x="105" y="91"/>
                    </a:lnTo>
                    <a:lnTo>
                      <a:pt x="112" y="95"/>
                    </a:lnTo>
                    <a:lnTo>
                      <a:pt x="118" y="99"/>
                    </a:lnTo>
                    <a:lnTo>
                      <a:pt x="123" y="104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31" y="115"/>
                    </a:lnTo>
                    <a:lnTo>
                      <a:pt x="133" y="120"/>
                    </a:lnTo>
                    <a:lnTo>
                      <a:pt x="134" y="126"/>
                    </a:lnTo>
                    <a:lnTo>
                      <a:pt x="136" y="133"/>
                    </a:lnTo>
                    <a:lnTo>
                      <a:pt x="136" y="133"/>
                    </a:lnTo>
                    <a:close/>
                    <a:moveTo>
                      <a:pt x="83" y="33"/>
                    </a:moveTo>
                    <a:lnTo>
                      <a:pt x="83" y="33"/>
                    </a:lnTo>
                    <a:lnTo>
                      <a:pt x="68" y="35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43" y="42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3" y="43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3" y="37"/>
                    </a:lnTo>
                    <a:lnTo>
                      <a:pt x="34" y="36"/>
                    </a:lnTo>
                    <a:lnTo>
                      <a:pt x="40" y="32"/>
                    </a:lnTo>
                    <a:lnTo>
                      <a:pt x="48" y="28"/>
                    </a:lnTo>
                    <a:lnTo>
                      <a:pt x="58" y="25"/>
                    </a:lnTo>
                    <a:lnTo>
                      <a:pt x="72" y="21"/>
                    </a:lnTo>
                    <a:lnTo>
                      <a:pt x="89" y="19"/>
                    </a:lnTo>
                    <a:lnTo>
                      <a:pt x="106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30" y="16"/>
                    </a:lnTo>
                    <a:lnTo>
                      <a:pt x="130" y="16"/>
                    </a:lnTo>
                    <a:lnTo>
                      <a:pt x="141" y="16"/>
                    </a:lnTo>
                    <a:lnTo>
                      <a:pt x="141" y="16"/>
                    </a:lnTo>
                    <a:lnTo>
                      <a:pt x="164" y="16"/>
                    </a:lnTo>
                    <a:lnTo>
                      <a:pt x="183" y="18"/>
                    </a:lnTo>
                    <a:lnTo>
                      <a:pt x="202" y="20"/>
                    </a:lnTo>
                    <a:lnTo>
                      <a:pt x="218" y="23"/>
                    </a:lnTo>
                    <a:lnTo>
                      <a:pt x="231" y="27"/>
                    </a:lnTo>
                    <a:lnTo>
                      <a:pt x="242" y="30"/>
                    </a:lnTo>
                    <a:lnTo>
                      <a:pt x="248" y="35"/>
                    </a:lnTo>
                    <a:lnTo>
                      <a:pt x="250" y="37"/>
                    </a:lnTo>
                    <a:lnTo>
                      <a:pt x="250" y="40"/>
                    </a:lnTo>
                    <a:lnTo>
                      <a:pt x="250" y="40"/>
                    </a:lnTo>
                    <a:lnTo>
                      <a:pt x="250" y="43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41" y="42"/>
                    </a:lnTo>
                    <a:lnTo>
                      <a:pt x="231" y="39"/>
                    </a:lnTo>
                    <a:lnTo>
                      <a:pt x="220" y="36"/>
                    </a:lnTo>
                    <a:lnTo>
                      <a:pt x="207" y="34"/>
                    </a:lnTo>
                    <a:lnTo>
                      <a:pt x="176" y="30"/>
                    </a:lnTo>
                    <a:lnTo>
                      <a:pt x="141" y="29"/>
                    </a:lnTo>
                    <a:lnTo>
                      <a:pt x="141" y="29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06" y="30"/>
                    </a:lnTo>
                    <a:lnTo>
                      <a:pt x="83" y="33"/>
                    </a:lnTo>
                    <a:lnTo>
                      <a:pt x="8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69" name="Freeform 46"/>
              <p:cNvSpPr>
                <a:spLocks/>
              </p:cNvSpPr>
              <p:nvPr/>
            </p:nvSpPr>
            <p:spPr bwMode="auto">
              <a:xfrm>
                <a:off x="4102100" y="3222625"/>
                <a:ext cx="447675" cy="136525"/>
              </a:xfrm>
              <a:custGeom>
                <a:avLst/>
                <a:gdLst>
                  <a:gd name="T0" fmla="*/ 280 w 282"/>
                  <a:gd name="T1" fmla="*/ 0 h 86"/>
                  <a:gd name="T2" fmla="*/ 276 w 282"/>
                  <a:gd name="T3" fmla="*/ 2 h 86"/>
                  <a:gd name="T4" fmla="*/ 255 w 282"/>
                  <a:gd name="T5" fmla="*/ 11 h 86"/>
                  <a:gd name="T6" fmla="*/ 227 w 282"/>
                  <a:gd name="T7" fmla="*/ 19 h 86"/>
                  <a:gd name="T8" fmla="*/ 211 w 282"/>
                  <a:gd name="T9" fmla="*/ 22 h 86"/>
                  <a:gd name="T10" fmla="*/ 185 w 282"/>
                  <a:gd name="T11" fmla="*/ 25 h 86"/>
                  <a:gd name="T12" fmla="*/ 160 w 282"/>
                  <a:gd name="T13" fmla="*/ 27 h 86"/>
                  <a:gd name="T14" fmla="*/ 140 w 282"/>
                  <a:gd name="T15" fmla="*/ 27 h 86"/>
                  <a:gd name="T16" fmla="*/ 130 w 282"/>
                  <a:gd name="T17" fmla="*/ 27 h 86"/>
                  <a:gd name="T18" fmla="*/ 129 w 282"/>
                  <a:gd name="T19" fmla="*/ 27 h 86"/>
                  <a:gd name="T20" fmla="*/ 69 w 282"/>
                  <a:gd name="T21" fmla="*/ 22 h 86"/>
                  <a:gd name="T22" fmla="*/ 58 w 282"/>
                  <a:gd name="T23" fmla="*/ 21 h 86"/>
                  <a:gd name="T24" fmla="*/ 42 w 282"/>
                  <a:gd name="T25" fmla="*/ 17 h 86"/>
                  <a:gd name="T26" fmla="*/ 16 w 282"/>
                  <a:gd name="T27" fmla="*/ 8 h 86"/>
                  <a:gd name="T28" fmla="*/ 6 w 282"/>
                  <a:gd name="T29" fmla="*/ 2 h 86"/>
                  <a:gd name="T30" fmla="*/ 2 w 282"/>
                  <a:gd name="T31" fmla="*/ 0 h 86"/>
                  <a:gd name="T32" fmla="*/ 1 w 282"/>
                  <a:gd name="T33" fmla="*/ 0 h 86"/>
                  <a:gd name="T34" fmla="*/ 1 w 282"/>
                  <a:gd name="T35" fmla="*/ 0 h 86"/>
                  <a:gd name="T36" fmla="*/ 1 w 282"/>
                  <a:gd name="T37" fmla="*/ 2 h 86"/>
                  <a:gd name="T38" fmla="*/ 0 w 282"/>
                  <a:gd name="T39" fmla="*/ 24 h 86"/>
                  <a:gd name="T40" fmla="*/ 0 w 282"/>
                  <a:gd name="T41" fmla="*/ 25 h 86"/>
                  <a:gd name="T42" fmla="*/ 0 w 282"/>
                  <a:gd name="T43" fmla="*/ 41 h 86"/>
                  <a:gd name="T44" fmla="*/ 2 w 282"/>
                  <a:gd name="T45" fmla="*/ 52 h 86"/>
                  <a:gd name="T46" fmla="*/ 16 w 282"/>
                  <a:gd name="T47" fmla="*/ 63 h 86"/>
                  <a:gd name="T48" fmla="*/ 25 w 282"/>
                  <a:gd name="T49" fmla="*/ 67 h 86"/>
                  <a:gd name="T50" fmla="*/ 49 w 282"/>
                  <a:gd name="T51" fmla="*/ 77 h 86"/>
                  <a:gd name="T52" fmla="*/ 84 w 282"/>
                  <a:gd name="T53" fmla="*/ 84 h 86"/>
                  <a:gd name="T54" fmla="*/ 111 w 282"/>
                  <a:gd name="T55" fmla="*/ 86 h 86"/>
                  <a:gd name="T56" fmla="*/ 140 w 282"/>
                  <a:gd name="T57" fmla="*/ 86 h 86"/>
                  <a:gd name="T58" fmla="*/ 202 w 282"/>
                  <a:gd name="T59" fmla="*/ 83 h 86"/>
                  <a:gd name="T60" fmla="*/ 223 w 282"/>
                  <a:gd name="T61" fmla="*/ 79 h 86"/>
                  <a:gd name="T62" fmla="*/ 254 w 282"/>
                  <a:gd name="T63" fmla="*/ 70 h 86"/>
                  <a:gd name="T64" fmla="*/ 279 w 282"/>
                  <a:gd name="T65" fmla="*/ 52 h 86"/>
                  <a:gd name="T66" fmla="*/ 280 w 282"/>
                  <a:gd name="T67" fmla="*/ 46 h 86"/>
                  <a:gd name="T68" fmla="*/ 282 w 282"/>
                  <a:gd name="T69" fmla="*/ 25 h 86"/>
                  <a:gd name="T70" fmla="*/ 282 w 282"/>
                  <a:gd name="T71" fmla="*/ 24 h 86"/>
                  <a:gd name="T72" fmla="*/ 282 w 282"/>
                  <a:gd name="T73" fmla="*/ 12 h 86"/>
                  <a:gd name="T74" fmla="*/ 280 w 282"/>
                  <a:gd name="T75" fmla="*/ 2 h 86"/>
                  <a:gd name="T76" fmla="*/ 280 w 282"/>
                  <a:gd name="T7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86">
                    <a:moveTo>
                      <a:pt x="280" y="0"/>
                    </a:moveTo>
                    <a:lnTo>
                      <a:pt x="280" y="0"/>
                    </a:lnTo>
                    <a:lnTo>
                      <a:pt x="276" y="2"/>
                    </a:lnTo>
                    <a:lnTo>
                      <a:pt x="276" y="2"/>
                    </a:lnTo>
                    <a:lnTo>
                      <a:pt x="266" y="7"/>
                    </a:lnTo>
                    <a:lnTo>
                      <a:pt x="255" y="11"/>
                    </a:lnTo>
                    <a:lnTo>
                      <a:pt x="242" y="16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11" y="22"/>
                    </a:lnTo>
                    <a:lnTo>
                      <a:pt x="211" y="22"/>
                    </a:lnTo>
                    <a:lnTo>
                      <a:pt x="185" y="25"/>
                    </a:lnTo>
                    <a:lnTo>
                      <a:pt x="160" y="27"/>
                    </a:lnTo>
                    <a:lnTo>
                      <a:pt x="160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02" y="25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42" y="17"/>
                    </a:lnTo>
                    <a:lnTo>
                      <a:pt x="28" y="12"/>
                    </a:lnTo>
                    <a:lnTo>
                      <a:pt x="1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1"/>
                    </a:lnTo>
                    <a:lnTo>
                      <a:pt x="1" y="46"/>
                    </a:lnTo>
                    <a:lnTo>
                      <a:pt x="2" y="52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35" y="73"/>
                    </a:lnTo>
                    <a:lnTo>
                      <a:pt x="49" y="77"/>
                    </a:lnTo>
                    <a:lnTo>
                      <a:pt x="65" y="8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111" y="86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73" y="86"/>
                    </a:lnTo>
                    <a:lnTo>
                      <a:pt x="202" y="83"/>
                    </a:lnTo>
                    <a:lnTo>
                      <a:pt x="202" y="83"/>
                    </a:lnTo>
                    <a:lnTo>
                      <a:pt x="223" y="79"/>
                    </a:lnTo>
                    <a:lnTo>
                      <a:pt x="239" y="74"/>
                    </a:lnTo>
                    <a:lnTo>
                      <a:pt x="254" y="70"/>
                    </a:lnTo>
                    <a:lnTo>
                      <a:pt x="265" y="63"/>
                    </a:lnTo>
                    <a:lnTo>
                      <a:pt x="279" y="52"/>
                    </a:lnTo>
                    <a:lnTo>
                      <a:pt x="279" y="52"/>
                    </a:lnTo>
                    <a:lnTo>
                      <a:pt x="280" y="46"/>
                    </a:lnTo>
                    <a:lnTo>
                      <a:pt x="282" y="41"/>
                    </a:lnTo>
                    <a:lnTo>
                      <a:pt x="282" y="25"/>
                    </a:lnTo>
                    <a:lnTo>
                      <a:pt x="282" y="25"/>
                    </a:lnTo>
                    <a:lnTo>
                      <a:pt x="282" y="24"/>
                    </a:lnTo>
                    <a:lnTo>
                      <a:pt x="282" y="24"/>
                    </a:lnTo>
                    <a:lnTo>
                      <a:pt x="282" y="12"/>
                    </a:lnTo>
                    <a:lnTo>
                      <a:pt x="280" y="2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4102100" y="3351213"/>
                <a:ext cx="447675" cy="153988"/>
              </a:xfrm>
              <a:custGeom>
                <a:avLst/>
                <a:gdLst>
                  <a:gd name="T0" fmla="*/ 280 w 282"/>
                  <a:gd name="T1" fmla="*/ 5 h 97"/>
                  <a:gd name="T2" fmla="*/ 280 w 282"/>
                  <a:gd name="T3" fmla="*/ 5 h 97"/>
                  <a:gd name="T4" fmla="*/ 278 w 282"/>
                  <a:gd name="T5" fmla="*/ 0 h 97"/>
                  <a:gd name="T6" fmla="*/ 278 w 282"/>
                  <a:gd name="T7" fmla="*/ 0 h 97"/>
                  <a:gd name="T8" fmla="*/ 269 w 282"/>
                  <a:gd name="T9" fmla="*/ 6 h 97"/>
                  <a:gd name="T10" fmla="*/ 258 w 282"/>
                  <a:gd name="T11" fmla="*/ 11 h 97"/>
                  <a:gd name="T12" fmla="*/ 258 w 282"/>
                  <a:gd name="T13" fmla="*/ 11 h 97"/>
                  <a:gd name="T14" fmla="*/ 245 w 282"/>
                  <a:gd name="T15" fmla="*/ 16 h 97"/>
                  <a:gd name="T16" fmla="*/ 230 w 282"/>
                  <a:gd name="T17" fmla="*/ 20 h 97"/>
                  <a:gd name="T18" fmla="*/ 215 w 282"/>
                  <a:gd name="T19" fmla="*/ 23 h 97"/>
                  <a:gd name="T20" fmla="*/ 199 w 282"/>
                  <a:gd name="T21" fmla="*/ 25 h 97"/>
                  <a:gd name="T22" fmla="*/ 168 w 282"/>
                  <a:gd name="T23" fmla="*/ 27 h 97"/>
                  <a:gd name="T24" fmla="*/ 140 w 282"/>
                  <a:gd name="T25" fmla="*/ 28 h 97"/>
                  <a:gd name="T26" fmla="*/ 140 w 282"/>
                  <a:gd name="T27" fmla="*/ 28 h 97"/>
                  <a:gd name="T28" fmla="*/ 113 w 282"/>
                  <a:gd name="T29" fmla="*/ 27 h 97"/>
                  <a:gd name="T30" fmla="*/ 83 w 282"/>
                  <a:gd name="T31" fmla="*/ 25 h 97"/>
                  <a:gd name="T32" fmla="*/ 68 w 282"/>
                  <a:gd name="T33" fmla="*/ 23 h 97"/>
                  <a:gd name="T34" fmla="*/ 53 w 282"/>
                  <a:gd name="T35" fmla="*/ 20 h 97"/>
                  <a:gd name="T36" fmla="*/ 37 w 282"/>
                  <a:gd name="T37" fmla="*/ 17 h 97"/>
                  <a:gd name="T38" fmla="*/ 25 w 282"/>
                  <a:gd name="T39" fmla="*/ 12 h 97"/>
                  <a:gd name="T40" fmla="*/ 25 w 282"/>
                  <a:gd name="T41" fmla="*/ 12 h 97"/>
                  <a:gd name="T42" fmla="*/ 13 w 282"/>
                  <a:gd name="T43" fmla="*/ 6 h 97"/>
                  <a:gd name="T44" fmla="*/ 4 w 282"/>
                  <a:gd name="T45" fmla="*/ 0 h 97"/>
                  <a:gd name="T46" fmla="*/ 4 w 282"/>
                  <a:gd name="T47" fmla="*/ 0 h 97"/>
                  <a:gd name="T48" fmla="*/ 1 w 282"/>
                  <a:gd name="T49" fmla="*/ 5 h 97"/>
                  <a:gd name="T50" fmla="*/ 1 w 282"/>
                  <a:gd name="T51" fmla="*/ 5 h 97"/>
                  <a:gd name="T52" fmla="*/ 0 w 282"/>
                  <a:gd name="T53" fmla="*/ 13 h 97"/>
                  <a:gd name="T54" fmla="*/ 0 w 282"/>
                  <a:gd name="T55" fmla="*/ 13 h 97"/>
                  <a:gd name="T56" fmla="*/ 0 w 282"/>
                  <a:gd name="T57" fmla="*/ 31 h 97"/>
                  <a:gd name="T58" fmla="*/ 0 w 282"/>
                  <a:gd name="T59" fmla="*/ 31 h 97"/>
                  <a:gd name="T60" fmla="*/ 1 w 282"/>
                  <a:gd name="T61" fmla="*/ 51 h 97"/>
                  <a:gd name="T62" fmla="*/ 2 w 282"/>
                  <a:gd name="T63" fmla="*/ 59 h 97"/>
                  <a:gd name="T64" fmla="*/ 6 w 282"/>
                  <a:gd name="T65" fmla="*/ 65 h 97"/>
                  <a:gd name="T66" fmla="*/ 6 w 282"/>
                  <a:gd name="T67" fmla="*/ 65 h 97"/>
                  <a:gd name="T68" fmla="*/ 9 w 282"/>
                  <a:gd name="T69" fmla="*/ 70 h 97"/>
                  <a:gd name="T70" fmla="*/ 16 w 282"/>
                  <a:gd name="T71" fmla="*/ 75 h 97"/>
                  <a:gd name="T72" fmla="*/ 23 w 282"/>
                  <a:gd name="T73" fmla="*/ 79 h 97"/>
                  <a:gd name="T74" fmla="*/ 32 w 282"/>
                  <a:gd name="T75" fmla="*/ 82 h 97"/>
                  <a:gd name="T76" fmla="*/ 51 w 282"/>
                  <a:gd name="T77" fmla="*/ 88 h 97"/>
                  <a:gd name="T78" fmla="*/ 72 w 282"/>
                  <a:gd name="T79" fmla="*/ 93 h 97"/>
                  <a:gd name="T80" fmla="*/ 93 w 282"/>
                  <a:gd name="T81" fmla="*/ 95 h 97"/>
                  <a:gd name="T82" fmla="*/ 113 w 282"/>
                  <a:gd name="T83" fmla="*/ 96 h 97"/>
                  <a:gd name="T84" fmla="*/ 140 w 282"/>
                  <a:gd name="T85" fmla="*/ 97 h 97"/>
                  <a:gd name="T86" fmla="*/ 140 w 282"/>
                  <a:gd name="T87" fmla="*/ 97 h 97"/>
                  <a:gd name="T88" fmla="*/ 167 w 282"/>
                  <a:gd name="T89" fmla="*/ 96 h 97"/>
                  <a:gd name="T90" fmla="*/ 187 w 282"/>
                  <a:gd name="T91" fmla="*/ 95 h 97"/>
                  <a:gd name="T92" fmla="*/ 208 w 282"/>
                  <a:gd name="T93" fmla="*/ 93 h 97"/>
                  <a:gd name="T94" fmla="*/ 229 w 282"/>
                  <a:gd name="T95" fmla="*/ 88 h 97"/>
                  <a:gd name="T96" fmla="*/ 249 w 282"/>
                  <a:gd name="T97" fmla="*/ 83 h 97"/>
                  <a:gd name="T98" fmla="*/ 257 w 282"/>
                  <a:gd name="T99" fmla="*/ 80 h 97"/>
                  <a:gd name="T100" fmla="*/ 264 w 282"/>
                  <a:gd name="T101" fmla="*/ 75 h 97"/>
                  <a:gd name="T102" fmla="*/ 271 w 282"/>
                  <a:gd name="T103" fmla="*/ 70 h 97"/>
                  <a:gd name="T104" fmla="*/ 276 w 282"/>
                  <a:gd name="T105" fmla="*/ 66 h 97"/>
                  <a:gd name="T106" fmla="*/ 276 w 282"/>
                  <a:gd name="T107" fmla="*/ 66 h 97"/>
                  <a:gd name="T108" fmla="*/ 279 w 282"/>
                  <a:gd name="T109" fmla="*/ 59 h 97"/>
                  <a:gd name="T110" fmla="*/ 280 w 282"/>
                  <a:gd name="T111" fmla="*/ 52 h 97"/>
                  <a:gd name="T112" fmla="*/ 282 w 282"/>
                  <a:gd name="T113" fmla="*/ 41 h 97"/>
                  <a:gd name="T114" fmla="*/ 282 w 282"/>
                  <a:gd name="T115" fmla="*/ 31 h 97"/>
                  <a:gd name="T116" fmla="*/ 282 w 282"/>
                  <a:gd name="T117" fmla="*/ 31 h 97"/>
                  <a:gd name="T118" fmla="*/ 282 w 282"/>
                  <a:gd name="T119" fmla="*/ 12 h 97"/>
                  <a:gd name="T120" fmla="*/ 282 w 282"/>
                  <a:gd name="T121" fmla="*/ 12 h 97"/>
                  <a:gd name="T122" fmla="*/ 280 w 282"/>
                  <a:gd name="T123" fmla="*/ 5 h 97"/>
                  <a:gd name="T124" fmla="*/ 280 w 282"/>
                  <a:gd name="T125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2" h="97">
                    <a:moveTo>
                      <a:pt x="280" y="5"/>
                    </a:moveTo>
                    <a:lnTo>
                      <a:pt x="280" y="5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9" y="6"/>
                    </a:lnTo>
                    <a:lnTo>
                      <a:pt x="258" y="11"/>
                    </a:lnTo>
                    <a:lnTo>
                      <a:pt x="258" y="11"/>
                    </a:lnTo>
                    <a:lnTo>
                      <a:pt x="245" y="16"/>
                    </a:lnTo>
                    <a:lnTo>
                      <a:pt x="230" y="20"/>
                    </a:lnTo>
                    <a:lnTo>
                      <a:pt x="215" y="23"/>
                    </a:lnTo>
                    <a:lnTo>
                      <a:pt x="199" y="25"/>
                    </a:lnTo>
                    <a:lnTo>
                      <a:pt x="168" y="27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13" y="27"/>
                    </a:lnTo>
                    <a:lnTo>
                      <a:pt x="83" y="25"/>
                    </a:lnTo>
                    <a:lnTo>
                      <a:pt x="68" y="23"/>
                    </a:lnTo>
                    <a:lnTo>
                      <a:pt x="53" y="20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51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9" y="70"/>
                    </a:lnTo>
                    <a:lnTo>
                      <a:pt x="16" y="75"/>
                    </a:lnTo>
                    <a:lnTo>
                      <a:pt x="23" y="79"/>
                    </a:lnTo>
                    <a:lnTo>
                      <a:pt x="32" y="82"/>
                    </a:lnTo>
                    <a:lnTo>
                      <a:pt x="51" y="88"/>
                    </a:lnTo>
                    <a:lnTo>
                      <a:pt x="72" y="93"/>
                    </a:lnTo>
                    <a:lnTo>
                      <a:pt x="93" y="95"/>
                    </a:lnTo>
                    <a:lnTo>
                      <a:pt x="113" y="96"/>
                    </a:lnTo>
                    <a:lnTo>
                      <a:pt x="140" y="97"/>
                    </a:lnTo>
                    <a:lnTo>
                      <a:pt x="140" y="97"/>
                    </a:lnTo>
                    <a:lnTo>
                      <a:pt x="167" y="96"/>
                    </a:lnTo>
                    <a:lnTo>
                      <a:pt x="187" y="95"/>
                    </a:lnTo>
                    <a:lnTo>
                      <a:pt x="208" y="93"/>
                    </a:lnTo>
                    <a:lnTo>
                      <a:pt x="229" y="88"/>
                    </a:lnTo>
                    <a:lnTo>
                      <a:pt x="249" y="83"/>
                    </a:lnTo>
                    <a:lnTo>
                      <a:pt x="257" y="80"/>
                    </a:lnTo>
                    <a:lnTo>
                      <a:pt x="264" y="75"/>
                    </a:lnTo>
                    <a:lnTo>
                      <a:pt x="271" y="70"/>
                    </a:lnTo>
                    <a:lnTo>
                      <a:pt x="276" y="66"/>
                    </a:lnTo>
                    <a:lnTo>
                      <a:pt x="276" y="66"/>
                    </a:lnTo>
                    <a:lnTo>
                      <a:pt x="279" y="59"/>
                    </a:lnTo>
                    <a:lnTo>
                      <a:pt x="280" y="52"/>
                    </a:lnTo>
                    <a:lnTo>
                      <a:pt x="282" y="41"/>
                    </a:lnTo>
                    <a:lnTo>
                      <a:pt x="282" y="31"/>
                    </a:lnTo>
                    <a:lnTo>
                      <a:pt x="282" y="31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0" y="5"/>
                    </a:lnTo>
                    <a:lnTo>
                      <a:pt x="28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71" name="Freeform 48"/>
              <p:cNvSpPr>
                <a:spLocks noEditPoints="1"/>
              </p:cNvSpPr>
              <p:nvPr/>
            </p:nvSpPr>
            <p:spPr bwMode="auto">
              <a:xfrm>
                <a:off x="4102100" y="3017838"/>
                <a:ext cx="447675" cy="211138"/>
              </a:xfrm>
              <a:custGeom>
                <a:avLst/>
                <a:gdLst>
                  <a:gd name="T0" fmla="*/ 91 w 282"/>
                  <a:gd name="T1" fmla="*/ 3 h 133"/>
                  <a:gd name="T2" fmla="*/ 36 w 282"/>
                  <a:gd name="T3" fmla="*/ 13 h 133"/>
                  <a:gd name="T4" fmla="*/ 15 w 282"/>
                  <a:gd name="T5" fmla="*/ 24 h 133"/>
                  <a:gd name="T6" fmla="*/ 5 w 282"/>
                  <a:gd name="T7" fmla="*/ 34 h 133"/>
                  <a:gd name="T8" fmla="*/ 1 w 282"/>
                  <a:gd name="T9" fmla="*/ 42 h 133"/>
                  <a:gd name="T10" fmla="*/ 0 w 282"/>
                  <a:gd name="T11" fmla="*/ 67 h 133"/>
                  <a:gd name="T12" fmla="*/ 0 w 282"/>
                  <a:gd name="T13" fmla="*/ 71 h 133"/>
                  <a:gd name="T14" fmla="*/ 2 w 282"/>
                  <a:gd name="T15" fmla="*/ 95 h 133"/>
                  <a:gd name="T16" fmla="*/ 9 w 282"/>
                  <a:gd name="T17" fmla="*/ 106 h 133"/>
                  <a:gd name="T18" fmla="*/ 23 w 282"/>
                  <a:gd name="T19" fmla="*/ 115 h 133"/>
                  <a:gd name="T20" fmla="*/ 54 w 282"/>
                  <a:gd name="T21" fmla="*/ 125 h 133"/>
                  <a:gd name="T22" fmla="*/ 58 w 282"/>
                  <a:gd name="T23" fmla="*/ 126 h 133"/>
                  <a:gd name="T24" fmla="*/ 115 w 282"/>
                  <a:gd name="T25" fmla="*/ 133 h 133"/>
                  <a:gd name="T26" fmla="*/ 127 w 282"/>
                  <a:gd name="T27" fmla="*/ 133 h 133"/>
                  <a:gd name="T28" fmla="*/ 140 w 282"/>
                  <a:gd name="T29" fmla="*/ 133 h 133"/>
                  <a:gd name="T30" fmla="*/ 161 w 282"/>
                  <a:gd name="T31" fmla="*/ 133 h 133"/>
                  <a:gd name="T32" fmla="*/ 200 w 282"/>
                  <a:gd name="T33" fmla="*/ 130 h 133"/>
                  <a:gd name="T34" fmla="*/ 242 w 282"/>
                  <a:gd name="T35" fmla="*/ 122 h 133"/>
                  <a:gd name="T36" fmla="*/ 272 w 282"/>
                  <a:gd name="T37" fmla="*/ 106 h 133"/>
                  <a:gd name="T38" fmla="*/ 278 w 282"/>
                  <a:gd name="T39" fmla="*/ 98 h 133"/>
                  <a:gd name="T40" fmla="*/ 280 w 282"/>
                  <a:gd name="T41" fmla="*/ 84 h 133"/>
                  <a:gd name="T42" fmla="*/ 282 w 282"/>
                  <a:gd name="T43" fmla="*/ 67 h 133"/>
                  <a:gd name="T44" fmla="*/ 280 w 282"/>
                  <a:gd name="T45" fmla="*/ 49 h 133"/>
                  <a:gd name="T46" fmla="*/ 276 w 282"/>
                  <a:gd name="T47" fmla="*/ 33 h 133"/>
                  <a:gd name="T48" fmla="*/ 268 w 282"/>
                  <a:gd name="T49" fmla="*/ 25 h 133"/>
                  <a:gd name="T50" fmla="*/ 242 w 282"/>
                  <a:gd name="T51" fmla="*/ 13 h 133"/>
                  <a:gd name="T52" fmla="*/ 192 w 282"/>
                  <a:gd name="T53" fmla="*/ 4 h 133"/>
                  <a:gd name="T54" fmla="*/ 140 w 282"/>
                  <a:gd name="T55" fmla="*/ 0 h 133"/>
                  <a:gd name="T56" fmla="*/ 127 w 282"/>
                  <a:gd name="T57" fmla="*/ 0 h 133"/>
                  <a:gd name="T58" fmla="*/ 140 w 282"/>
                  <a:gd name="T59" fmla="*/ 17 h 133"/>
                  <a:gd name="T60" fmla="*/ 166 w 282"/>
                  <a:gd name="T61" fmla="*/ 17 h 133"/>
                  <a:gd name="T62" fmla="*/ 214 w 282"/>
                  <a:gd name="T63" fmla="*/ 22 h 133"/>
                  <a:gd name="T64" fmla="*/ 243 w 282"/>
                  <a:gd name="T65" fmla="*/ 32 h 133"/>
                  <a:gd name="T66" fmla="*/ 250 w 282"/>
                  <a:gd name="T67" fmla="*/ 40 h 133"/>
                  <a:gd name="T68" fmla="*/ 248 w 282"/>
                  <a:gd name="T69" fmla="*/ 46 h 133"/>
                  <a:gd name="T70" fmla="*/ 223 w 282"/>
                  <a:gd name="T71" fmla="*/ 38 h 133"/>
                  <a:gd name="T72" fmla="*/ 186 w 282"/>
                  <a:gd name="T73" fmla="*/ 32 h 133"/>
                  <a:gd name="T74" fmla="*/ 140 w 282"/>
                  <a:gd name="T75" fmla="*/ 31 h 133"/>
                  <a:gd name="T76" fmla="*/ 105 w 282"/>
                  <a:gd name="T77" fmla="*/ 32 h 133"/>
                  <a:gd name="T78" fmla="*/ 83 w 282"/>
                  <a:gd name="T79" fmla="*/ 33 h 133"/>
                  <a:gd name="T80" fmla="*/ 54 w 282"/>
                  <a:gd name="T81" fmla="*/ 39 h 133"/>
                  <a:gd name="T82" fmla="*/ 34 w 282"/>
                  <a:gd name="T83" fmla="*/ 46 h 133"/>
                  <a:gd name="T84" fmla="*/ 32 w 282"/>
                  <a:gd name="T85" fmla="*/ 41 h 133"/>
                  <a:gd name="T86" fmla="*/ 32 w 282"/>
                  <a:gd name="T87" fmla="*/ 39 h 133"/>
                  <a:gd name="T88" fmla="*/ 47 w 282"/>
                  <a:gd name="T89" fmla="*/ 28 h 133"/>
                  <a:gd name="T90" fmla="*/ 86 w 282"/>
                  <a:gd name="T91" fmla="*/ 19 h 133"/>
                  <a:gd name="T92" fmla="*/ 123 w 282"/>
                  <a:gd name="T93" fmla="*/ 17 h 133"/>
                  <a:gd name="T94" fmla="*/ 130 w 282"/>
                  <a:gd name="T95" fmla="*/ 17 h 133"/>
                  <a:gd name="T96" fmla="*/ 140 w 282"/>
                  <a:gd name="T97" fmla="*/ 1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133">
                    <a:moveTo>
                      <a:pt x="117" y="1"/>
                    </a:moveTo>
                    <a:lnTo>
                      <a:pt x="117" y="1"/>
                    </a:lnTo>
                    <a:lnTo>
                      <a:pt x="91" y="3"/>
                    </a:lnTo>
                    <a:lnTo>
                      <a:pt x="63" y="7"/>
                    </a:lnTo>
                    <a:lnTo>
                      <a:pt x="49" y="10"/>
                    </a:lnTo>
                    <a:lnTo>
                      <a:pt x="36" y="13"/>
                    </a:lnTo>
                    <a:lnTo>
                      <a:pt x="25" y="18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2" y="38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6" y="101"/>
                    </a:lnTo>
                    <a:lnTo>
                      <a:pt x="6" y="101"/>
                    </a:lnTo>
                    <a:lnTo>
                      <a:pt x="9" y="106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23" y="115"/>
                    </a:lnTo>
                    <a:lnTo>
                      <a:pt x="33" y="119"/>
                    </a:lnTo>
                    <a:lnTo>
                      <a:pt x="42" y="123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72" y="129"/>
                    </a:lnTo>
                    <a:lnTo>
                      <a:pt x="88" y="131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27" y="133"/>
                    </a:lnTo>
                    <a:lnTo>
                      <a:pt x="127" y="133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40" y="133"/>
                    </a:lnTo>
                    <a:lnTo>
                      <a:pt x="140" y="133"/>
                    </a:lnTo>
                    <a:lnTo>
                      <a:pt x="161" y="133"/>
                    </a:lnTo>
                    <a:lnTo>
                      <a:pt x="161" y="133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200" y="130"/>
                    </a:lnTo>
                    <a:lnTo>
                      <a:pt x="227" y="125"/>
                    </a:lnTo>
                    <a:lnTo>
                      <a:pt x="227" y="125"/>
                    </a:lnTo>
                    <a:lnTo>
                      <a:pt x="242" y="122"/>
                    </a:lnTo>
                    <a:lnTo>
                      <a:pt x="256" y="116"/>
                    </a:lnTo>
                    <a:lnTo>
                      <a:pt x="268" y="110"/>
                    </a:lnTo>
                    <a:lnTo>
                      <a:pt x="272" y="106"/>
                    </a:lnTo>
                    <a:lnTo>
                      <a:pt x="276" y="102"/>
                    </a:lnTo>
                    <a:lnTo>
                      <a:pt x="276" y="102"/>
                    </a:lnTo>
                    <a:lnTo>
                      <a:pt x="278" y="98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80" y="84"/>
                    </a:lnTo>
                    <a:lnTo>
                      <a:pt x="282" y="71"/>
                    </a:lnTo>
                    <a:lnTo>
                      <a:pt x="282" y="71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0" y="49"/>
                    </a:lnTo>
                    <a:lnTo>
                      <a:pt x="280" y="49"/>
                    </a:lnTo>
                    <a:lnTo>
                      <a:pt x="279" y="40"/>
                    </a:lnTo>
                    <a:lnTo>
                      <a:pt x="278" y="36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2" y="28"/>
                    </a:lnTo>
                    <a:lnTo>
                      <a:pt x="268" y="25"/>
                    </a:lnTo>
                    <a:lnTo>
                      <a:pt x="263" y="21"/>
                    </a:lnTo>
                    <a:lnTo>
                      <a:pt x="256" y="18"/>
                    </a:lnTo>
                    <a:lnTo>
                      <a:pt x="242" y="13"/>
                    </a:lnTo>
                    <a:lnTo>
                      <a:pt x="225" y="8"/>
                    </a:lnTo>
                    <a:lnTo>
                      <a:pt x="209" y="5"/>
                    </a:lnTo>
                    <a:lnTo>
                      <a:pt x="192" y="4"/>
                    </a:lnTo>
                    <a:lnTo>
                      <a:pt x="161" y="1"/>
                    </a:lnTo>
                    <a:lnTo>
                      <a:pt x="161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17" y="1"/>
                    </a:lnTo>
                    <a:lnTo>
                      <a:pt x="117" y="1"/>
                    </a:lnTo>
                    <a:close/>
                    <a:moveTo>
                      <a:pt x="140" y="17"/>
                    </a:moveTo>
                    <a:lnTo>
                      <a:pt x="140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83" y="18"/>
                    </a:lnTo>
                    <a:lnTo>
                      <a:pt x="200" y="20"/>
                    </a:lnTo>
                    <a:lnTo>
                      <a:pt x="214" y="22"/>
                    </a:lnTo>
                    <a:lnTo>
                      <a:pt x="225" y="26"/>
                    </a:lnTo>
                    <a:lnTo>
                      <a:pt x="236" y="28"/>
                    </a:lnTo>
                    <a:lnTo>
                      <a:pt x="243" y="32"/>
                    </a:lnTo>
                    <a:lnTo>
                      <a:pt x="248" y="36"/>
                    </a:lnTo>
                    <a:lnTo>
                      <a:pt x="249" y="39"/>
                    </a:lnTo>
                    <a:lnTo>
                      <a:pt x="250" y="40"/>
                    </a:lnTo>
                    <a:lnTo>
                      <a:pt x="250" y="40"/>
                    </a:lnTo>
                    <a:lnTo>
                      <a:pt x="249" y="43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7" y="41"/>
                    </a:lnTo>
                    <a:lnTo>
                      <a:pt x="223" y="38"/>
                    </a:lnTo>
                    <a:lnTo>
                      <a:pt x="206" y="34"/>
                    </a:lnTo>
                    <a:lnTo>
                      <a:pt x="186" y="32"/>
                    </a:lnTo>
                    <a:lnTo>
                      <a:pt x="186" y="32"/>
                    </a:lnTo>
                    <a:lnTo>
                      <a:pt x="164" y="31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67" y="35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42" y="4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3" y="43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4" y="36"/>
                    </a:lnTo>
                    <a:lnTo>
                      <a:pt x="39" y="32"/>
                    </a:lnTo>
                    <a:lnTo>
                      <a:pt x="47" y="28"/>
                    </a:lnTo>
                    <a:lnTo>
                      <a:pt x="57" y="25"/>
                    </a:lnTo>
                    <a:lnTo>
                      <a:pt x="71" y="22"/>
                    </a:lnTo>
                    <a:lnTo>
                      <a:pt x="86" y="19"/>
                    </a:lnTo>
                    <a:lnTo>
                      <a:pt x="104" y="18"/>
                    </a:lnTo>
                    <a:lnTo>
                      <a:pt x="123" y="17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5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40" y="17"/>
                    </a:lnTo>
                    <a:lnTo>
                      <a:pt x="14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813044" y="4653025"/>
              <a:ext cx="165315" cy="169876"/>
              <a:chOff x="6638925" y="5251450"/>
              <a:chExt cx="920750" cy="946150"/>
            </a:xfrm>
            <a:solidFill>
              <a:schemeClr val="bg1"/>
            </a:solidFill>
          </p:grpSpPr>
          <p:sp>
            <p:nvSpPr>
              <p:cNvPr id="118" name="Freeform 5"/>
              <p:cNvSpPr>
                <a:spLocks/>
              </p:cNvSpPr>
              <p:nvPr/>
            </p:nvSpPr>
            <p:spPr bwMode="auto">
              <a:xfrm>
                <a:off x="7213600" y="5851525"/>
                <a:ext cx="346075" cy="346075"/>
              </a:xfrm>
              <a:custGeom>
                <a:avLst/>
                <a:gdLst>
                  <a:gd name="T0" fmla="*/ 198 w 218"/>
                  <a:gd name="T1" fmla="*/ 44 h 218"/>
                  <a:gd name="T2" fmla="*/ 198 w 218"/>
                  <a:gd name="T3" fmla="*/ 44 h 218"/>
                  <a:gd name="T4" fmla="*/ 208 w 218"/>
                  <a:gd name="T5" fmla="*/ 62 h 218"/>
                  <a:gd name="T6" fmla="*/ 216 w 218"/>
                  <a:gd name="T7" fmla="*/ 84 h 218"/>
                  <a:gd name="T8" fmla="*/ 218 w 218"/>
                  <a:gd name="T9" fmla="*/ 104 h 218"/>
                  <a:gd name="T10" fmla="*/ 216 w 218"/>
                  <a:gd name="T11" fmla="*/ 126 h 218"/>
                  <a:gd name="T12" fmla="*/ 212 w 218"/>
                  <a:gd name="T13" fmla="*/ 146 h 218"/>
                  <a:gd name="T14" fmla="*/ 202 w 218"/>
                  <a:gd name="T15" fmla="*/ 164 h 218"/>
                  <a:gd name="T16" fmla="*/ 190 w 218"/>
                  <a:gd name="T17" fmla="*/ 182 h 218"/>
                  <a:gd name="T18" fmla="*/ 174 w 218"/>
                  <a:gd name="T19" fmla="*/ 196 h 218"/>
                  <a:gd name="T20" fmla="*/ 174 w 218"/>
                  <a:gd name="T21" fmla="*/ 196 h 218"/>
                  <a:gd name="T22" fmla="*/ 154 w 218"/>
                  <a:gd name="T23" fmla="*/ 208 h 218"/>
                  <a:gd name="T24" fmla="*/ 134 w 218"/>
                  <a:gd name="T25" fmla="*/ 214 h 218"/>
                  <a:gd name="T26" fmla="*/ 114 w 218"/>
                  <a:gd name="T27" fmla="*/ 218 h 218"/>
                  <a:gd name="T28" fmla="*/ 92 w 218"/>
                  <a:gd name="T29" fmla="*/ 216 h 218"/>
                  <a:gd name="T30" fmla="*/ 72 w 218"/>
                  <a:gd name="T31" fmla="*/ 212 h 218"/>
                  <a:gd name="T32" fmla="*/ 52 w 218"/>
                  <a:gd name="T33" fmla="*/ 202 h 218"/>
                  <a:gd name="T34" fmla="*/ 36 w 218"/>
                  <a:gd name="T35" fmla="*/ 190 h 218"/>
                  <a:gd name="T36" fmla="*/ 20 w 218"/>
                  <a:gd name="T37" fmla="*/ 174 h 218"/>
                  <a:gd name="T38" fmla="*/ 20 w 218"/>
                  <a:gd name="T39" fmla="*/ 174 h 218"/>
                  <a:gd name="T40" fmla="*/ 10 w 218"/>
                  <a:gd name="T41" fmla="*/ 154 h 218"/>
                  <a:gd name="T42" fmla="*/ 2 w 218"/>
                  <a:gd name="T43" fmla="*/ 134 h 218"/>
                  <a:gd name="T44" fmla="*/ 0 w 218"/>
                  <a:gd name="T45" fmla="*/ 112 h 218"/>
                  <a:gd name="T46" fmla="*/ 0 w 218"/>
                  <a:gd name="T47" fmla="*/ 92 h 218"/>
                  <a:gd name="T48" fmla="*/ 6 w 218"/>
                  <a:gd name="T49" fmla="*/ 72 h 218"/>
                  <a:gd name="T50" fmla="*/ 14 w 218"/>
                  <a:gd name="T51" fmla="*/ 52 h 218"/>
                  <a:gd name="T52" fmla="*/ 28 w 218"/>
                  <a:gd name="T53" fmla="*/ 36 h 218"/>
                  <a:gd name="T54" fmla="*/ 44 w 218"/>
                  <a:gd name="T55" fmla="*/ 20 h 218"/>
                  <a:gd name="T56" fmla="*/ 44 w 218"/>
                  <a:gd name="T57" fmla="*/ 20 h 218"/>
                  <a:gd name="T58" fmla="*/ 64 w 218"/>
                  <a:gd name="T59" fmla="*/ 10 h 218"/>
                  <a:gd name="T60" fmla="*/ 84 w 218"/>
                  <a:gd name="T61" fmla="*/ 2 h 218"/>
                  <a:gd name="T62" fmla="*/ 104 w 218"/>
                  <a:gd name="T63" fmla="*/ 0 h 218"/>
                  <a:gd name="T64" fmla="*/ 126 w 218"/>
                  <a:gd name="T65" fmla="*/ 0 h 218"/>
                  <a:gd name="T66" fmla="*/ 146 w 218"/>
                  <a:gd name="T67" fmla="*/ 6 h 218"/>
                  <a:gd name="T68" fmla="*/ 164 w 218"/>
                  <a:gd name="T69" fmla="*/ 14 h 218"/>
                  <a:gd name="T70" fmla="*/ 182 w 218"/>
                  <a:gd name="T71" fmla="*/ 28 h 218"/>
                  <a:gd name="T72" fmla="*/ 198 w 218"/>
                  <a:gd name="T73" fmla="*/ 44 h 218"/>
                  <a:gd name="T74" fmla="*/ 198 w 218"/>
                  <a:gd name="T75" fmla="*/ 4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" h="218">
                    <a:moveTo>
                      <a:pt x="198" y="44"/>
                    </a:moveTo>
                    <a:lnTo>
                      <a:pt x="198" y="44"/>
                    </a:lnTo>
                    <a:lnTo>
                      <a:pt x="208" y="62"/>
                    </a:lnTo>
                    <a:lnTo>
                      <a:pt x="216" y="84"/>
                    </a:lnTo>
                    <a:lnTo>
                      <a:pt x="218" y="104"/>
                    </a:lnTo>
                    <a:lnTo>
                      <a:pt x="216" y="126"/>
                    </a:lnTo>
                    <a:lnTo>
                      <a:pt x="212" y="146"/>
                    </a:lnTo>
                    <a:lnTo>
                      <a:pt x="202" y="164"/>
                    </a:lnTo>
                    <a:lnTo>
                      <a:pt x="190" y="182"/>
                    </a:lnTo>
                    <a:lnTo>
                      <a:pt x="174" y="196"/>
                    </a:lnTo>
                    <a:lnTo>
                      <a:pt x="174" y="196"/>
                    </a:lnTo>
                    <a:lnTo>
                      <a:pt x="154" y="208"/>
                    </a:lnTo>
                    <a:lnTo>
                      <a:pt x="134" y="214"/>
                    </a:lnTo>
                    <a:lnTo>
                      <a:pt x="114" y="218"/>
                    </a:lnTo>
                    <a:lnTo>
                      <a:pt x="92" y="216"/>
                    </a:lnTo>
                    <a:lnTo>
                      <a:pt x="72" y="212"/>
                    </a:lnTo>
                    <a:lnTo>
                      <a:pt x="52" y="202"/>
                    </a:lnTo>
                    <a:lnTo>
                      <a:pt x="36" y="190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10" y="154"/>
                    </a:lnTo>
                    <a:lnTo>
                      <a:pt x="2" y="134"/>
                    </a:lnTo>
                    <a:lnTo>
                      <a:pt x="0" y="112"/>
                    </a:lnTo>
                    <a:lnTo>
                      <a:pt x="0" y="92"/>
                    </a:lnTo>
                    <a:lnTo>
                      <a:pt x="6" y="72"/>
                    </a:lnTo>
                    <a:lnTo>
                      <a:pt x="14" y="52"/>
                    </a:lnTo>
                    <a:lnTo>
                      <a:pt x="28" y="36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64" y="10"/>
                    </a:lnTo>
                    <a:lnTo>
                      <a:pt x="84" y="2"/>
                    </a:lnTo>
                    <a:lnTo>
                      <a:pt x="104" y="0"/>
                    </a:lnTo>
                    <a:lnTo>
                      <a:pt x="126" y="0"/>
                    </a:lnTo>
                    <a:lnTo>
                      <a:pt x="146" y="6"/>
                    </a:lnTo>
                    <a:lnTo>
                      <a:pt x="164" y="14"/>
                    </a:lnTo>
                    <a:lnTo>
                      <a:pt x="182" y="28"/>
                    </a:lnTo>
                    <a:lnTo>
                      <a:pt x="198" y="44"/>
                    </a:lnTo>
                    <a:lnTo>
                      <a:pt x="19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119" name="Freeform 6"/>
              <p:cNvSpPr>
                <a:spLocks/>
              </p:cNvSpPr>
              <p:nvPr/>
            </p:nvSpPr>
            <p:spPr bwMode="auto">
              <a:xfrm>
                <a:off x="6638925" y="5537200"/>
                <a:ext cx="346075" cy="349250"/>
              </a:xfrm>
              <a:custGeom>
                <a:avLst/>
                <a:gdLst>
                  <a:gd name="T0" fmla="*/ 198 w 218"/>
                  <a:gd name="T1" fmla="*/ 46 h 220"/>
                  <a:gd name="T2" fmla="*/ 198 w 218"/>
                  <a:gd name="T3" fmla="*/ 46 h 220"/>
                  <a:gd name="T4" fmla="*/ 208 w 218"/>
                  <a:gd name="T5" fmla="*/ 64 h 220"/>
                  <a:gd name="T6" fmla="*/ 216 w 218"/>
                  <a:gd name="T7" fmla="*/ 84 h 220"/>
                  <a:gd name="T8" fmla="*/ 218 w 218"/>
                  <a:gd name="T9" fmla="*/ 106 h 220"/>
                  <a:gd name="T10" fmla="*/ 218 w 218"/>
                  <a:gd name="T11" fmla="*/ 126 h 220"/>
                  <a:gd name="T12" fmla="*/ 212 w 218"/>
                  <a:gd name="T13" fmla="*/ 146 h 220"/>
                  <a:gd name="T14" fmla="*/ 202 w 218"/>
                  <a:gd name="T15" fmla="*/ 166 h 220"/>
                  <a:gd name="T16" fmla="*/ 190 w 218"/>
                  <a:gd name="T17" fmla="*/ 184 h 220"/>
                  <a:gd name="T18" fmla="*/ 174 w 218"/>
                  <a:gd name="T19" fmla="*/ 198 h 220"/>
                  <a:gd name="T20" fmla="*/ 174 w 218"/>
                  <a:gd name="T21" fmla="*/ 198 h 220"/>
                  <a:gd name="T22" fmla="*/ 154 w 218"/>
                  <a:gd name="T23" fmla="*/ 210 h 220"/>
                  <a:gd name="T24" fmla="*/ 134 w 218"/>
                  <a:gd name="T25" fmla="*/ 216 h 220"/>
                  <a:gd name="T26" fmla="*/ 114 w 218"/>
                  <a:gd name="T27" fmla="*/ 220 h 220"/>
                  <a:gd name="T28" fmla="*/ 92 w 218"/>
                  <a:gd name="T29" fmla="*/ 218 h 220"/>
                  <a:gd name="T30" fmla="*/ 72 w 218"/>
                  <a:gd name="T31" fmla="*/ 212 h 220"/>
                  <a:gd name="T32" fmla="*/ 52 w 218"/>
                  <a:gd name="T33" fmla="*/ 204 h 220"/>
                  <a:gd name="T34" fmla="*/ 36 w 218"/>
                  <a:gd name="T35" fmla="*/ 190 h 220"/>
                  <a:gd name="T36" fmla="*/ 20 w 218"/>
                  <a:gd name="T37" fmla="*/ 174 h 220"/>
                  <a:gd name="T38" fmla="*/ 20 w 218"/>
                  <a:gd name="T39" fmla="*/ 174 h 220"/>
                  <a:gd name="T40" fmla="*/ 10 w 218"/>
                  <a:gd name="T41" fmla="*/ 156 h 220"/>
                  <a:gd name="T42" fmla="*/ 2 w 218"/>
                  <a:gd name="T43" fmla="*/ 136 h 220"/>
                  <a:gd name="T44" fmla="*/ 0 w 218"/>
                  <a:gd name="T45" fmla="*/ 114 h 220"/>
                  <a:gd name="T46" fmla="*/ 0 w 218"/>
                  <a:gd name="T47" fmla="*/ 94 h 220"/>
                  <a:gd name="T48" fmla="*/ 6 w 218"/>
                  <a:gd name="T49" fmla="*/ 72 h 220"/>
                  <a:gd name="T50" fmla="*/ 16 w 218"/>
                  <a:gd name="T51" fmla="*/ 54 h 220"/>
                  <a:gd name="T52" fmla="*/ 28 w 218"/>
                  <a:gd name="T53" fmla="*/ 36 h 220"/>
                  <a:gd name="T54" fmla="*/ 44 w 218"/>
                  <a:gd name="T55" fmla="*/ 22 h 220"/>
                  <a:gd name="T56" fmla="*/ 44 w 218"/>
                  <a:gd name="T57" fmla="*/ 22 h 220"/>
                  <a:gd name="T58" fmla="*/ 64 w 218"/>
                  <a:gd name="T59" fmla="*/ 10 h 220"/>
                  <a:gd name="T60" fmla="*/ 84 w 218"/>
                  <a:gd name="T61" fmla="*/ 4 h 220"/>
                  <a:gd name="T62" fmla="*/ 104 w 218"/>
                  <a:gd name="T63" fmla="*/ 0 h 220"/>
                  <a:gd name="T64" fmla="*/ 126 w 218"/>
                  <a:gd name="T65" fmla="*/ 2 h 220"/>
                  <a:gd name="T66" fmla="*/ 146 w 218"/>
                  <a:gd name="T67" fmla="*/ 6 h 220"/>
                  <a:gd name="T68" fmla="*/ 166 w 218"/>
                  <a:gd name="T69" fmla="*/ 16 h 220"/>
                  <a:gd name="T70" fmla="*/ 182 w 218"/>
                  <a:gd name="T71" fmla="*/ 28 h 220"/>
                  <a:gd name="T72" fmla="*/ 198 w 218"/>
                  <a:gd name="T73" fmla="*/ 46 h 220"/>
                  <a:gd name="T74" fmla="*/ 198 w 218"/>
                  <a:gd name="T75" fmla="*/ 4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" h="220">
                    <a:moveTo>
                      <a:pt x="198" y="46"/>
                    </a:moveTo>
                    <a:lnTo>
                      <a:pt x="198" y="46"/>
                    </a:lnTo>
                    <a:lnTo>
                      <a:pt x="208" y="64"/>
                    </a:lnTo>
                    <a:lnTo>
                      <a:pt x="216" y="84"/>
                    </a:lnTo>
                    <a:lnTo>
                      <a:pt x="218" y="106"/>
                    </a:lnTo>
                    <a:lnTo>
                      <a:pt x="218" y="126"/>
                    </a:lnTo>
                    <a:lnTo>
                      <a:pt x="212" y="146"/>
                    </a:lnTo>
                    <a:lnTo>
                      <a:pt x="202" y="166"/>
                    </a:lnTo>
                    <a:lnTo>
                      <a:pt x="190" y="184"/>
                    </a:lnTo>
                    <a:lnTo>
                      <a:pt x="174" y="198"/>
                    </a:lnTo>
                    <a:lnTo>
                      <a:pt x="174" y="198"/>
                    </a:lnTo>
                    <a:lnTo>
                      <a:pt x="154" y="210"/>
                    </a:lnTo>
                    <a:lnTo>
                      <a:pt x="134" y="216"/>
                    </a:lnTo>
                    <a:lnTo>
                      <a:pt x="114" y="220"/>
                    </a:lnTo>
                    <a:lnTo>
                      <a:pt x="92" y="218"/>
                    </a:lnTo>
                    <a:lnTo>
                      <a:pt x="72" y="212"/>
                    </a:lnTo>
                    <a:lnTo>
                      <a:pt x="52" y="204"/>
                    </a:lnTo>
                    <a:lnTo>
                      <a:pt x="36" y="190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10" y="156"/>
                    </a:lnTo>
                    <a:lnTo>
                      <a:pt x="2" y="136"/>
                    </a:lnTo>
                    <a:lnTo>
                      <a:pt x="0" y="114"/>
                    </a:lnTo>
                    <a:lnTo>
                      <a:pt x="0" y="94"/>
                    </a:lnTo>
                    <a:lnTo>
                      <a:pt x="6" y="72"/>
                    </a:lnTo>
                    <a:lnTo>
                      <a:pt x="16" y="54"/>
                    </a:lnTo>
                    <a:lnTo>
                      <a:pt x="28" y="36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64" y="10"/>
                    </a:lnTo>
                    <a:lnTo>
                      <a:pt x="84" y="4"/>
                    </a:lnTo>
                    <a:lnTo>
                      <a:pt x="104" y="0"/>
                    </a:lnTo>
                    <a:lnTo>
                      <a:pt x="126" y="2"/>
                    </a:lnTo>
                    <a:lnTo>
                      <a:pt x="146" y="6"/>
                    </a:lnTo>
                    <a:lnTo>
                      <a:pt x="166" y="16"/>
                    </a:lnTo>
                    <a:lnTo>
                      <a:pt x="182" y="28"/>
                    </a:lnTo>
                    <a:lnTo>
                      <a:pt x="198" y="46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120" name="Freeform 7"/>
              <p:cNvSpPr>
                <a:spLocks/>
              </p:cNvSpPr>
              <p:nvPr/>
            </p:nvSpPr>
            <p:spPr bwMode="auto">
              <a:xfrm>
                <a:off x="7083425" y="5251450"/>
                <a:ext cx="346075" cy="349250"/>
              </a:xfrm>
              <a:custGeom>
                <a:avLst/>
                <a:gdLst>
                  <a:gd name="T0" fmla="*/ 198 w 218"/>
                  <a:gd name="T1" fmla="*/ 46 h 220"/>
                  <a:gd name="T2" fmla="*/ 198 w 218"/>
                  <a:gd name="T3" fmla="*/ 46 h 220"/>
                  <a:gd name="T4" fmla="*/ 208 w 218"/>
                  <a:gd name="T5" fmla="*/ 64 h 220"/>
                  <a:gd name="T6" fmla="*/ 216 w 218"/>
                  <a:gd name="T7" fmla="*/ 84 h 220"/>
                  <a:gd name="T8" fmla="*/ 218 w 218"/>
                  <a:gd name="T9" fmla="*/ 106 h 220"/>
                  <a:gd name="T10" fmla="*/ 216 w 218"/>
                  <a:gd name="T11" fmla="*/ 126 h 220"/>
                  <a:gd name="T12" fmla="*/ 212 w 218"/>
                  <a:gd name="T13" fmla="*/ 146 h 220"/>
                  <a:gd name="T14" fmla="*/ 202 w 218"/>
                  <a:gd name="T15" fmla="*/ 166 h 220"/>
                  <a:gd name="T16" fmla="*/ 190 w 218"/>
                  <a:gd name="T17" fmla="*/ 184 h 220"/>
                  <a:gd name="T18" fmla="*/ 174 w 218"/>
                  <a:gd name="T19" fmla="*/ 198 h 220"/>
                  <a:gd name="T20" fmla="*/ 174 w 218"/>
                  <a:gd name="T21" fmla="*/ 198 h 220"/>
                  <a:gd name="T22" fmla="*/ 154 w 218"/>
                  <a:gd name="T23" fmla="*/ 210 h 220"/>
                  <a:gd name="T24" fmla="*/ 134 w 218"/>
                  <a:gd name="T25" fmla="*/ 216 h 220"/>
                  <a:gd name="T26" fmla="*/ 114 w 218"/>
                  <a:gd name="T27" fmla="*/ 220 h 220"/>
                  <a:gd name="T28" fmla="*/ 92 w 218"/>
                  <a:gd name="T29" fmla="*/ 218 h 220"/>
                  <a:gd name="T30" fmla="*/ 72 w 218"/>
                  <a:gd name="T31" fmla="*/ 212 h 220"/>
                  <a:gd name="T32" fmla="*/ 52 w 218"/>
                  <a:gd name="T33" fmla="*/ 204 h 220"/>
                  <a:gd name="T34" fmla="*/ 36 w 218"/>
                  <a:gd name="T35" fmla="*/ 192 h 220"/>
                  <a:gd name="T36" fmla="*/ 20 w 218"/>
                  <a:gd name="T37" fmla="*/ 174 h 220"/>
                  <a:gd name="T38" fmla="*/ 20 w 218"/>
                  <a:gd name="T39" fmla="*/ 174 h 220"/>
                  <a:gd name="T40" fmla="*/ 10 w 218"/>
                  <a:gd name="T41" fmla="*/ 156 h 220"/>
                  <a:gd name="T42" fmla="*/ 2 w 218"/>
                  <a:gd name="T43" fmla="*/ 136 h 220"/>
                  <a:gd name="T44" fmla="*/ 0 w 218"/>
                  <a:gd name="T45" fmla="*/ 114 h 220"/>
                  <a:gd name="T46" fmla="*/ 0 w 218"/>
                  <a:gd name="T47" fmla="*/ 94 h 220"/>
                  <a:gd name="T48" fmla="*/ 6 w 218"/>
                  <a:gd name="T49" fmla="*/ 72 h 220"/>
                  <a:gd name="T50" fmla="*/ 14 w 218"/>
                  <a:gd name="T51" fmla="*/ 54 h 220"/>
                  <a:gd name="T52" fmla="*/ 28 w 218"/>
                  <a:gd name="T53" fmla="*/ 36 h 220"/>
                  <a:gd name="T54" fmla="*/ 44 w 218"/>
                  <a:gd name="T55" fmla="*/ 22 h 220"/>
                  <a:gd name="T56" fmla="*/ 44 w 218"/>
                  <a:gd name="T57" fmla="*/ 22 h 220"/>
                  <a:gd name="T58" fmla="*/ 64 w 218"/>
                  <a:gd name="T59" fmla="*/ 10 h 220"/>
                  <a:gd name="T60" fmla="*/ 84 w 218"/>
                  <a:gd name="T61" fmla="*/ 4 h 220"/>
                  <a:gd name="T62" fmla="*/ 104 w 218"/>
                  <a:gd name="T63" fmla="*/ 0 h 220"/>
                  <a:gd name="T64" fmla="*/ 126 w 218"/>
                  <a:gd name="T65" fmla="*/ 2 h 220"/>
                  <a:gd name="T66" fmla="*/ 146 w 218"/>
                  <a:gd name="T67" fmla="*/ 6 h 220"/>
                  <a:gd name="T68" fmla="*/ 164 w 218"/>
                  <a:gd name="T69" fmla="*/ 16 h 220"/>
                  <a:gd name="T70" fmla="*/ 182 w 218"/>
                  <a:gd name="T71" fmla="*/ 28 h 220"/>
                  <a:gd name="T72" fmla="*/ 198 w 218"/>
                  <a:gd name="T73" fmla="*/ 46 h 220"/>
                  <a:gd name="T74" fmla="*/ 198 w 218"/>
                  <a:gd name="T75" fmla="*/ 4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" h="220">
                    <a:moveTo>
                      <a:pt x="198" y="46"/>
                    </a:moveTo>
                    <a:lnTo>
                      <a:pt x="198" y="46"/>
                    </a:lnTo>
                    <a:lnTo>
                      <a:pt x="208" y="64"/>
                    </a:lnTo>
                    <a:lnTo>
                      <a:pt x="216" y="84"/>
                    </a:lnTo>
                    <a:lnTo>
                      <a:pt x="218" y="106"/>
                    </a:lnTo>
                    <a:lnTo>
                      <a:pt x="216" y="126"/>
                    </a:lnTo>
                    <a:lnTo>
                      <a:pt x="212" y="146"/>
                    </a:lnTo>
                    <a:lnTo>
                      <a:pt x="202" y="166"/>
                    </a:lnTo>
                    <a:lnTo>
                      <a:pt x="190" y="184"/>
                    </a:lnTo>
                    <a:lnTo>
                      <a:pt x="174" y="198"/>
                    </a:lnTo>
                    <a:lnTo>
                      <a:pt x="174" y="198"/>
                    </a:lnTo>
                    <a:lnTo>
                      <a:pt x="154" y="210"/>
                    </a:lnTo>
                    <a:lnTo>
                      <a:pt x="134" y="216"/>
                    </a:lnTo>
                    <a:lnTo>
                      <a:pt x="114" y="220"/>
                    </a:lnTo>
                    <a:lnTo>
                      <a:pt x="92" y="218"/>
                    </a:lnTo>
                    <a:lnTo>
                      <a:pt x="72" y="212"/>
                    </a:lnTo>
                    <a:lnTo>
                      <a:pt x="52" y="204"/>
                    </a:lnTo>
                    <a:lnTo>
                      <a:pt x="36" y="192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10" y="156"/>
                    </a:lnTo>
                    <a:lnTo>
                      <a:pt x="2" y="136"/>
                    </a:lnTo>
                    <a:lnTo>
                      <a:pt x="0" y="114"/>
                    </a:lnTo>
                    <a:lnTo>
                      <a:pt x="0" y="94"/>
                    </a:lnTo>
                    <a:lnTo>
                      <a:pt x="6" y="72"/>
                    </a:lnTo>
                    <a:lnTo>
                      <a:pt x="14" y="54"/>
                    </a:lnTo>
                    <a:lnTo>
                      <a:pt x="28" y="36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64" y="10"/>
                    </a:lnTo>
                    <a:lnTo>
                      <a:pt x="84" y="4"/>
                    </a:lnTo>
                    <a:lnTo>
                      <a:pt x="104" y="0"/>
                    </a:lnTo>
                    <a:lnTo>
                      <a:pt x="126" y="2"/>
                    </a:lnTo>
                    <a:lnTo>
                      <a:pt x="146" y="6"/>
                    </a:lnTo>
                    <a:lnTo>
                      <a:pt x="164" y="16"/>
                    </a:lnTo>
                    <a:lnTo>
                      <a:pt x="182" y="28"/>
                    </a:lnTo>
                    <a:lnTo>
                      <a:pt x="198" y="46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  <p:sp>
            <p:nvSpPr>
              <p:cNvPr id="121" name="Freeform 8"/>
              <p:cNvSpPr>
                <a:spLocks noEditPoints="1"/>
              </p:cNvSpPr>
              <p:nvPr/>
            </p:nvSpPr>
            <p:spPr bwMode="auto">
              <a:xfrm>
                <a:off x="6705600" y="5324475"/>
                <a:ext cx="774700" cy="800100"/>
              </a:xfrm>
              <a:custGeom>
                <a:avLst/>
                <a:gdLst>
                  <a:gd name="T0" fmla="*/ 488 w 488"/>
                  <a:gd name="T1" fmla="*/ 504 h 504"/>
                  <a:gd name="T2" fmla="*/ 0 w 488"/>
                  <a:gd name="T3" fmla="*/ 268 h 504"/>
                  <a:gd name="T4" fmla="*/ 358 w 488"/>
                  <a:gd name="T5" fmla="*/ 0 h 504"/>
                  <a:gd name="T6" fmla="*/ 488 w 488"/>
                  <a:gd name="T7" fmla="*/ 504 h 504"/>
                  <a:gd name="T8" fmla="*/ 94 w 488"/>
                  <a:gd name="T9" fmla="*/ 260 h 504"/>
                  <a:gd name="T10" fmla="*/ 416 w 488"/>
                  <a:gd name="T11" fmla="*/ 414 h 504"/>
                  <a:gd name="T12" fmla="*/ 330 w 488"/>
                  <a:gd name="T13" fmla="*/ 84 h 504"/>
                  <a:gd name="T14" fmla="*/ 94 w 488"/>
                  <a:gd name="T15" fmla="*/ 26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8" h="504">
                    <a:moveTo>
                      <a:pt x="488" y="504"/>
                    </a:moveTo>
                    <a:lnTo>
                      <a:pt x="0" y="268"/>
                    </a:lnTo>
                    <a:lnTo>
                      <a:pt x="358" y="0"/>
                    </a:lnTo>
                    <a:lnTo>
                      <a:pt x="488" y="504"/>
                    </a:lnTo>
                    <a:close/>
                    <a:moveTo>
                      <a:pt x="94" y="260"/>
                    </a:moveTo>
                    <a:lnTo>
                      <a:pt x="416" y="414"/>
                    </a:lnTo>
                    <a:lnTo>
                      <a:pt x="330" y="84"/>
                    </a:lnTo>
                    <a:lnTo>
                      <a:pt x="94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3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2909" y="4126633"/>
              <a:ext cx="1365458" cy="53065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435431" y="4218598"/>
              <a:ext cx="72968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US" sz="1050" dirty="0">
                  <a:latin typeface="+mj-lt"/>
                </a:rPr>
                <a:t>API</a:t>
              </a:r>
              <a:br>
                <a:rPr lang="en-US" sz="1050" dirty="0">
                  <a:latin typeface="+mj-lt"/>
                </a:rPr>
              </a:br>
              <a:r>
                <a:rPr lang="en-US" sz="1050" dirty="0">
                  <a:latin typeface="+mj-lt"/>
                </a:rPr>
                <a:t>Foundry</a:t>
              </a:r>
              <a:r>
                <a:rPr lang="en-US" sz="1050" dirty="0"/>
                <a:t>™</a:t>
              </a: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6623" y="1739059"/>
              <a:ext cx="550259" cy="172007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2634482" y="1715933"/>
              <a:ext cx="87219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25"/>
                </a:spcAft>
              </a:pPr>
              <a:r>
                <a:rPr lang="en-US" sz="1050" dirty="0">
                  <a:solidFill>
                    <a:schemeClr val="accent1"/>
                  </a:solidFill>
                  <a:latin typeface="+mj-lt"/>
                </a:rPr>
                <a:t>Open Data</a:t>
              </a:r>
              <a:r>
                <a:rPr lang="en-US" sz="1050" dirty="0"/>
                <a:t>™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3666" y="1665907"/>
              <a:ext cx="587979" cy="172007"/>
            </a:xfrm>
            <a:prstGeom prst="rect">
              <a:avLst/>
            </a:prstGeom>
          </p:spPr>
        </p:pic>
        <p:sp>
          <p:nvSpPr>
            <p:cNvPr id="127" name="Rectangle 126"/>
            <p:cNvSpPr/>
            <p:nvPr/>
          </p:nvSpPr>
          <p:spPr>
            <a:xfrm>
              <a:off x="4569165" y="1642781"/>
              <a:ext cx="126348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225"/>
                </a:spcAft>
              </a:pPr>
              <a:r>
                <a:rPr lang="en-US" sz="1050" dirty="0">
                  <a:solidFill>
                    <a:schemeClr val="accent1"/>
                  </a:solidFill>
                  <a:latin typeface="+mj-lt"/>
                </a:rPr>
                <a:t>Apps Marketplace</a:t>
              </a:r>
              <a:r>
                <a:rPr lang="en-US" sz="1050" dirty="0"/>
                <a:t>™</a:t>
              </a:r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408" y="1739059"/>
              <a:ext cx="587979" cy="172007"/>
            </a:xfrm>
            <a:prstGeom prst="rect">
              <a:avLst/>
            </a:prstGeom>
          </p:spPr>
        </p:pic>
        <p:sp>
          <p:nvSpPr>
            <p:cNvPr id="129" name="Rectangle 128"/>
            <p:cNvSpPr/>
            <p:nvPr/>
          </p:nvSpPr>
          <p:spPr>
            <a:xfrm>
              <a:off x="6890542" y="1715933"/>
              <a:ext cx="131157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225"/>
                </a:spcAft>
              </a:pPr>
              <a:r>
                <a:rPr lang="en-US" sz="1050" dirty="0">
                  <a:solidFill>
                    <a:schemeClr val="accent1"/>
                  </a:solidFill>
                  <a:latin typeface="+mj-lt"/>
                </a:rPr>
                <a:t>Open Performance</a:t>
              </a:r>
              <a:r>
                <a:rPr lang="en-US" sz="1050" dirty="0"/>
                <a:t>™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30160" y="1978616"/>
              <a:ext cx="1742900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975" dirty="0"/>
                <a:t>Descubrimiento y exploración de datos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975" dirty="0"/>
                <a:t>Visualizaciones de gráficas y mapas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975" dirty="0"/>
                <a:t>Publicación de trabajo editorial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975" dirty="0"/>
                <a:t>Federación de datos y colaboración</a:t>
              </a: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0754" y="4000507"/>
              <a:ext cx="1622306" cy="630470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2291133" y="4188779"/>
              <a:ext cx="134043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US" sz="1050" dirty="0">
                  <a:latin typeface="+mj-lt"/>
                </a:rPr>
                <a:t>Open Data</a:t>
              </a:r>
              <a:br>
                <a:rPr lang="en-US" sz="1050" dirty="0">
                  <a:latin typeface="+mj-lt"/>
                </a:rPr>
              </a:br>
              <a:r>
                <a:rPr lang="en-US" sz="1050" dirty="0">
                  <a:latin typeface="+mj-lt"/>
                </a:rPr>
                <a:t>Developer Network</a:t>
              </a:r>
              <a:r>
                <a:rPr lang="en-US" sz="1050" dirty="0"/>
                <a:t>™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974694" y="1915838"/>
              <a:ext cx="1862378" cy="1219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975" dirty="0"/>
                <a:t>Suite de Transparencia Financiera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975" dirty="0"/>
                <a:t>Suite de Administración de Gobierno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975" dirty="0"/>
                <a:t>Suite de Colaboración Ciudadana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975" dirty="0"/>
                <a:t>Ecosistema de Apps Cívicas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305559" y="1988990"/>
              <a:ext cx="1862378" cy="1461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1050" dirty="0"/>
                <a:t>Tableros de administración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1050" dirty="0"/>
                <a:t>Composición de objetivos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1050" dirty="0"/>
                <a:t>Generador de reportes </a:t>
              </a:r>
              <a:r>
                <a:rPr lang="es-MX" sz="1050" dirty="0" err="1"/>
                <a:t>Drag</a:t>
              </a:r>
              <a:r>
                <a:rPr lang="es-MX" sz="1050" dirty="0"/>
                <a:t>-and-</a:t>
              </a:r>
              <a:r>
                <a:rPr lang="es-MX" sz="1050" dirty="0" err="1"/>
                <a:t>Drop</a:t>
              </a:r>
              <a:r>
                <a:rPr lang="es-MX" sz="1050" dirty="0"/>
                <a:t> </a:t>
              </a:r>
            </a:p>
            <a:p>
              <a:pPr marL="128588" indent="-128588">
                <a:spcAft>
                  <a:spcPts val="225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s-MX" sz="1050" dirty="0"/>
                <a:t>Metodología de administración de resultados</a:t>
              </a:r>
              <a:r>
                <a:rPr lang="en-US" sz="1050" dirty="0"/>
                <a:t/>
              </a:r>
              <a:br>
                <a:rPr lang="en-US" sz="1050" dirty="0"/>
              </a:b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416766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204368" y="1502140"/>
            <a:ext cx="6013741" cy="2081118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Estrategias de publicación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105298" y="133115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8" y="1166885"/>
            <a:ext cx="2200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788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Comparativo de Herramientas</a:t>
            </a:r>
            <a:endParaRPr lang="es-ES_tradnl" sz="3600" dirty="0">
              <a:solidFill>
                <a:schemeClr val="bg1"/>
              </a:solidFill>
              <a:latin typeface="Bebas Neue" panose="020B0606020202050201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92578"/>
              </p:ext>
            </p:extLst>
          </p:nvPr>
        </p:nvGraphicFramePr>
        <p:xfrm>
          <a:off x="373627" y="1495527"/>
          <a:ext cx="8396747" cy="27239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2507226">
                  <a:extLst>
                    <a:ext uri="{9D8B030D-6E8A-4147-A177-3AD203B41FA5}">
                      <a16:colId xmlns:a16="http://schemas.microsoft.com/office/drawing/2014/main" xmlns="" val="3748103997"/>
                    </a:ext>
                  </a:extLst>
                </a:gridCol>
                <a:gridCol w="1406013">
                  <a:extLst>
                    <a:ext uri="{9D8B030D-6E8A-4147-A177-3AD203B41FA5}">
                      <a16:colId xmlns:a16="http://schemas.microsoft.com/office/drawing/2014/main" xmlns="" val="823689900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xmlns="" val="3606295369"/>
                    </a:ext>
                  </a:extLst>
                </a:gridCol>
                <a:gridCol w="1750142">
                  <a:extLst>
                    <a:ext uri="{9D8B030D-6E8A-4147-A177-3AD203B41FA5}">
                      <a16:colId xmlns:a16="http://schemas.microsoft.com/office/drawing/2014/main" xmlns="" val="3056514281"/>
                    </a:ext>
                  </a:extLst>
                </a:gridCol>
                <a:gridCol w="1268360">
                  <a:extLst>
                    <a:ext uri="{9D8B030D-6E8A-4147-A177-3AD203B41FA5}">
                      <a16:colId xmlns:a16="http://schemas.microsoft.com/office/drawing/2014/main" xmlns="" val="2190602634"/>
                    </a:ext>
                  </a:extLst>
                </a:gridCol>
              </a:tblGrid>
              <a:tr h="636375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Herramienta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75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Complejidad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75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Programable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75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Transformación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75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75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689358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r>
                        <a:rPr lang="es-C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Manual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0255171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r>
                        <a:rPr lang="es-CO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SoDA</a:t>
                      </a:r>
                      <a:r>
                        <a:rPr lang="es-C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API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$$$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519915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r>
                        <a:rPr lang="es-CO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DataSync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0880927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r>
                        <a:rPr lang="es-CO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Safe</a:t>
                      </a:r>
                      <a:r>
                        <a:rPr lang="es-C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FME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680733"/>
                  </a:ext>
                </a:extLst>
              </a:tr>
              <a:tr h="457555">
                <a:tc>
                  <a:txBody>
                    <a:bodyPr/>
                    <a:lstStyle/>
                    <a:p>
                      <a:r>
                        <a:rPr lang="es-C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ETL (</a:t>
                      </a:r>
                      <a:r>
                        <a:rPr lang="es-CO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Pentaho</a:t>
                      </a:r>
                      <a:r>
                        <a:rPr lang="es-C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CO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Kettle</a:t>
                      </a:r>
                      <a:r>
                        <a:rPr lang="es-C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$$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53985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25845" y="2200307"/>
            <a:ext cx="1007744" cy="311459"/>
            <a:chOff x="3008670" y="1814185"/>
            <a:chExt cx="1007744" cy="311459"/>
          </a:xfrm>
        </p:grpSpPr>
        <p:sp>
          <p:nvSpPr>
            <p:cNvPr id="5" name="Star: 5 Points 4"/>
            <p:cNvSpPr/>
            <p:nvPr/>
          </p:nvSpPr>
          <p:spPr>
            <a:xfrm>
              <a:off x="3008670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/>
            <p:cNvSpPr/>
            <p:nvPr/>
          </p:nvSpPr>
          <p:spPr>
            <a:xfrm>
              <a:off x="3342967" y="1817226"/>
              <a:ext cx="334297" cy="308418"/>
            </a:xfrm>
            <a:prstGeom prst="star5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/>
            <p:cNvSpPr/>
            <p:nvPr/>
          </p:nvSpPr>
          <p:spPr>
            <a:xfrm>
              <a:off x="3682117" y="1814185"/>
              <a:ext cx="334297" cy="308418"/>
            </a:xfrm>
            <a:prstGeom prst="star5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25845" y="2589470"/>
            <a:ext cx="1007744" cy="311459"/>
            <a:chOff x="3008670" y="1814185"/>
            <a:chExt cx="1007744" cy="311459"/>
          </a:xfrm>
        </p:grpSpPr>
        <p:sp>
          <p:nvSpPr>
            <p:cNvPr id="14" name="Star: 5 Points 13"/>
            <p:cNvSpPr/>
            <p:nvPr/>
          </p:nvSpPr>
          <p:spPr>
            <a:xfrm>
              <a:off x="3008670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/>
            <p:cNvSpPr/>
            <p:nvPr/>
          </p:nvSpPr>
          <p:spPr>
            <a:xfrm>
              <a:off x="3342967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/>
            <p:cNvSpPr/>
            <p:nvPr/>
          </p:nvSpPr>
          <p:spPr>
            <a:xfrm>
              <a:off x="3682117" y="1814185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23418" y="3026131"/>
            <a:ext cx="1007744" cy="311459"/>
            <a:chOff x="3008670" y="1814185"/>
            <a:chExt cx="1007744" cy="311459"/>
          </a:xfrm>
        </p:grpSpPr>
        <p:sp>
          <p:nvSpPr>
            <p:cNvPr id="18" name="Star: 5 Points 17"/>
            <p:cNvSpPr/>
            <p:nvPr/>
          </p:nvSpPr>
          <p:spPr>
            <a:xfrm>
              <a:off x="3008670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/>
            <p:cNvSpPr/>
            <p:nvPr/>
          </p:nvSpPr>
          <p:spPr>
            <a:xfrm>
              <a:off x="3342967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/>
            <p:cNvSpPr/>
            <p:nvPr/>
          </p:nvSpPr>
          <p:spPr>
            <a:xfrm>
              <a:off x="3682117" y="1814185"/>
              <a:ext cx="334297" cy="308418"/>
            </a:xfrm>
            <a:prstGeom prst="star5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25845" y="3437902"/>
            <a:ext cx="1007744" cy="311459"/>
            <a:chOff x="3008670" y="1814185"/>
            <a:chExt cx="1007744" cy="311459"/>
          </a:xfrm>
        </p:grpSpPr>
        <p:sp>
          <p:nvSpPr>
            <p:cNvPr id="22" name="Star: 5 Points 21"/>
            <p:cNvSpPr/>
            <p:nvPr/>
          </p:nvSpPr>
          <p:spPr>
            <a:xfrm>
              <a:off x="3008670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/>
            <p:cNvSpPr/>
            <p:nvPr/>
          </p:nvSpPr>
          <p:spPr>
            <a:xfrm>
              <a:off x="3342967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/>
            <p:cNvSpPr/>
            <p:nvPr/>
          </p:nvSpPr>
          <p:spPr>
            <a:xfrm>
              <a:off x="3682117" y="1814185"/>
              <a:ext cx="334297" cy="308418"/>
            </a:xfrm>
            <a:prstGeom prst="star5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08670" y="3848656"/>
            <a:ext cx="1007744" cy="311459"/>
            <a:chOff x="3008670" y="1814185"/>
            <a:chExt cx="1007744" cy="311459"/>
          </a:xfrm>
        </p:grpSpPr>
        <p:sp>
          <p:nvSpPr>
            <p:cNvPr id="26" name="Star: 5 Points 25"/>
            <p:cNvSpPr/>
            <p:nvPr/>
          </p:nvSpPr>
          <p:spPr>
            <a:xfrm>
              <a:off x="3008670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/>
            <p:cNvSpPr/>
            <p:nvPr/>
          </p:nvSpPr>
          <p:spPr>
            <a:xfrm>
              <a:off x="3342967" y="1817226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/>
            <p:cNvSpPr/>
            <p:nvPr/>
          </p:nvSpPr>
          <p:spPr>
            <a:xfrm>
              <a:off x="3682117" y="1814185"/>
              <a:ext cx="334297" cy="308418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36346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300" y="161280"/>
            <a:ext cx="7800976" cy="479476"/>
          </a:xfrm>
          <a:noFill/>
          <a:extLst/>
        </p:spPr>
        <p:txBody>
          <a:bodyPr wrap="square" rtlCol="0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¿Qué es una ETL?</a:t>
            </a:r>
            <a:endParaRPr lang="en-US" sz="3600" b="1" dirty="0">
              <a:solidFill>
                <a:schemeClr val="bg1"/>
              </a:solidFill>
              <a:latin typeface="Bebas Neue" panose="020B0606020202050201"/>
              <a:ea typeface="Bebas Neue" charset="0"/>
              <a:cs typeface="Bebas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40" y="820615"/>
            <a:ext cx="7075321" cy="4132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7915" y="4767427"/>
            <a:ext cx="31518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Tomado de: </a:t>
            </a:r>
            <a:r>
              <a:rPr lang="es-CO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s-CO" sz="105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</a:t>
            </a:r>
            <a:r>
              <a:rPr lang="es-CO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05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Guidebook</a:t>
            </a:r>
            <a:r>
              <a:rPr lang="es-CO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Sherman</a:t>
            </a:r>
            <a:endParaRPr lang="en-US" sz="10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741" y="2050256"/>
            <a:ext cx="4150519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18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5317"/>
            <a:ext cx="7886700" cy="480131"/>
          </a:xfrm>
          <a:noFill/>
          <a:extLst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¿Qué es una ETL?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78" y="1415820"/>
            <a:ext cx="6922445" cy="288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951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647765" y="1570616"/>
            <a:ext cx="3410577" cy="2420472"/>
          </a:xfrm>
          <a:prstGeom prst="roundRect">
            <a:avLst/>
          </a:prstGeom>
          <a:solidFill>
            <a:srgbClr val="BE4DFD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4180"/>
            <a:ext cx="7886700" cy="480131"/>
          </a:xfrm>
          <a:noFill/>
          <a:extLst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sz="3600" b="1" dirty="0" err="1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DataSync</a:t>
            </a:r>
            <a:endParaRPr lang="es-CO" sz="3600" b="1" dirty="0">
              <a:solidFill>
                <a:schemeClr val="bg1"/>
              </a:solidFill>
              <a:latin typeface="Bebas Neue" panose="020B0606020202050201"/>
              <a:ea typeface="Bebas Neue" charset="0"/>
              <a:cs typeface="Bebas Neue" charset="0"/>
            </a:endParaRPr>
          </a:p>
        </p:txBody>
      </p:sp>
      <p:pic>
        <p:nvPicPr>
          <p:cNvPr id="3" name="Picture 2" descr="Socrata DataSync 1.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7" y="1056664"/>
            <a:ext cx="5022394" cy="376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18015" y="4787357"/>
            <a:ext cx="5455340" cy="25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3" dirty="0"/>
              <a:t>https://support.socrata.com/hc/en-us/articles/210850597-Getting-Started-with-DataSync-1-7-2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774045" y="1872911"/>
            <a:ext cx="32842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Cargar, adicionar, remplazar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Copiar conjuntos de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Crear la meta-data.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Ejecutar tareas.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988506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204368" y="1502140"/>
            <a:ext cx="6013741" cy="2081118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SODA</a:t>
            </a:r>
            <a:b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</a:br>
            <a: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Socrata Open Data API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105298" y="133115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8" y="1166885"/>
            <a:ext cx="2200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2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66861" y="146845"/>
            <a:ext cx="8108924" cy="48827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spAutoFit/>
          </a:bodyPr>
          <a:lstStyle>
            <a:lvl1pPr>
              <a:lnSpc>
                <a:spcPct val="7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defRPr>
            </a:lvl1pPr>
          </a:lstStyle>
          <a:p>
            <a:r>
              <a:rPr lang="es-CO" dirty="0"/>
              <a:t>¿Pero que es un API?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66861" y="830354"/>
            <a:ext cx="3736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CO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rogramming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nterface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3161297"/>
            <a:ext cx="9144000" cy="226795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11" name="Rectángulo 10"/>
          <p:cNvSpPr/>
          <p:nvPr/>
        </p:nvSpPr>
        <p:spPr>
          <a:xfrm>
            <a:off x="0" y="3161296"/>
            <a:ext cx="9144000" cy="226795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95829"/>
            <a:ext cx="9144000" cy="25191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2708" y="984243"/>
            <a:ext cx="4598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un lenguaje común y consistente con el fin de hacer que dos sistemas de software se comuniquen entre si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079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800"/>
            <a:ext cx="9144000" cy="2743200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589599" y="186266"/>
            <a:ext cx="8214431" cy="480131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spAutoFit/>
          </a:bodyPr>
          <a:lstStyle>
            <a:defPPr>
              <a:defRPr lang="es-ES_tradnl"/>
            </a:defPPr>
            <a:lvl1pPr>
              <a:lnSpc>
                <a:spcPct val="7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defRPr>
            </a:lvl1pPr>
          </a:lstStyle>
          <a:p>
            <a:r>
              <a:rPr lang="es-CO" dirty="0"/>
              <a:t>¿Por qué es importante el api?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89599" y="968803"/>
            <a:ext cx="79648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200" dirty="0"/>
              <a:t>Los datos abiertos son confusos.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200" dirty="0"/>
              <a:t>Un conjunto de datos descargado es un conjunto de datos viejo.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200" dirty="0"/>
              <a:t>Los desarrolladores no quieren gestionar bodegas de datos personalizadas.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200" dirty="0"/>
              <a:t>Tu quieres aplicaciones que sean fácilmente portables. </a:t>
            </a:r>
          </a:p>
        </p:txBody>
      </p:sp>
    </p:spTree>
    <p:extLst>
      <p:ext uri="{BB962C8B-B14F-4D97-AF65-F5344CB8AC3E}">
        <p14:creationId xmlns:p14="http://schemas.microsoft.com/office/powerpoint/2010/main" val="58558293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27" y="163594"/>
            <a:ext cx="7886700" cy="480131"/>
          </a:xfrm>
          <a:noFill/>
          <a:extLst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SODA - API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51" y="855784"/>
            <a:ext cx="5732376" cy="24618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3651" y="855784"/>
            <a:ext cx="3531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http://dev.socrata.com</a:t>
            </a: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10"/>
          <p:cNvSpPr txBox="1"/>
          <p:nvPr/>
        </p:nvSpPr>
        <p:spPr>
          <a:xfrm>
            <a:off x="3317629" y="3411415"/>
            <a:ext cx="6049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Sigue los mismos paradigmas de un API para consumir:</a:t>
            </a:r>
          </a:p>
          <a:p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El mismo </a:t>
            </a:r>
            <a:r>
              <a:rPr lang="es-ES" sz="2000" i="1" dirty="0" err="1"/>
              <a:t>Endpoints</a:t>
            </a:r>
            <a:r>
              <a:rPr lang="es-ES" sz="2000" dirty="0"/>
              <a:t> del conjunto de datos.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Soporta JSON, XML, CSV, etc.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Interfaz de actualización de datos y meta-data.</a:t>
            </a:r>
          </a:p>
        </p:txBody>
      </p:sp>
    </p:spTree>
    <p:extLst>
      <p:ext uri="{BB962C8B-B14F-4D97-AF65-F5344CB8AC3E}">
        <p14:creationId xmlns:p14="http://schemas.microsoft.com/office/powerpoint/2010/main" val="2416007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1665207"/>
            <a:ext cx="5468853" cy="1289007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Socrata para Desarrolladores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2992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4664938" y="1531068"/>
            <a:ext cx="4136162" cy="2571031"/>
          </a:xfrm>
          <a:prstGeom prst="roundRect">
            <a:avLst/>
          </a:prstGeom>
          <a:solidFill>
            <a:srgbClr val="BE4DFD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871"/>
            <a:ext cx="7886700" cy="480131"/>
          </a:xfrm>
          <a:noFill/>
          <a:extLst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SDKs &amp; Libraries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40" y="1207477"/>
            <a:ext cx="3036277" cy="30362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478" y="3982144"/>
            <a:ext cx="4146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linkClick r:id="rId4"/>
              </a:rPr>
              <a:t>https://github.com/socrata</a:t>
            </a:r>
            <a:endParaRPr lang="es-E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16057" y="1681317"/>
            <a:ext cx="2343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PhpSoda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Google </a:t>
            </a:r>
            <a:r>
              <a:rPr lang="en-US" sz="1800" dirty="0" smtClean="0"/>
              <a:t>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.</a:t>
            </a:r>
            <a:r>
              <a:rPr lang="en-US" sz="1800" dirty="0" smtClean="0"/>
              <a:t>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DataSync</a:t>
            </a:r>
            <a:r>
              <a:rPr lang="en-US" sz="1800" dirty="0"/>
              <a:t> SDK (Java</a:t>
            </a:r>
            <a:r>
              <a:rPr lang="en-US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Ember-</a:t>
            </a:r>
            <a:r>
              <a:rPr lang="en-US" sz="1800" dirty="0" err="1" smtClean="0"/>
              <a:t>socrata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Go-soda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Apple </a:t>
            </a:r>
            <a:r>
              <a:rPr lang="en-US" sz="1800" dirty="0" smtClean="0"/>
              <a:t>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Java</a:t>
            </a:r>
            <a:endParaRPr lang="en-US" sz="1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255392" y="1681317"/>
            <a:ext cx="13834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Javascript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Julia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Ruby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Scala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Swift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1518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485133"/>
          </a:xfr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dirty="0">
                <a:ea typeface="Bebas Neue" charset="0"/>
                <a:cs typeface="Bebas Neue" charset="0"/>
              </a:rPr>
              <a:t>API </a:t>
            </a:r>
            <a:r>
              <a:rPr lang="es-CO" dirty="0" err="1">
                <a:ea typeface="Bebas Neue" charset="0"/>
                <a:cs typeface="Bebas Neue" charset="0"/>
              </a:rPr>
              <a:t>Endpoints</a:t>
            </a:r>
            <a:endParaRPr lang="en-US" dirty="0">
              <a:ea typeface="Bebas Neue" charset="0"/>
              <a:cs typeface="Bebas Neue" charset="0"/>
            </a:endParaRPr>
          </a:p>
        </p:txBody>
      </p:sp>
      <p:sp>
        <p:nvSpPr>
          <p:cNvPr id="3" name="CuadroTexto 10"/>
          <p:cNvSpPr txBox="1"/>
          <p:nvPr/>
        </p:nvSpPr>
        <p:spPr>
          <a:xfrm>
            <a:off x="0" y="198033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Formato:</a:t>
            </a:r>
          </a:p>
          <a:p>
            <a:pPr algn="ctr"/>
            <a:endParaRPr lang="es-MX" sz="3600" dirty="0"/>
          </a:p>
          <a:p>
            <a:pPr algn="ctr"/>
            <a:r>
              <a:rPr lang="es-MX" sz="3600" b="1" dirty="0"/>
              <a:t>https://</a:t>
            </a:r>
            <a:r>
              <a:rPr lang="es-MX" sz="3600" b="1" dirty="0">
                <a:solidFill>
                  <a:schemeClr val="accent6"/>
                </a:solidFill>
              </a:rPr>
              <a:t>$dominio</a:t>
            </a:r>
            <a:r>
              <a:rPr lang="es-MX" sz="3600" b="1" dirty="0"/>
              <a:t>/</a:t>
            </a:r>
            <a:r>
              <a:rPr lang="es-MX" sz="3600" b="1" dirty="0">
                <a:solidFill>
                  <a:srgbClr val="3399FF"/>
                </a:solidFill>
              </a:rPr>
              <a:t>recurso</a:t>
            </a:r>
            <a:r>
              <a:rPr lang="es-MX" sz="3600" b="1" dirty="0"/>
              <a:t>/</a:t>
            </a:r>
            <a:r>
              <a:rPr lang="es-MX" sz="3600" b="1" dirty="0">
                <a:solidFill>
                  <a:schemeClr val="accent4"/>
                </a:solidFill>
              </a:rPr>
              <a:t>$identificador</a:t>
            </a:r>
            <a:r>
              <a:rPr lang="es-MX" sz="3600" b="1" dirty="0"/>
              <a:t>.</a:t>
            </a:r>
            <a:r>
              <a:rPr lang="es-MX" sz="3600" b="1" dirty="0">
                <a:solidFill>
                  <a:srgbClr val="FF0066"/>
                </a:solidFill>
              </a:rPr>
              <a:t>ext</a:t>
            </a:r>
            <a:endParaRPr lang="es-CO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39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590931"/>
          </a:xfrm>
        </p:spPr>
        <p:txBody>
          <a:bodyPr/>
          <a:lstStyle/>
          <a:p>
            <a:r>
              <a:rPr lang="es-CO" dirty="0" err="1" smtClean="0"/>
              <a:t>Endpoints</a:t>
            </a:r>
            <a:r>
              <a:rPr lang="es-CO" dirty="0" smtClean="0"/>
              <a:t> </a:t>
            </a:r>
            <a:r>
              <a:rPr lang="es-CO" dirty="0"/>
              <a:t>en el conjunto de datos</a:t>
            </a:r>
            <a:endParaRPr lang="en-US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433" y="844061"/>
            <a:ext cx="4433135" cy="409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258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485133"/>
          </a:xfr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dirty="0">
                <a:ea typeface="Bebas Neue" charset="0"/>
                <a:cs typeface="Bebas Neue" charset="0"/>
              </a:rPr>
              <a:t>Filtro sencillo</a:t>
            </a:r>
            <a:endParaRPr lang="en-US" i="1" dirty="0">
              <a:ea typeface="Bebas Neue" charset="0"/>
              <a:cs typeface="Bebas Neue" charset="0"/>
            </a:endParaRPr>
          </a:p>
        </p:txBody>
      </p:sp>
      <p:sp>
        <p:nvSpPr>
          <p:cNvPr id="3" name="CuadroTexto 10"/>
          <p:cNvSpPr txBox="1"/>
          <p:nvPr/>
        </p:nvSpPr>
        <p:spPr>
          <a:xfrm>
            <a:off x="0" y="13060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https://www.datos.gov.co/resource/abcd-1234.json?</a:t>
            </a:r>
            <a:r>
              <a:rPr lang="es-MX" sz="2400" b="1" dirty="0">
                <a:solidFill>
                  <a:srgbClr val="0070C0"/>
                </a:solidFill>
              </a:rPr>
              <a:t>source</a:t>
            </a:r>
            <a:r>
              <a:rPr lang="es-MX" sz="2400" b="1" dirty="0"/>
              <a:t>=</a:t>
            </a:r>
            <a:r>
              <a:rPr lang="es-MX" sz="2400" b="1" dirty="0">
                <a:solidFill>
                  <a:srgbClr val="FFC000"/>
                </a:solidFill>
              </a:rPr>
              <a:t>ConEd</a:t>
            </a:r>
            <a:endParaRPr lang="es-CO" sz="2400" b="1" dirty="0">
              <a:solidFill>
                <a:srgbClr val="FFC000"/>
              </a:solidFill>
            </a:endParaRPr>
          </a:p>
        </p:txBody>
      </p:sp>
      <p:sp>
        <p:nvSpPr>
          <p:cNvPr id="4" name="Rectángulo 13"/>
          <p:cNvSpPr/>
          <p:nvPr/>
        </p:nvSpPr>
        <p:spPr>
          <a:xfrm>
            <a:off x="0" y="2459339"/>
            <a:ext cx="9144000" cy="250538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840" y="2192639"/>
            <a:ext cx="7455737" cy="2370569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518638" y="2034422"/>
            <a:ext cx="4631462" cy="2664577"/>
          </a:xfrm>
          <a:prstGeom prst="roundRect">
            <a:avLst/>
          </a:prstGeom>
          <a:solidFill>
            <a:srgbClr val="BE4DFD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0567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2391638" y="3419587"/>
            <a:ext cx="4923562" cy="1457214"/>
          </a:xfrm>
          <a:prstGeom prst="roundRect">
            <a:avLst/>
          </a:prstGeom>
          <a:solidFill>
            <a:srgbClr val="BE4DFD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485133"/>
          </a:xfr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dirty="0">
                <a:ea typeface="Bebas Neue" charset="0"/>
                <a:cs typeface="Bebas Neue" charset="0"/>
              </a:rPr>
              <a:t>App - </a:t>
            </a:r>
            <a:r>
              <a:rPr lang="es-CO" dirty="0" err="1">
                <a:ea typeface="Bebas Neue" charset="0"/>
                <a:cs typeface="Bebas Neue" charset="0"/>
              </a:rPr>
              <a:t>Token</a:t>
            </a:r>
            <a:endParaRPr lang="en-US" i="1" dirty="0">
              <a:ea typeface="Bebas Neue" charset="0"/>
              <a:cs typeface="Bebas Neue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90757" y="854808"/>
            <a:ext cx="5725324" cy="2434492"/>
            <a:chOff x="7261" y="839487"/>
            <a:chExt cx="5725324" cy="243449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b="4644"/>
            <a:stretch/>
          </p:blipFill>
          <p:spPr>
            <a:xfrm>
              <a:off x="7261" y="839487"/>
              <a:ext cx="5725324" cy="243449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261" y="2061796"/>
              <a:ext cx="1666909" cy="77665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1417" y="2426676"/>
              <a:ext cx="1781908" cy="199292"/>
            </a:xfrm>
            <a:prstGeom prst="rect">
              <a:avLst/>
            </a:prstGeom>
            <a:solidFill>
              <a:schemeClr val="bg2">
                <a:lumMod val="90000"/>
                <a:alpha val="85882"/>
              </a:schemeClr>
            </a:solidFill>
            <a:ln>
              <a:solidFill>
                <a:schemeClr val="tx1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uadroTexto 10"/>
          <p:cNvSpPr txBox="1"/>
          <p:nvPr/>
        </p:nvSpPr>
        <p:spPr>
          <a:xfrm>
            <a:off x="1976079" y="3496740"/>
            <a:ext cx="5372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s-MX" sz="2000" dirty="0"/>
              <a:t>Regístrate en </a:t>
            </a:r>
            <a:r>
              <a:rPr lang="es-MX" sz="2000" dirty="0">
                <a:hlinkClick r:id="rId3"/>
              </a:rPr>
              <a:t>www.datos.gov.co</a:t>
            </a:r>
            <a:endParaRPr lang="es-MX" sz="2000" dirty="0"/>
          </a:p>
          <a:p>
            <a:pPr marL="914400" lvl="1" indent="-457200">
              <a:buFont typeface="+mj-lt"/>
              <a:buAutoNum type="arabicPeriod"/>
            </a:pPr>
            <a:r>
              <a:rPr lang="es-MX" sz="2000" dirty="0"/>
              <a:t>Incluir: </a:t>
            </a:r>
          </a:p>
          <a:p>
            <a:pPr marL="813816" lvl="2"/>
            <a:r>
              <a:rPr lang="es-MX" sz="2000" b="1" dirty="0">
                <a:solidFill>
                  <a:srgbClr val="3399FF"/>
                </a:solidFill>
              </a:rPr>
              <a:t>X-App-</a:t>
            </a:r>
            <a:r>
              <a:rPr lang="es-MX" sz="2000" b="1" dirty="0" err="1">
                <a:solidFill>
                  <a:srgbClr val="3399FF"/>
                </a:solidFill>
              </a:rPr>
              <a:t>Token</a:t>
            </a:r>
            <a:r>
              <a:rPr lang="es-MX" sz="2000" b="1" dirty="0"/>
              <a:t>: </a:t>
            </a:r>
            <a:r>
              <a:rPr lang="es-MX" sz="2000" b="1" dirty="0" err="1">
                <a:solidFill>
                  <a:schemeClr val="accent4"/>
                </a:solidFill>
              </a:rPr>
              <a:t>token</a:t>
            </a:r>
            <a:r>
              <a:rPr lang="es-MX" sz="2000" b="1" dirty="0">
                <a:solidFill>
                  <a:srgbClr val="FFFF00"/>
                </a:solidFill>
              </a:rPr>
              <a:t> </a:t>
            </a:r>
            <a:r>
              <a:rPr lang="es-MX" sz="2000" dirty="0"/>
              <a:t>HTTP Encabezado o… </a:t>
            </a:r>
            <a:r>
              <a:rPr lang="es-MX" sz="2000" b="1" dirty="0">
                <a:solidFill>
                  <a:srgbClr val="3399FF"/>
                </a:solidFill>
              </a:rPr>
              <a:t>$$</a:t>
            </a:r>
            <a:r>
              <a:rPr lang="es-MX" sz="2000" b="1" dirty="0" err="1">
                <a:solidFill>
                  <a:srgbClr val="3399FF"/>
                </a:solidFill>
              </a:rPr>
              <a:t>app_token</a:t>
            </a:r>
            <a:r>
              <a:rPr lang="es-MX" sz="2000" b="1" dirty="0"/>
              <a:t>=</a:t>
            </a:r>
            <a:r>
              <a:rPr lang="es-MX" sz="2000" b="1" dirty="0" err="1">
                <a:solidFill>
                  <a:schemeClr val="accent4"/>
                </a:solidFill>
              </a:rPr>
              <a:t>token</a:t>
            </a:r>
            <a:r>
              <a:rPr lang="es-MX" sz="2000" b="1" dirty="0">
                <a:solidFill>
                  <a:srgbClr val="FFFF00"/>
                </a:solidFill>
              </a:rPr>
              <a:t> </a:t>
            </a:r>
            <a:r>
              <a:rPr lang="es-MX" sz="2000" dirty="0"/>
              <a:t>parámetro GET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65331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204368" y="1502140"/>
            <a:ext cx="6013741" cy="2081118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SODA</a:t>
            </a:r>
            <a:b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</a:br>
            <a:r>
              <a:rPr lang="es-MX" sz="4800" b="1" dirty="0" err="1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SoQL</a:t>
            </a:r>
            <a: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 </a:t>
            </a:r>
            <a:r>
              <a:rPr lang="es-MX" sz="4800" b="1" dirty="0" err="1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Queries</a:t>
            </a:r>
            <a:endParaRPr lang="es-MX" sz="4800" b="1" dirty="0">
              <a:solidFill>
                <a:schemeClr val="bg1"/>
              </a:solidFill>
              <a:latin typeface="Bebas Neue" panose="020B0606020202050201"/>
              <a:ea typeface="Bebas Neue" charset="0"/>
              <a:cs typeface="Bebas Neue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105298" y="133115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8" y="1166885"/>
            <a:ext cx="2200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75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292" y="129309"/>
            <a:ext cx="4372708" cy="480131"/>
          </a:xfr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dirty="0" err="1">
                <a:ea typeface="Bebas Neue" charset="0"/>
                <a:cs typeface="Bebas Neue" charset="0"/>
              </a:rPr>
              <a:t>SoQL</a:t>
            </a:r>
            <a:r>
              <a:rPr lang="es-CO" dirty="0">
                <a:ea typeface="Bebas Neue" charset="0"/>
                <a:cs typeface="Bebas Neue" charset="0"/>
              </a:rPr>
              <a:t> </a:t>
            </a:r>
            <a:r>
              <a:rPr lang="es-CO" dirty="0" err="1">
                <a:ea typeface="Bebas Neue" charset="0"/>
                <a:cs typeface="Bebas Neue" charset="0"/>
              </a:rPr>
              <a:t>Queries</a:t>
            </a:r>
            <a:endParaRPr lang="en-US" i="1" dirty="0">
              <a:ea typeface="Bebas Neue" charset="0"/>
              <a:cs typeface="Bebas Neue" charset="0"/>
            </a:endParaRPr>
          </a:p>
        </p:txBody>
      </p:sp>
      <p:pic>
        <p:nvPicPr>
          <p:cNvPr id="6" name="Picture 4" descr="http://yevbes.es/wp-content/uploads/2014/09/1920x10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85"/>
            <a:ext cx="4642338" cy="573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06107" y="873101"/>
            <a:ext cx="41030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Las API Socrata proporcionan la funcionalidad de consultas más complejas a través de un lenguaje de consulta denominado "</a:t>
            </a:r>
            <a:r>
              <a:rPr lang="es-ES" sz="2200" i="1" dirty="0"/>
              <a:t>Socrata </a:t>
            </a:r>
            <a:r>
              <a:rPr lang="es-ES" sz="2200" i="1" dirty="0" err="1"/>
              <a:t>Query</a:t>
            </a:r>
            <a:r>
              <a:rPr lang="es-ES" sz="2200" i="1" dirty="0"/>
              <a:t> </a:t>
            </a:r>
            <a:r>
              <a:rPr lang="es-ES" sz="2200" i="1" dirty="0" err="1"/>
              <a:t>Language</a:t>
            </a:r>
            <a:r>
              <a:rPr lang="es-ES" sz="2200" dirty="0"/>
              <a:t>" o "</a:t>
            </a:r>
            <a:r>
              <a:rPr lang="es-E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SoQL</a:t>
            </a:r>
            <a:r>
              <a:rPr lang="es-ES" sz="2200" dirty="0"/>
              <a:t>". Como su nombre lo indica, se inspira en gran medida de lenguaje de consulta estructurado (SQL), utilizado por muchos sistemas de bases de datos relacionales. 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842739" y="4414583"/>
            <a:ext cx="4229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https://dev.socrata.com/docs/queries/</a:t>
            </a:r>
          </a:p>
        </p:txBody>
      </p:sp>
    </p:spTree>
    <p:extLst>
      <p:ext uri="{BB962C8B-B14F-4D97-AF65-F5344CB8AC3E}">
        <p14:creationId xmlns:p14="http://schemas.microsoft.com/office/powerpoint/2010/main" val="4290327467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485133"/>
          </a:xfr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dirty="0" err="1">
                <a:ea typeface="Bebas Neue" charset="0"/>
                <a:cs typeface="Bebas Neue" charset="0"/>
              </a:rPr>
              <a:t>SoQL</a:t>
            </a:r>
            <a:r>
              <a:rPr lang="es-CO" dirty="0">
                <a:ea typeface="Bebas Neue" charset="0"/>
                <a:cs typeface="Bebas Neue" charset="0"/>
              </a:rPr>
              <a:t> - Filtrar</a:t>
            </a:r>
            <a:endParaRPr lang="en-US" i="1" dirty="0">
              <a:ea typeface="Bebas Neue" charset="0"/>
              <a:cs typeface="Bebas Neue" charset="0"/>
            </a:endParaRPr>
          </a:p>
        </p:txBody>
      </p:sp>
      <p:sp>
        <p:nvSpPr>
          <p:cNvPr id="3" name="CuadroTexto 10"/>
          <p:cNvSpPr txBox="1"/>
          <p:nvPr/>
        </p:nvSpPr>
        <p:spPr>
          <a:xfrm>
            <a:off x="709247" y="1703338"/>
            <a:ext cx="772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https://www.datos.gov.co/resource/abcd-1234.json ?</a:t>
            </a:r>
            <a:r>
              <a:rPr lang="es-MX" sz="4800" b="1" dirty="0">
                <a:solidFill>
                  <a:srgbClr val="0099CC"/>
                </a:solidFill>
              </a:rPr>
              <a:t>$</a:t>
            </a:r>
            <a:r>
              <a:rPr lang="es-MX" sz="4800" b="1" dirty="0">
                <a:solidFill>
                  <a:srgbClr val="3399FF"/>
                </a:solidFill>
              </a:rPr>
              <a:t>where</a:t>
            </a:r>
            <a:r>
              <a:rPr lang="es-MX" sz="4800" b="1" dirty="0"/>
              <a:t>=</a:t>
            </a:r>
            <a:r>
              <a:rPr lang="es-MX" sz="4800" b="1" dirty="0">
                <a:solidFill>
                  <a:schemeClr val="accent4"/>
                </a:solidFill>
              </a:rPr>
              <a:t>kwh &gt; 80000</a:t>
            </a:r>
            <a:endParaRPr lang="es-CO" sz="4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6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485133"/>
          </a:xfr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dirty="0" err="1">
                <a:ea typeface="Bebas Neue" charset="0"/>
                <a:cs typeface="Bebas Neue" charset="0"/>
              </a:rPr>
              <a:t>SoQL</a:t>
            </a:r>
            <a:r>
              <a:rPr lang="es-CO" dirty="0">
                <a:ea typeface="Bebas Neue" charset="0"/>
                <a:cs typeface="Bebas Neue" charset="0"/>
              </a:rPr>
              <a:t> – Agrupar datos</a:t>
            </a:r>
            <a:endParaRPr lang="en-US" i="1" dirty="0">
              <a:ea typeface="Bebas Neue" charset="0"/>
              <a:cs typeface="Bebas Neue" charset="0"/>
            </a:endParaRPr>
          </a:p>
        </p:txBody>
      </p:sp>
      <p:sp>
        <p:nvSpPr>
          <p:cNvPr id="3" name="CuadroTexto 10"/>
          <p:cNvSpPr txBox="1"/>
          <p:nvPr/>
        </p:nvSpPr>
        <p:spPr>
          <a:xfrm>
            <a:off x="0" y="11213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https://www.datos.gov.co/resource/abcd-1234.json?</a:t>
            </a:r>
            <a:r>
              <a:rPr lang="es-MX" sz="2400" b="1" dirty="0">
                <a:solidFill>
                  <a:srgbClr val="0070C0"/>
                </a:solidFill>
              </a:rPr>
              <a:t>$select</a:t>
            </a:r>
            <a:r>
              <a:rPr lang="es-MX" sz="2400" b="1" dirty="0"/>
              <a:t>=</a:t>
            </a:r>
            <a:r>
              <a:rPr lang="es-MX" sz="2400" b="1" dirty="0">
                <a:solidFill>
                  <a:srgbClr val="FFC000"/>
                </a:solidFill>
              </a:rPr>
              <a:t>source, sum(</a:t>
            </a:r>
            <a:r>
              <a:rPr lang="es-MX" sz="2400" b="1" dirty="0" err="1">
                <a:solidFill>
                  <a:srgbClr val="FFC000"/>
                </a:solidFill>
              </a:rPr>
              <a:t>kwh</a:t>
            </a:r>
            <a:r>
              <a:rPr lang="es-MX" sz="2400" b="1" dirty="0">
                <a:solidFill>
                  <a:srgbClr val="FFC000"/>
                </a:solidFill>
              </a:rPr>
              <a:t>)</a:t>
            </a:r>
            <a:r>
              <a:rPr lang="es-MX" sz="2400" b="1" dirty="0"/>
              <a:t>&amp;</a:t>
            </a:r>
            <a:r>
              <a:rPr lang="es-MX" sz="2400" b="1" dirty="0">
                <a:solidFill>
                  <a:srgbClr val="0070C0"/>
                </a:solidFill>
              </a:rPr>
              <a:t>$</a:t>
            </a:r>
            <a:r>
              <a:rPr lang="es-MX" sz="2400" b="1" dirty="0" err="1">
                <a:solidFill>
                  <a:srgbClr val="0070C0"/>
                </a:solidFill>
              </a:rPr>
              <a:t>group</a:t>
            </a:r>
            <a:r>
              <a:rPr lang="es-MX" sz="2400" b="1" dirty="0"/>
              <a:t>=</a:t>
            </a:r>
            <a:r>
              <a:rPr lang="es-MX" sz="2400" b="1" dirty="0" err="1">
                <a:solidFill>
                  <a:srgbClr val="FFC000"/>
                </a:solidFill>
              </a:rPr>
              <a:t>source</a:t>
            </a:r>
            <a:endParaRPr lang="es-CO" sz="2400" b="1" dirty="0">
              <a:solidFill>
                <a:srgbClr val="FFC000"/>
              </a:solidFill>
            </a:endParaRPr>
          </a:p>
        </p:txBody>
      </p:sp>
      <p:sp>
        <p:nvSpPr>
          <p:cNvPr id="4" name="Rectángulo 13"/>
          <p:cNvSpPr/>
          <p:nvPr/>
        </p:nvSpPr>
        <p:spPr>
          <a:xfrm>
            <a:off x="0" y="2459339"/>
            <a:ext cx="9144000" cy="250538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8"/>
          <p:cNvSpPr txBox="1"/>
          <p:nvPr/>
        </p:nvSpPr>
        <p:spPr>
          <a:xfrm>
            <a:off x="2739432" y="2233046"/>
            <a:ext cx="7549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[ { </a:t>
            </a:r>
          </a:p>
          <a:p>
            <a:r>
              <a:rPr lang="en-US" sz="2000" b="1" dirty="0">
                <a:solidFill>
                  <a:srgbClr val="0099CC"/>
                </a:solidFill>
              </a:rPr>
              <a:t>   "source"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rgbClr val="0099CC"/>
                </a:solidFill>
              </a:rPr>
              <a:t> "</a:t>
            </a:r>
            <a:r>
              <a:rPr lang="en-US" sz="2000" b="1" dirty="0" err="1">
                <a:solidFill>
                  <a:srgbClr val="0099CC"/>
                </a:solidFill>
              </a:rPr>
              <a:t>ConEd</a:t>
            </a:r>
            <a:r>
              <a:rPr lang="en-US" sz="2000" b="1" dirty="0">
                <a:solidFill>
                  <a:srgbClr val="0099CC"/>
                </a:solidFill>
              </a:rPr>
              <a:t>"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en-US" sz="2000" b="1" dirty="0">
                <a:solidFill>
                  <a:srgbClr val="0099CC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99CC"/>
                </a:solidFill>
              </a:rPr>
              <a:t>         "</a:t>
            </a:r>
            <a:r>
              <a:rPr lang="en-US" sz="2000" b="1" dirty="0" err="1">
                <a:solidFill>
                  <a:srgbClr val="0099CC"/>
                </a:solidFill>
              </a:rPr>
              <a:t>sum_kwh</a:t>
            </a:r>
            <a:r>
              <a:rPr lang="en-US" sz="2000" b="1" dirty="0">
                <a:solidFill>
                  <a:srgbClr val="0099CC"/>
                </a:solidFill>
              </a:rPr>
              <a:t>"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rgbClr val="0099CC"/>
                </a:solidFill>
              </a:rPr>
              <a:t> "49469570957" </a:t>
            </a:r>
          </a:p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}, { </a:t>
            </a:r>
          </a:p>
          <a:p>
            <a:r>
              <a:rPr lang="en-US" sz="2000" b="1" dirty="0">
                <a:solidFill>
                  <a:srgbClr val="0099CC"/>
                </a:solidFill>
              </a:rPr>
              <a:t>   "source"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rgbClr val="0099CC"/>
                </a:solidFill>
              </a:rPr>
              <a:t> "Long Island Power Authority"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en-US" sz="2000" b="1" dirty="0">
                <a:solidFill>
                  <a:srgbClr val="0099CC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99CC"/>
                </a:solidFill>
              </a:rPr>
              <a:t>         "</a:t>
            </a:r>
            <a:r>
              <a:rPr lang="en-US" sz="2000" b="1" dirty="0" err="1">
                <a:solidFill>
                  <a:srgbClr val="0099CC"/>
                </a:solidFill>
              </a:rPr>
              <a:t>sum_kwh</a:t>
            </a:r>
            <a:r>
              <a:rPr lang="en-US" sz="2000" b="1" dirty="0">
                <a:solidFill>
                  <a:srgbClr val="0099CC"/>
                </a:solidFill>
              </a:rPr>
              <a:t>"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rgbClr val="0099CC"/>
                </a:solidFill>
              </a:rPr>
              <a:t> "445333629" </a:t>
            </a:r>
          </a:p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}, ... ]</a:t>
            </a:r>
            <a:endParaRPr lang="es-MX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463800" y="2034422"/>
            <a:ext cx="5067300" cy="2626478"/>
          </a:xfrm>
          <a:prstGeom prst="roundRect">
            <a:avLst/>
          </a:prstGeom>
          <a:solidFill>
            <a:srgbClr val="BE4DFD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783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485133"/>
          </a:xfr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dirty="0" err="1">
                <a:ea typeface="Bebas Neue" charset="0"/>
                <a:cs typeface="Bebas Neue" charset="0"/>
              </a:rPr>
              <a:t>SoQL</a:t>
            </a:r>
            <a:r>
              <a:rPr lang="es-CO" dirty="0">
                <a:ea typeface="Bebas Neue" charset="0"/>
                <a:cs typeface="Bebas Neue" charset="0"/>
              </a:rPr>
              <a:t> – Geo </a:t>
            </a:r>
            <a:r>
              <a:rPr lang="es-CO" dirty="0" err="1">
                <a:ea typeface="Bebas Neue" charset="0"/>
                <a:cs typeface="Bebas Neue" charset="0"/>
              </a:rPr>
              <a:t>Queries</a:t>
            </a:r>
            <a:endParaRPr lang="en-US" i="1" dirty="0">
              <a:ea typeface="Bebas Neue" charset="0"/>
              <a:cs typeface="Bebas Neue" charset="0"/>
            </a:endParaRPr>
          </a:p>
        </p:txBody>
      </p:sp>
      <p:sp>
        <p:nvSpPr>
          <p:cNvPr id="3" name="CuadroTexto 10"/>
          <p:cNvSpPr txBox="1"/>
          <p:nvPr/>
        </p:nvSpPr>
        <p:spPr>
          <a:xfrm>
            <a:off x="175847" y="1347738"/>
            <a:ext cx="87923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https://www.datos.gov.co/resource/abcd-1234.json?</a:t>
            </a:r>
          </a:p>
          <a:p>
            <a:pPr algn="ctr"/>
            <a:r>
              <a:rPr lang="es-MX" sz="4800" b="1" dirty="0">
                <a:solidFill>
                  <a:schemeClr val="accent1"/>
                </a:solidFill>
              </a:rPr>
              <a:t>$</a:t>
            </a:r>
            <a:r>
              <a:rPr lang="es-MX" sz="4800" b="1" dirty="0" err="1">
                <a:solidFill>
                  <a:schemeClr val="accent1"/>
                </a:solidFill>
              </a:rPr>
              <a:t>where</a:t>
            </a:r>
            <a:r>
              <a:rPr lang="es-MX" sz="4800" b="1" dirty="0"/>
              <a:t>=</a:t>
            </a:r>
            <a:r>
              <a:rPr lang="es-MX" sz="4800" b="1" dirty="0" err="1">
                <a:solidFill>
                  <a:schemeClr val="accent4"/>
                </a:solidFill>
              </a:rPr>
              <a:t>within_circle</a:t>
            </a:r>
            <a:r>
              <a:rPr lang="es-MX" sz="4800" b="1" dirty="0">
                <a:solidFill>
                  <a:schemeClr val="accent4"/>
                </a:solidFill>
              </a:rPr>
              <a:t>(</a:t>
            </a:r>
            <a:r>
              <a:rPr lang="es-MX" sz="4800" b="1" dirty="0" err="1">
                <a:solidFill>
                  <a:schemeClr val="accent4"/>
                </a:solidFill>
              </a:rPr>
              <a:t>location</a:t>
            </a:r>
            <a:r>
              <a:rPr lang="es-MX" sz="4800" b="1" dirty="0">
                <a:solidFill>
                  <a:schemeClr val="accent4"/>
                </a:solidFill>
              </a:rPr>
              <a:t>, 47.61, -122.32, 500)</a:t>
            </a:r>
            <a:endParaRPr lang="es-CO" sz="4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97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140610"/>
            <a:ext cx="4694890" cy="54460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Reglas del Taller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69" y="956127"/>
            <a:ext cx="3167918" cy="389073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59728" y="987879"/>
            <a:ext cx="4694465" cy="3682093"/>
          </a:xfrm>
        </p:spPr>
        <p:txBody>
          <a:bodyPr/>
          <a:lstStyle/>
          <a:p>
            <a:pPr marL="385763" indent="-385763">
              <a:buAutoNum type="arabicPeriod"/>
            </a:pP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Horario</a:t>
            </a:r>
          </a:p>
          <a:p>
            <a:pPr lvl="1"/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9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:30 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am a 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11:30 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pm.   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No abandonar la reunión.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Presencia plena.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/>
                <a:ea typeface="Helvetica LT Std" charset="0"/>
                <a:cs typeface="Helvetica LT Std" charset="0"/>
              </a:rPr>
              <a:t>Preguntas por medio del link o al final de la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3848445563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485133"/>
          </a:xfrm>
          <a:noFill/>
        </p:spPr>
        <p:txBody>
          <a:bodyPr vert="horz" wrap="square" lIns="0" tIns="45720" rIns="91440" bIns="4572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CO" dirty="0" err="1">
                <a:ea typeface="Bebas Neue" charset="0"/>
                <a:cs typeface="Bebas Neue" charset="0"/>
              </a:rPr>
              <a:t>SoQL</a:t>
            </a:r>
            <a:r>
              <a:rPr lang="es-CO" dirty="0">
                <a:ea typeface="Bebas Neue" charset="0"/>
                <a:cs typeface="Bebas Neue" charset="0"/>
              </a:rPr>
              <a:t> - Paginación</a:t>
            </a:r>
            <a:endParaRPr lang="en-US" i="1" dirty="0">
              <a:ea typeface="Bebas Neue" charset="0"/>
              <a:cs typeface="Bebas Neue" charset="0"/>
            </a:endParaRPr>
          </a:p>
        </p:txBody>
      </p:sp>
      <p:sp>
        <p:nvSpPr>
          <p:cNvPr id="3" name="CuadroTexto 10"/>
          <p:cNvSpPr txBox="1"/>
          <p:nvPr/>
        </p:nvSpPr>
        <p:spPr>
          <a:xfrm>
            <a:off x="175847" y="1538238"/>
            <a:ext cx="8792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https://www.datos.gov.co/resource/abcd-1234.json?</a:t>
            </a:r>
            <a:r>
              <a:rPr lang="es-MX" sz="4800" b="1" dirty="0">
                <a:solidFill>
                  <a:srgbClr val="0099CC"/>
                </a:solidFill>
              </a:rPr>
              <a:t>$</a:t>
            </a:r>
            <a:r>
              <a:rPr lang="es-MX" sz="4800" b="1" dirty="0">
                <a:solidFill>
                  <a:srgbClr val="3399FF"/>
                </a:solidFill>
              </a:rPr>
              <a:t>limit</a:t>
            </a:r>
            <a:r>
              <a:rPr lang="es-MX" sz="4800" b="1" dirty="0"/>
              <a:t>=</a:t>
            </a:r>
            <a:r>
              <a:rPr lang="es-MX" sz="4800" b="1" dirty="0">
                <a:solidFill>
                  <a:schemeClr val="accent4"/>
                </a:solidFill>
              </a:rPr>
              <a:t>50</a:t>
            </a:r>
            <a:r>
              <a:rPr lang="es-MX" sz="4800" b="1" dirty="0"/>
              <a:t>&amp;</a:t>
            </a:r>
            <a:r>
              <a:rPr lang="es-MX" sz="4800" b="1" dirty="0">
                <a:solidFill>
                  <a:srgbClr val="0099CC"/>
                </a:solidFill>
              </a:rPr>
              <a:t>$</a:t>
            </a:r>
            <a:r>
              <a:rPr lang="es-MX" sz="4800" b="1" dirty="0">
                <a:solidFill>
                  <a:srgbClr val="3399FF"/>
                </a:solidFill>
              </a:rPr>
              <a:t>offset</a:t>
            </a:r>
            <a:r>
              <a:rPr lang="es-MX" sz="4800" b="1" dirty="0"/>
              <a:t>=</a:t>
            </a:r>
            <a:r>
              <a:rPr lang="es-MX" sz="4800" b="1" dirty="0">
                <a:solidFill>
                  <a:schemeClr val="accent4"/>
                </a:solidFill>
              </a:rPr>
              <a:t>100</a:t>
            </a:r>
            <a:endParaRPr lang="es-CO" sz="4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87154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Librerías y </a:t>
            </a:r>
            <a:r>
              <a:rPr lang="es-MX" sz="3600" b="1" dirty="0" err="1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SDK’s</a:t>
            </a:r>
            <a:endParaRPr lang="es-ES_tradnl" sz="3600" dirty="0">
              <a:solidFill>
                <a:schemeClr val="bg1"/>
              </a:solidFill>
              <a:latin typeface="Bebas Neue" panose="020B0606020202050201"/>
              <a:ea typeface="Bebas Neue" charset="0"/>
              <a:cs typeface="Bebas Neue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30582" y="2282896"/>
            <a:ext cx="3859445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URL: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https://www.datos.gov.co</a:t>
            </a:r>
            <a:endParaRPr lang="es-CO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Usuario: 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capacitacionmintic@gmail.com</a:t>
            </a:r>
            <a:endParaRPr lang="es-CO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Clave: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 Mintic2016*</a:t>
            </a: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3213"/>
            <a:ext cx="3448280" cy="417938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385213" y="1205687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62296B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DEMO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245754" y="3281358"/>
            <a:ext cx="536448" cy="584775"/>
            <a:chOff x="7681113" y="3534213"/>
            <a:chExt cx="536448" cy="584775"/>
          </a:xfrm>
        </p:grpSpPr>
        <p:sp>
          <p:nvSpPr>
            <p:cNvPr id="14" name="Elipse 13"/>
            <p:cNvSpPr/>
            <p:nvPr/>
          </p:nvSpPr>
          <p:spPr>
            <a:xfrm>
              <a:off x="7681113" y="3579949"/>
              <a:ext cx="536448" cy="489081"/>
            </a:xfrm>
            <a:prstGeom prst="ellipse">
              <a:avLst/>
            </a:prstGeom>
            <a:solidFill>
              <a:srgbClr val="9E599C"/>
            </a:solidFill>
            <a:ln>
              <a:solidFill>
                <a:srgbClr val="622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767066" y="3534213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812073" y="3419857"/>
            <a:ext cx="896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err="1">
                <a:cs typeface="Helvetica" panose="020B0604020202020204" pitchFamily="34" charset="0"/>
              </a:rPr>
              <a:t>Javascript</a:t>
            </a:r>
            <a:endParaRPr lang="es-CO" sz="1400" dirty="0">
              <a:cs typeface="Helvetica" panose="020B0604020202020204" pitchFamily="34" charset="0"/>
            </a:endParaRPr>
          </a:p>
        </p:txBody>
      </p:sp>
      <p:grpSp>
        <p:nvGrpSpPr>
          <p:cNvPr id="11" name="Grupo 4"/>
          <p:cNvGrpSpPr/>
          <p:nvPr/>
        </p:nvGrpSpPr>
        <p:grpSpPr>
          <a:xfrm>
            <a:off x="5245754" y="3842203"/>
            <a:ext cx="536448" cy="584775"/>
            <a:chOff x="7681113" y="3534213"/>
            <a:chExt cx="536448" cy="584775"/>
          </a:xfrm>
        </p:grpSpPr>
        <p:sp>
          <p:nvSpPr>
            <p:cNvPr id="12" name="Elipse 13"/>
            <p:cNvSpPr/>
            <p:nvPr/>
          </p:nvSpPr>
          <p:spPr>
            <a:xfrm>
              <a:off x="7681113" y="3579949"/>
              <a:ext cx="536448" cy="489081"/>
            </a:xfrm>
            <a:prstGeom prst="ellipse">
              <a:avLst/>
            </a:prstGeom>
            <a:solidFill>
              <a:srgbClr val="9E599C"/>
            </a:solidFill>
            <a:ln>
              <a:solidFill>
                <a:srgbClr val="622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CuadroTexto 14"/>
            <p:cNvSpPr txBox="1"/>
            <p:nvPr/>
          </p:nvSpPr>
          <p:spPr>
            <a:xfrm>
              <a:off x="7767066" y="3534213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" name="Rectángulo 2"/>
          <p:cNvSpPr/>
          <p:nvPr/>
        </p:nvSpPr>
        <p:spPr>
          <a:xfrm>
            <a:off x="5812073" y="3980702"/>
            <a:ext cx="494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err="1">
                <a:cs typeface="Helvetica" panose="020B0604020202020204" pitchFamily="34" charset="0"/>
              </a:rPr>
              <a:t>.Net</a:t>
            </a:r>
            <a:endParaRPr lang="es-CO" sz="1400" dirty="0">
              <a:cs typeface="Helvetica" panose="020B0604020202020204" pitchFamily="34" charset="0"/>
            </a:endParaRPr>
          </a:p>
        </p:txBody>
      </p:sp>
      <p:grpSp>
        <p:nvGrpSpPr>
          <p:cNvPr id="17" name="Grupo 4"/>
          <p:cNvGrpSpPr/>
          <p:nvPr/>
        </p:nvGrpSpPr>
        <p:grpSpPr>
          <a:xfrm>
            <a:off x="5245754" y="4403048"/>
            <a:ext cx="536448" cy="584775"/>
            <a:chOff x="7681113" y="3534213"/>
            <a:chExt cx="536448" cy="584775"/>
          </a:xfrm>
        </p:grpSpPr>
        <p:sp>
          <p:nvSpPr>
            <p:cNvPr id="18" name="Elipse 13"/>
            <p:cNvSpPr/>
            <p:nvPr/>
          </p:nvSpPr>
          <p:spPr>
            <a:xfrm>
              <a:off x="7681113" y="3579949"/>
              <a:ext cx="536448" cy="489081"/>
            </a:xfrm>
            <a:prstGeom prst="ellipse">
              <a:avLst/>
            </a:prstGeom>
            <a:solidFill>
              <a:srgbClr val="9E599C"/>
            </a:solidFill>
            <a:ln>
              <a:solidFill>
                <a:srgbClr val="622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CuadroTexto 14"/>
            <p:cNvSpPr txBox="1"/>
            <p:nvPr/>
          </p:nvSpPr>
          <p:spPr>
            <a:xfrm>
              <a:off x="7767066" y="3534213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0" name="Rectángulo 2"/>
          <p:cNvSpPr/>
          <p:nvPr/>
        </p:nvSpPr>
        <p:spPr>
          <a:xfrm>
            <a:off x="5782202" y="4541547"/>
            <a:ext cx="1372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cs typeface="Helvetica" panose="020B0604020202020204" pitchFamily="34" charset="0"/>
              </a:rPr>
              <a:t>Java (Migración)</a:t>
            </a:r>
          </a:p>
        </p:txBody>
      </p:sp>
    </p:spTree>
    <p:extLst>
      <p:ext uri="{BB962C8B-B14F-4D97-AF65-F5344CB8AC3E}">
        <p14:creationId xmlns:p14="http://schemas.microsoft.com/office/powerpoint/2010/main" val="1981855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533400" y="2635818"/>
            <a:ext cx="10363200" cy="23639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485409" y="140821"/>
            <a:ext cx="7800976" cy="479476"/>
          </a:xfrm>
          <a:noFill/>
        </p:spPr>
        <p:txBody>
          <a:bodyPr wrap="square" rtlCol="0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MX" dirty="0">
                <a:solidFill>
                  <a:schemeClr val="bg1"/>
                </a:solidFill>
                <a:ea typeface="Bebas Neue" charset="0"/>
                <a:cs typeface="Bebas Neue" charset="0"/>
              </a:rPr>
              <a:t>Usando el SDK de JAVA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>
                <a:solidFill>
                  <a:srgbClr val="A755D9"/>
                </a:solidFill>
              </a:rPr>
              <a:t>Conectándose con SOCRATA</a:t>
            </a:r>
            <a:endParaRPr lang="en-US" dirty="0">
              <a:solidFill>
                <a:srgbClr val="A755D9"/>
              </a:solidFill>
            </a:endParaRPr>
          </a:p>
        </p:txBody>
      </p:sp>
      <p:sp>
        <p:nvSpPr>
          <p:cNvPr id="16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071562" y="1730087"/>
            <a:ext cx="7581371" cy="342770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Se conecta a SQL Server, y se descarga en un CSV, cada uno de los </a:t>
            </a:r>
            <a:r>
              <a:rPr lang="es-ES" dirty="0" err="1"/>
              <a:t>DataSets</a:t>
            </a:r>
            <a:r>
              <a:rPr lang="es-ES" dirty="0"/>
              <a:t>. Usando el API, clase </a:t>
            </a:r>
            <a:r>
              <a:rPr lang="es-ES" dirty="0" err="1"/>
              <a:t>SodaImporter</a:t>
            </a:r>
            <a:r>
              <a:rPr lang="es-ES" dirty="0"/>
              <a:t>, nos conectamos a SOCRATA, especificando la URL, usuario, contraseña, y el app </a:t>
            </a:r>
            <a:r>
              <a:rPr lang="es-ES" dirty="0" err="1"/>
              <a:t>token</a:t>
            </a:r>
            <a:r>
              <a:rPr lang="es-ES" dirty="0"/>
              <a:t> de SOCRATA.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36" y="2708638"/>
            <a:ext cx="7039092" cy="6636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5540"/>
          <a:stretch/>
        </p:blipFill>
        <p:spPr>
          <a:xfrm>
            <a:off x="2615836" y="3606800"/>
            <a:ext cx="4487092" cy="97717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022350" y="2652713"/>
            <a:ext cx="7302500" cy="2070100"/>
          </a:xfrm>
          <a:prstGeom prst="roundRect">
            <a:avLst/>
          </a:prstGeom>
          <a:solidFill>
            <a:srgbClr val="BE4DFD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3197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334826" y="3295058"/>
            <a:ext cx="2296095" cy="1208361"/>
          </a:xfrm>
          <a:prstGeom prst="roundRect">
            <a:avLst/>
          </a:prstGeom>
          <a:solidFill>
            <a:srgbClr val="BE4DFD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redondeado 6"/>
          <p:cNvSpPr/>
          <p:nvPr/>
        </p:nvSpPr>
        <p:spPr>
          <a:xfrm>
            <a:off x="3190875" y="2926567"/>
            <a:ext cx="5681663" cy="1874033"/>
          </a:xfrm>
          <a:prstGeom prst="roundRect">
            <a:avLst/>
          </a:prstGeom>
          <a:solidFill>
            <a:srgbClr val="BE4DFD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670074" y="140821"/>
            <a:ext cx="7800976" cy="479476"/>
          </a:xfrm>
          <a:noFill/>
        </p:spPr>
        <p:txBody>
          <a:bodyPr wrap="square" lIns="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MX" dirty="0">
                <a:solidFill>
                  <a:schemeClr val="bg1"/>
                </a:solidFill>
                <a:ea typeface="Bebas Neue" charset="0"/>
                <a:cs typeface="Bebas Neue" charset="0"/>
              </a:rPr>
              <a:t>Usando el SDK de JAVA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A755D9"/>
                </a:solidFill>
              </a:rPr>
              <a:t>Creando una vista del DataSet.csv</a:t>
            </a:r>
            <a:endParaRPr lang="en-US" dirty="0">
              <a:solidFill>
                <a:srgbClr val="A755D9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89" y="1746463"/>
            <a:ext cx="5287169" cy="5800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2135"/>
          <a:stretch/>
        </p:blipFill>
        <p:spPr>
          <a:xfrm>
            <a:off x="3402489" y="2977368"/>
            <a:ext cx="5236369" cy="1761785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3190876" y="1696484"/>
            <a:ext cx="5681662" cy="633520"/>
          </a:xfrm>
          <a:prstGeom prst="roundRect">
            <a:avLst/>
          </a:prstGeom>
          <a:solidFill>
            <a:srgbClr val="BE4DFD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17500" y="1630688"/>
            <a:ext cx="2260600" cy="95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Usando las clases </a:t>
            </a:r>
            <a:r>
              <a:rPr lang="es-ES" dirty="0" err="1"/>
              <a:t>SodaImporter</a:t>
            </a:r>
            <a:r>
              <a:rPr lang="es-ES" dirty="0"/>
              <a:t> y </a:t>
            </a:r>
            <a:r>
              <a:rPr lang="es-ES" dirty="0" err="1"/>
              <a:t>DataSetInfo</a:t>
            </a:r>
            <a:r>
              <a:rPr lang="es-ES" dirty="0"/>
              <a:t>, se crea una vista del CSV previamente descargado.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82004" y="3427142"/>
            <a:ext cx="2401738" cy="95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Especificar en un Mapa de mapas, la meta-data correspondiente del </a:t>
            </a:r>
            <a:r>
              <a:rPr lang="es-ES" dirty="0" err="1"/>
              <a:t>DataSet</a:t>
            </a:r>
            <a:r>
              <a:rPr lang="es-ES" dirty="0"/>
              <a:t>, e incluirlo en la vista.</a:t>
            </a:r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307405" y="1503200"/>
            <a:ext cx="2296095" cy="1208361"/>
          </a:xfrm>
          <a:prstGeom prst="roundRect">
            <a:avLst/>
          </a:prstGeom>
          <a:solidFill>
            <a:srgbClr val="BE4DFD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681721" y="2000361"/>
            <a:ext cx="457200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683742" y="3854561"/>
            <a:ext cx="457200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5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613396" y="136809"/>
            <a:ext cx="7800976" cy="479476"/>
          </a:xfrm>
          <a:noFill/>
        </p:spPr>
        <p:txBody>
          <a:bodyPr wrap="square" lIns="0" rtlCol="0" anchor="t">
            <a:spAutoFit/>
          </a:bodyPr>
          <a:lstStyle/>
          <a:p>
            <a:pPr defTabSz="713232">
              <a:lnSpc>
                <a:spcPct val="70000"/>
              </a:lnSpc>
            </a:pPr>
            <a:r>
              <a:rPr lang="es-MX" dirty="0">
                <a:solidFill>
                  <a:schemeClr val="bg1"/>
                </a:solidFill>
                <a:ea typeface="Bebas Neue" charset="0"/>
                <a:cs typeface="Bebas Neue" charset="0"/>
              </a:rPr>
              <a:t>Usando el SDK de JAVA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A755D9"/>
                </a:solidFill>
              </a:rPr>
              <a:t>Publicando el </a:t>
            </a:r>
            <a:r>
              <a:rPr lang="es-MX" dirty="0" err="1">
                <a:solidFill>
                  <a:srgbClr val="A755D9"/>
                </a:solidFill>
              </a:rPr>
              <a:t>DataSet</a:t>
            </a:r>
            <a:endParaRPr lang="en-US" dirty="0">
              <a:solidFill>
                <a:srgbClr val="A755D9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52" y="2187819"/>
            <a:ext cx="3737720" cy="77489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524004" y="2050031"/>
            <a:ext cx="3890368" cy="1057642"/>
          </a:xfrm>
          <a:prstGeom prst="roundRect">
            <a:avLst/>
          </a:prstGeom>
          <a:solidFill>
            <a:srgbClr val="BE4DFD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/>
          <p:cNvSpPr/>
          <p:nvPr/>
        </p:nvSpPr>
        <p:spPr>
          <a:xfrm>
            <a:off x="1237243" y="2050031"/>
            <a:ext cx="2296095" cy="1208361"/>
          </a:xfrm>
          <a:prstGeom prst="roundRect">
            <a:avLst/>
          </a:prstGeom>
          <a:solidFill>
            <a:srgbClr val="BE4DFD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1371262" y="2301072"/>
            <a:ext cx="2028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Se obtiene el id del </a:t>
            </a:r>
            <a:r>
              <a:rPr lang="es-ES" sz="1600" dirty="0" err="1"/>
              <a:t>DataSet</a:t>
            </a:r>
            <a:r>
              <a:rPr lang="es-ES" sz="1600" dirty="0"/>
              <a:t>, y se hace publico.</a:t>
            </a:r>
            <a:endParaRPr lang="es-ES" sz="1600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840160" y="2594174"/>
            <a:ext cx="457200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08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204368" y="1502140"/>
            <a:ext cx="5517601" cy="2081118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Comenta y Comparte.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105298" y="133115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8" y="1166885"/>
            <a:ext cx="2200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6965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¿Cómo te ayudamos?</a:t>
            </a:r>
            <a:endParaRPr lang="es-ES_tradnl" sz="3600" dirty="0">
              <a:solidFill>
                <a:schemeClr val="bg1"/>
              </a:solidFill>
              <a:latin typeface="Bebas Neue" panose="020B0606020202050201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68" y="923465"/>
            <a:ext cx="2952750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09" y="923465"/>
            <a:ext cx="2953512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0209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¿Cómo te ayudamos?</a:t>
            </a:r>
            <a:endParaRPr lang="es-ES_tradnl" sz="3600" dirty="0">
              <a:solidFill>
                <a:schemeClr val="bg1"/>
              </a:solidFill>
              <a:latin typeface="Bebas Neue" panose="020B0606020202050201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23" y="980416"/>
            <a:ext cx="6961955" cy="3754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891656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Preguntas</a:t>
            </a:r>
            <a:endParaRPr lang="es-ES_tradnl" sz="3600" dirty="0">
              <a:solidFill>
                <a:schemeClr val="bg1"/>
              </a:solidFill>
              <a:latin typeface="Bebas Neue" panose="020B0606020202050201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950" y="930946"/>
            <a:ext cx="3287036" cy="40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33822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045883"/>
            <a:ext cx="9144000" cy="36173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064295" y="4184753"/>
            <a:ext cx="301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FFFFFF"/>
                </a:solidFill>
                <a:latin typeface="Helvetica"/>
                <a:cs typeface="Helvetica"/>
              </a:rPr>
              <a:t>Cleon@mintic.gov.co</a:t>
            </a:r>
            <a:endParaRPr lang="es-ES" sz="20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4" name="Imagen 13" descr="compu sup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04293" y="18676"/>
            <a:ext cx="6278727" cy="302459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33301" y="1961072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6600" b="1" dirty="0">
                <a:solidFill>
                  <a:schemeClr val="bg1"/>
                </a:solidFill>
                <a:latin typeface="Helvetica"/>
                <a:cs typeface="Helvetica"/>
              </a:rPr>
              <a:t>¡Gracias!</a:t>
            </a:r>
          </a:p>
          <a:p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4" name="Imagen 3" descr="pres_comcont_mar28_grafplazos-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3223"/>
            <a:ext cx="9144000" cy="10517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24896" y="3153061"/>
            <a:ext cx="4501836" cy="123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_tradnl" sz="2000" b="1" dirty="0">
                <a:solidFill>
                  <a:srgbClr val="FFFFFF"/>
                </a:solidFill>
                <a:latin typeface="Helvetica"/>
                <a:cs typeface="Helvetica"/>
              </a:rPr>
              <a:t>Estamos construyendo el Gobierno más eficiente y transparente con el uso de las TIC</a:t>
            </a:r>
          </a:p>
          <a:p>
            <a:pPr algn="r"/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42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256641" y="2075759"/>
            <a:ext cx="5468853" cy="479476"/>
          </a:xfrm>
        </p:spPr>
        <p:txBody>
          <a:bodyPr vert="horz" lIns="68580" tIns="34290" rIns="68580" bIns="34290" rtlCol="0" anchor="b">
            <a:noAutofit/>
          </a:bodyPr>
          <a:lstStyle/>
          <a:p>
            <a:pPr defTabSz="914400"/>
            <a:r>
              <a:rPr lang="es-MX" sz="48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Introducción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9819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2122" y="0"/>
            <a:ext cx="7093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¿Qué son los Datos Abiertos?</a:t>
            </a: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1737" y="757328"/>
            <a:ext cx="10241082" cy="45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6916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4322875" y="1474718"/>
          <a:ext cx="4433392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32121" y="0"/>
            <a:ext cx="853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Características de los Datos Abiertos </a:t>
            </a: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60118" y="2345433"/>
            <a:ext cx="2469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Todos los datos públicos deben estar disponibles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02061" y="2100577"/>
            <a:ext cx="258525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ser recolectados en la fuente de origen, con el nivel de granularidad más alto posible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02061" y="2054410"/>
            <a:ext cx="258525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estar disponibles tan rápido como sea necesario </a:t>
            </a:r>
          </a:p>
          <a:p>
            <a:endParaRPr lang="es-ES" sz="2400" b="1" dirty="0">
              <a:solidFill>
                <a:srgbClr val="941651"/>
              </a:solidFill>
            </a:endParaRPr>
          </a:p>
          <a:p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80397" y="2034055"/>
            <a:ext cx="264885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estar estructurados razonablemente para permitir un procesamiento automático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27175" y="2008243"/>
            <a:ext cx="2848889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941651"/>
                </a:solidFill>
              </a:rPr>
              <a:t>Los datos deben estar disponibles para cualquiera persona, sin requerir un registro.</a:t>
            </a:r>
          </a:p>
          <a:p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96742" y="1915909"/>
            <a:ext cx="3109753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941651"/>
                </a:solidFill>
              </a:rPr>
              <a:t>Los datos deben estar disponibles en un formato sobre el cual ninguna entidad tiene un control exclusivo</a:t>
            </a:r>
          </a:p>
          <a:p>
            <a:endParaRPr lang="es-CO" sz="2400" b="1" dirty="0">
              <a:solidFill>
                <a:srgbClr val="941651"/>
              </a:solidFill>
            </a:endParaRPr>
          </a:p>
          <a:p>
            <a:endParaRPr lang="es-CO" sz="2400" b="1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78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5321B8-31B6-1B46-B35E-54D75EA3E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26E1BE-CAB4-FE44-98C8-C90DA3F6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0F056F-2796-5A46-AE56-72C0656EB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05BEF1-666A-7F46-8D7D-2AFD86E84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2DEA34-E696-4340-BEDB-19432412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58B316-400A-F44D-9BC6-66D10AFA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F94B3E-4CAE-424A-8152-191A1A8B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C9D95B-614E-CD46-946F-3FCA6969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30043C-C544-4FA6-BFFC-6E3ED7FCF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B6806B-09CC-A24E-A76D-11A350364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692268-2F78-4012-8E64-44458CC4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4D6F4E-A7D7-EB45-8BBD-959D593F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478EBC-49FA-4B9B-AF6F-B6A89FB8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10" grpId="0" uiExpand="1"/>
      <p:bldP spid="11" grpId="0" uiExpand="1" animBg="1"/>
      <p:bldP spid="12" grpId="0" uiExpand="1" animBg="1"/>
      <p:bldP spid="13" grpId="0" uiExpand="1" animBg="1"/>
      <p:bldP spid="14" grpId="0" uiExpan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00038" y="200028"/>
            <a:ext cx="557212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Ejemplo de Datos Abiertos </a:t>
            </a: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0038" y="985840"/>
            <a:ext cx="760095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Resultados elecciones Nacionales 2014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89" y="1336705"/>
            <a:ext cx="4699001" cy="31495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85" y="1706169"/>
            <a:ext cx="4271867" cy="2480738"/>
          </a:xfrm>
          <a:prstGeom prst="rect">
            <a:avLst/>
          </a:prstGeom>
        </p:spPr>
      </p:pic>
      <p:grpSp>
        <p:nvGrpSpPr>
          <p:cNvPr id="37" name="Agrupar 36"/>
          <p:cNvGrpSpPr/>
          <p:nvPr/>
        </p:nvGrpSpPr>
        <p:grpSpPr>
          <a:xfrm>
            <a:off x="5720085" y="1405512"/>
            <a:ext cx="2429303" cy="3080763"/>
            <a:chOff x="5994845" y="1394757"/>
            <a:chExt cx="2457831" cy="3116941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330" y="3415584"/>
              <a:ext cx="1127760" cy="10668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6967" y="2415233"/>
              <a:ext cx="1097280" cy="1091184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4845" y="1394757"/>
              <a:ext cx="1091184" cy="1091184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8444" y="1434113"/>
              <a:ext cx="1085088" cy="1018032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4668" y="3475378"/>
              <a:ext cx="1085088" cy="1036320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9300" y="2448778"/>
              <a:ext cx="1103376" cy="1060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961595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3591966"/>
            <a:ext cx="9144000" cy="2123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0" y="1213971"/>
            <a:ext cx="9144000" cy="237799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2 CuadroTexto"/>
          <p:cNvSpPr txBox="1"/>
          <p:nvPr/>
        </p:nvSpPr>
        <p:spPr>
          <a:xfrm>
            <a:off x="266244" y="187972"/>
            <a:ext cx="9586416" cy="488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lnSpc>
                <a:spcPct val="70000"/>
              </a:lnSpc>
              <a:defRPr sz="3000" b="1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es-ES_tradnl" sz="3600" b="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Datos Producidos por Entidades Públicas</a:t>
            </a:r>
            <a:endParaRPr lang="es-CO" sz="3600" b="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266244" y="1536681"/>
            <a:ext cx="2444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Presupuestos y gasto de las entidades</a:t>
            </a:r>
          </a:p>
        </p:txBody>
      </p:sp>
      <p:sp>
        <p:nvSpPr>
          <p:cNvPr id="4" name="Rectangle 6"/>
          <p:cNvSpPr/>
          <p:nvPr/>
        </p:nvSpPr>
        <p:spPr>
          <a:xfrm>
            <a:off x="266244" y="3856784"/>
            <a:ext cx="2712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Estadísticas oficiales –</a:t>
            </a:r>
          </a:p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Censo</a:t>
            </a:r>
          </a:p>
        </p:txBody>
      </p:sp>
      <p:sp>
        <p:nvSpPr>
          <p:cNvPr id="5" name="Rectangle 7"/>
          <p:cNvSpPr/>
          <p:nvPr/>
        </p:nvSpPr>
        <p:spPr>
          <a:xfrm>
            <a:off x="266244" y="4483099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Índices de criminalidad</a:t>
            </a:r>
          </a:p>
        </p:txBody>
      </p:sp>
      <p:sp>
        <p:nvSpPr>
          <p:cNvPr id="7" name="Rectangle 9"/>
          <p:cNvSpPr/>
          <p:nvPr/>
        </p:nvSpPr>
        <p:spPr>
          <a:xfrm>
            <a:off x="266244" y="2284002"/>
            <a:ext cx="3592650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Ranking de calidad de EPS en Colombia</a:t>
            </a:r>
          </a:p>
        </p:txBody>
      </p:sp>
      <p:sp>
        <p:nvSpPr>
          <p:cNvPr id="8" name="Rectangle 10"/>
          <p:cNvSpPr/>
          <p:nvPr/>
        </p:nvSpPr>
        <p:spPr>
          <a:xfrm>
            <a:off x="5859756" y="1286576"/>
            <a:ext cx="311655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Programas de educación Superior</a:t>
            </a:r>
          </a:p>
        </p:txBody>
      </p:sp>
      <p:sp>
        <p:nvSpPr>
          <p:cNvPr id="9" name="Rectangle 11"/>
          <p:cNvSpPr/>
          <p:nvPr/>
        </p:nvSpPr>
        <p:spPr>
          <a:xfrm>
            <a:off x="6341565" y="3869787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Ordenamiento territorial</a:t>
            </a:r>
          </a:p>
        </p:txBody>
      </p:sp>
      <p:sp>
        <p:nvSpPr>
          <p:cNvPr id="10" name="Rectangle 12"/>
          <p:cNvSpPr/>
          <p:nvPr/>
        </p:nvSpPr>
        <p:spPr>
          <a:xfrm>
            <a:off x="6398368" y="4792273"/>
            <a:ext cx="2444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Índices de movilidad </a:t>
            </a:r>
          </a:p>
        </p:txBody>
      </p:sp>
      <p:sp>
        <p:nvSpPr>
          <p:cNvPr id="11" name="Rectangle 13"/>
          <p:cNvSpPr/>
          <p:nvPr/>
        </p:nvSpPr>
        <p:spPr>
          <a:xfrm>
            <a:off x="3349829" y="4676151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Precios oficiales del sector agropecuario</a:t>
            </a:r>
          </a:p>
        </p:txBody>
      </p:sp>
      <p:pic>
        <p:nvPicPr>
          <p:cNvPr id="13" name="Imagen 12" descr="compu superi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059" y="1528428"/>
            <a:ext cx="6573685" cy="3166679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>
          <a:xfrm>
            <a:off x="6342571" y="3151214"/>
            <a:ext cx="2480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s-ES" b="1" dirty="0">
                <a:solidFill>
                  <a:srgbClr val="FFFFFF"/>
                </a:solidFill>
                <a:latin typeface="Helvetica"/>
                <a:cs typeface="Helvetica"/>
              </a:rPr>
              <a:t>Contratación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306455839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204368" y="1659574"/>
            <a:ext cx="6013741" cy="1036665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Bebas Neue" panose="020B0606020202050201"/>
                <a:ea typeface="Bebas Neue" charset="0"/>
                <a:cs typeface="Bebas Neue" charset="0"/>
              </a:rPr>
              <a:t>¿Qué es Socrata?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105298" y="133115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8" y="1166885"/>
            <a:ext cx="2200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0681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8181</TotalTime>
  <Words>1436</Words>
  <Application>Microsoft Office PowerPoint</Application>
  <PresentationFormat>Presentación en pantalla (16:10)</PresentationFormat>
  <Paragraphs>245</Paragraphs>
  <Slides>39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Arial</vt:lpstr>
      <vt:lpstr>Bebas Neue</vt:lpstr>
      <vt:lpstr>Calibri</vt:lpstr>
      <vt:lpstr>Calibri Light</vt:lpstr>
      <vt:lpstr>Helvetica</vt:lpstr>
      <vt:lpstr>Helvetica LT Std</vt:lpstr>
      <vt:lpstr>Open Sans Light</vt:lpstr>
      <vt:lpstr>Segoe</vt:lpstr>
      <vt:lpstr>Wingdings</vt:lpstr>
      <vt:lpstr>Wingdings 2</vt:lpstr>
      <vt:lpstr>Tema de Office</vt:lpstr>
      <vt:lpstr>Presentación de PowerPoint</vt:lpstr>
      <vt:lpstr>Socrata para Desarrolladores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¿Qué es Socrata?</vt:lpstr>
      <vt:lpstr>Soluciones</vt:lpstr>
      <vt:lpstr>Estrategias de publicación</vt:lpstr>
      <vt:lpstr>Presentación de PowerPoint</vt:lpstr>
      <vt:lpstr>¿Qué es una ETL?</vt:lpstr>
      <vt:lpstr>¿Qué es una ETL?</vt:lpstr>
      <vt:lpstr>DataSync</vt:lpstr>
      <vt:lpstr>SODA Socrata Open Data API</vt:lpstr>
      <vt:lpstr>Presentación de PowerPoint</vt:lpstr>
      <vt:lpstr>Presentación de PowerPoint</vt:lpstr>
      <vt:lpstr>SODA - API</vt:lpstr>
      <vt:lpstr>SDKs &amp; Libraries</vt:lpstr>
      <vt:lpstr>API Endpoints</vt:lpstr>
      <vt:lpstr>Endpoints en el conjunto de datos</vt:lpstr>
      <vt:lpstr>Filtro sencillo</vt:lpstr>
      <vt:lpstr>App - Token</vt:lpstr>
      <vt:lpstr>SODA SoQL Queries</vt:lpstr>
      <vt:lpstr>SoQL Queries</vt:lpstr>
      <vt:lpstr>SoQL - Filtrar</vt:lpstr>
      <vt:lpstr>SoQL – Agrupar datos</vt:lpstr>
      <vt:lpstr>SoQL – Geo Queries</vt:lpstr>
      <vt:lpstr>SoQL - Paginación</vt:lpstr>
      <vt:lpstr>Presentación de PowerPoint</vt:lpstr>
      <vt:lpstr>Usando el SDK de JAVA</vt:lpstr>
      <vt:lpstr>Usando el SDK de JAVA</vt:lpstr>
      <vt:lpstr>Usando el SDK de JAVA</vt:lpstr>
      <vt:lpstr>Comenta y Comparte.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Carolina Jurado Aldana</dc:creator>
  <cp:lastModifiedBy>Mateo Tavera Sanabria</cp:lastModifiedBy>
  <cp:revision>885</cp:revision>
  <cp:lastPrinted>2016-04-20T21:53:48Z</cp:lastPrinted>
  <dcterms:created xsi:type="dcterms:W3CDTF">2016-04-19T15:37:13Z</dcterms:created>
  <dcterms:modified xsi:type="dcterms:W3CDTF">2016-09-28T18:45:31Z</dcterms:modified>
</cp:coreProperties>
</file>