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9" r:id="rId6"/>
    <p:sldId id="263" r:id="rId7"/>
    <p:sldId id="284" r:id="rId8"/>
    <p:sldId id="273" r:id="rId9"/>
    <p:sldId id="286" r:id="rId10"/>
    <p:sldId id="269" r:id="rId11"/>
    <p:sldId id="287" r:id="rId12"/>
    <p:sldId id="288" r:id="rId13"/>
    <p:sldId id="271" r:id="rId14"/>
    <p:sldId id="292" r:id="rId15"/>
    <p:sldId id="293" r:id="rId16"/>
    <p:sldId id="283" r:id="rId17"/>
    <p:sldId id="289" r:id="rId18"/>
    <p:sldId id="290" r:id="rId19"/>
    <p:sldId id="291" r:id="rId20"/>
    <p:sldId id="294" r:id="rId21"/>
    <p:sldId id="295" r:id="rId22"/>
    <p:sldId id="26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4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escobar\Desktop\EjercicoI.SenadoAbierto_feb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escobar\Desktop\EjercicoI.SenadoAbierto_feb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Graficaciones!$A$2:$A$15</c:f>
              <c:strCache>
                <c:ptCount val="14"/>
                <c:pt idx="0">
                  <c:v>Contratación(costos, gastos, asignación presupuestal) </c:v>
                </c:pt>
                <c:pt idx="1">
                  <c:v>Tramite integrado proceso de Ley </c:v>
                </c:pt>
                <c:pt idx="2">
                  <c:v>Votaciones en tiempo real </c:v>
                </c:pt>
                <c:pt idx="3">
                  <c:v>Glosario de términos complejos - explicación de tecnisismos </c:v>
                </c:pt>
                <c:pt idx="4">
                  <c:v>Agenda de las comisiones </c:v>
                </c:pt>
                <c:pt idx="5">
                  <c:v>Hojas de vida de los senadores</c:v>
                </c:pt>
                <c:pt idx="6">
                  <c:v>Ejecución de presupuesto de regalías por municipio </c:v>
                </c:pt>
                <c:pt idx="7">
                  <c:v>Audiencias públicas </c:v>
                </c:pt>
                <c:pt idx="8">
                  <c:v>Grabación intervenciones congresistas</c:v>
                </c:pt>
                <c:pt idx="9">
                  <c:v>Agenda de los senadores </c:v>
                </c:pt>
                <c:pt idx="10">
                  <c:v>Listado de visitantes del congreso y a quien van a ver </c:v>
                </c:pt>
                <c:pt idx="11">
                  <c:v>Antecedentes disciplinarios </c:v>
                </c:pt>
                <c:pt idx="12">
                  <c:v>Inhabilidades y/o sanciones de la procuraduría </c:v>
                </c:pt>
                <c:pt idx="13">
                  <c:v>Memoriasde debates de control político </c:v>
                </c:pt>
              </c:strCache>
            </c:strRef>
          </c:cat>
          <c:val>
            <c:numRef>
              <c:f>Graficaciones!$B$2:$B$15</c:f>
              <c:numCache>
                <c:formatCode>General</c:formatCode>
                <c:ptCount val="14"/>
                <c:pt idx="0">
                  <c:v>13</c:v>
                </c:pt>
                <c:pt idx="1">
                  <c:v>12</c:v>
                </c:pt>
                <c:pt idx="2">
                  <c:v>11</c:v>
                </c:pt>
                <c:pt idx="3">
                  <c:v>7</c:v>
                </c:pt>
                <c:pt idx="4">
                  <c:v>6</c:v>
                </c:pt>
                <c:pt idx="5">
                  <c:v>5</c:v>
                </c:pt>
                <c:pt idx="6">
                  <c:v>4</c:v>
                </c:pt>
                <c:pt idx="7">
                  <c:v>3</c:v>
                </c:pt>
                <c:pt idx="8">
                  <c:v>3</c:v>
                </c:pt>
                <c:pt idx="9">
                  <c:v>3</c:v>
                </c:pt>
                <c:pt idx="10">
                  <c:v>2</c:v>
                </c:pt>
                <c:pt idx="11">
                  <c:v>1</c:v>
                </c:pt>
                <c:pt idx="12">
                  <c:v>1</c:v>
                </c:pt>
                <c:pt idx="13">
                  <c:v>1</c:v>
                </c:pt>
              </c:numCache>
            </c:numRef>
          </c:val>
          <c:extLst>
            <c:ext xmlns:c16="http://schemas.microsoft.com/office/drawing/2014/chart" uri="{C3380CC4-5D6E-409C-BE32-E72D297353CC}">
              <c16:uniqueId val="{00000000-D87A-4098-99AF-4289BDAAD072}"/>
            </c:ext>
          </c:extLst>
        </c:ser>
        <c:dLbls>
          <c:showLegendKey val="0"/>
          <c:showVal val="0"/>
          <c:showCatName val="0"/>
          <c:showSerName val="0"/>
          <c:showPercent val="0"/>
          <c:showBubbleSize val="0"/>
        </c:dLbls>
        <c:gapWidth val="182"/>
        <c:axId val="164723968"/>
        <c:axId val="164724528"/>
      </c:barChart>
      <c:catAx>
        <c:axId val="16472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64724528"/>
        <c:crosses val="autoZero"/>
        <c:auto val="1"/>
        <c:lblAlgn val="ctr"/>
        <c:lblOffset val="100"/>
        <c:noMultiLvlLbl val="0"/>
      </c:catAx>
      <c:valAx>
        <c:axId val="16472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472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0661921764285"/>
          <c:y val="0"/>
          <c:w val="0.48007776477264669"/>
          <c:h val="0.9529485166368489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Graficaciones!$A$18:$A$30</c:f>
              <c:strCache>
                <c:ptCount val="13"/>
                <c:pt idx="0">
                  <c:v>Soluciones para promover el control ciduadano y transparencia </c:v>
                </c:pt>
                <c:pt idx="1">
                  <c:v>Analísis de datos </c:v>
                </c:pt>
                <c:pt idx="2">
                  <c:v>Herramienta de Pedagogía al ciudadano </c:v>
                </c:pt>
                <c:pt idx="3">
                  <c:v>Difusión en página web </c:v>
                </c:pt>
                <c:pt idx="4">
                  <c:v>Artículo periodístico </c:v>
                </c:pt>
                <c:pt idx="5">
                  <c:v>Visualización de datos </c:v>
                </c:pt>
                <c:pt idx="6">
                  <c:v>Aplicación móvil </c:v>
                </c:pt>
                <c:pt idx="7">
                  <c:v>Noticias en el Canal del congreso </c:v>
                </c:pt>
                <c:pt idx="8">
                  <c:v>Conocer quiénes son los lobistas y cabildantes </c:v>
                </c:pt>
                <c:pt idx="9">
                  <c:v>Herramienta movil para opinar de parlamentarios </c:v>
                </c:pt>
                <c:pt idx="10">
                  <c:v>Herramienta de seguimiento a trámite a un proyecto </c:v>
                </c:pt>
                <c:pt idx="11">
                  <c:v>Análisis cuantitativo de datos para periodismo </c:v>
                </c:pt>
                <c:pt idx="12">
                  <c:v>Acceso a la información e historial de mi elegido </c:v>
                </c:pt>
              </c:strCache>
            </c:strRef>
          </c:cat>
          <c:val>
            <c:numRef>
              <c:f>Graficaciones!$B$18:$B$30</c:f>
              <c:numCache>
                <c:formatCode>General</c:formatCode>
                <c:ptCount val="13"/>
                <c:pt idx="0">
                  <c:v>10</c:v>
                </c:pt>
                <c:pt idx="1">
                  <c:v>7</c:v>
                </c:pt>
                <c:pt idx="2">
                  <c:v>4</c:v>
                </c:pt>
                <c:pt idx="3">
                  <c:v>4</c:v>
                </c:pt>
                <c:pt idx="4">
                  <c:v>4</c:v>
                </c:pt>
                <c:pt idx="5">
                  <c:v>3</c:v>
                </c:pt>
                <c:pt idx="6">
                  <c:v>3</c:v>
                </c:pt>
                <c:pt idx="7">
                  <c:v>2</c:v>
                </c:pt>
                <c:pt idx="8">
                  <c:v>2</c:v>
                </c:pt>
                <c:pt idx="9">
                  <c:v>1</c:v>
                </c:pt>
                <c:pt idx="10">
                  <c:v>1</c:v>
                </c:pt>
                <c:pt idx="11">
                  <c:v>1</c:v>
                </c:pt>
                <c:pt idx="12">
                  <c:v>1</c:v>
                </c:pt>
              </c:numCache>
            </c:numRef>
          </c:val>
          <c:extLst>
            <c:ext xmlns:c16="http://schemas.microsoft.com/office/drawing/2014/chart" uri="{C3380CC4-5D6E-409C-BE32-E72D297353CC}">
              <c16:uniqueId val="{00000000-48DD-4F62-BF64-D2309DBF687C}"/>
            </c:ext>
          </c:extLst>
        </c:ser>
        <c:dLbls>
          <c:dLblPos val="outEnd"/>
          <c:showLegendKey val="0"/>
          <c:showVal val="1"/>
          <c:showCatName val="0"/>
          <c:showSerName val="0"/>
          <c:showPercent val="0"/>
          <c:showBubbleSize val="0"/>
        </c:dLbls>
        <c:gapWidth val="182"/>
        <c:axId val="318723216"/>
        <c:axId val="318720976"/>
      </c:barChart>
      <c:catAx>
        <c:axId val="31872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318720976"/>
        <c:crosses val="autoZero"/>
        <c:auto val="1"/>
        <c:lblAlgn val="ctr"/>
        <c:lblOffset val="100"/>
        <c:noMultiLvlLbl val="0"/>
      </c:catAx>
      <c:valAx>
        <c:axId val="318720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872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vertical)">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2" name="Shape 32"/>
          <p:cNvSpPr/>
          <p:nvPr/>
        </p:nvSpPr>
        <p:spPr>
          <a:xfrm>
            <a:off x="-402204" y="13015281"/>
            <a:ext cx="9691881" cy="15118"/>
          </a:xfrm>
          <a:prstGeom prst="rect">
            <a:avLst/>
          </a:prstGeom>
          <a:solidFill>
            <a:srgbClr val="A6AAA9"/>
          </a:solidFill>
          <a:ln w="12700">
            <a:miter lim="400000"/>
          </a:ln>
        </p:spPr>
        <p:txBody>
          <a:bodyPr lIns="71437" tIns="71437" rIns="71437" bIns="71437" anchor="ctr"/>
          <a:lstStyle/>
          <a:p>
            <a:pPr>
              <a:defRPr sz="3200">
                <a:solidFill>
                  <a:schemeClr val="accent6">
                    <a:lumOff val="-8741"/>
                  </a:schemeClr>
                </a:solidFill>
              </a:defRPr>
            </a:pPr>
            <a:endParaRPr/>
          </a:p>
        </p:txBody>
      </p:sp>
      <p:pic>
        <p:nvPicPr>
          <p:cNvPr id="33" name="logos-mintic-color.png"/>
          <p:cNvPicPr>
            <a:picLocks noChangeAspect="1"/>
          </p:cNvPicPr>
          <p:nvPr/>
        </p:nvPicPr>
        <p:blipFill>
          <a:blip r:embed="rId3">
            <a:extLst/>
          </a:blip>
          <a:stretch>
            <a:fillRect/>
          </a:stretch>
        </p:blipFill>
        <p:spPr>
          <a:xfrm>
            <a:off x="9533329" y="12447420"/>
            <a:ext cx="5814248" cy="994915"/>
          </a:xfrm>
          <a:prstGeom prst="rect">
            <a:avLst/>
          </a:prstGeom>
          <a:ln w="12700">
            <a:miter lim="400000"/>
          </a:ln>
        </p:spPr>
      </p:pic>
      <p:sp>
        <p:nvSpPr>
          <p:cNvPr id="34" name="Shape 34"/>
          <p:cNvSpPr/>
          <p:nvPr/>
        </p:nvSpPr>
        <p:spPr>
          <a:xfrm>
            <a:off x="15472796" y="13015281"/>
            <a:ext cx="9691882" cy="15118"/>
          </a:xfrm>
          <a:prstGeom prst="rect">
            <a:avLst/>
          </a:prstGeom>
          <a:solidFill>
            <a:srgbClr val="A6AAA9"/>
          </a:solidFill>
          <a:ln w="12700">
            <a:miter lim="400000"/>
          </a:ln>
        </p:spPr>
        <p:txBody>
          <a:bodyPr lIns="71437" tIns="71437" rIns="71437" bIns="71437" anchor="ctr"/>
          <a:lstStyle/>
          <a:p>
            <a:pPr>
              <a:defRPr sz="3200">
                <a:solidFill>
                  <a:schemeClr val="accent6">
                    <a:lumOff val="-8741"/>
                  </a:schemeClr>
                </a:solidFill>
              </a:defRPr>
            </a:pPr>
            <a:endParaRPr/>
          </a:p>
        </p:txBody>
      </p:sp>
      <p:sp>
        <p:nvSpPr>
          <p:cNvPr id="35" name="Shape 3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63" name="Shape 6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995421" y="8179593"/>
            <a:ext cx="15609095"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Texto del título</a:t>
            </a:r>
          </a:p>
        </p:txBody>
      </p:sp>
      <p:sp>
        <p:nvSpPr>
          <p:cNvPr id="3" name="Shape 3"/>
          <p:cNvSpPr>
            <a:spLocks noGrp="1"/>
          </p:cNvSpPr>
          <p:nvPr>
            <p:ph type="body" idx="1"/>
          </p:nvPr>
        </p:nvSpPr>
        <p:spPr>
          <a:xfrm>
            <a:off x="10406062" y="11430000"/>
            <a:ext cx="15609095" cy="884039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11935814" y="13010554"/>
            <a:ext cx="494513" cy="473076"/>
          </a:xfrm>
          <a:prstGeom prst="rect">
            <a:avLst/>
          </a:prstGeom>
          <a:ln w="12700">
            <a:miter lim="400000"/>
          </a:ln>
        </p:spPr>
        <p:txBody>
          <a:bodyPr wrap="none" lIns="71437" tIns="71437" rIns="71437" bIns="71437">
            <a:spAutoFit/>
          </a:bodyPr>
          <a:lstStyle>
            <a:lvl1pPr>
              <a:defRPr sz="24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strategia.gobiernoenlinea.gov.co"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21441" y="11875340"/>
            <a:ext cx="25388523" cy="2411411"/>
          </a:xfrm>
          <a:custGeom>
            <a:avLst/>
            <a:gdLst/>
            <a:ahLst/>
            <a:cxnLst>
              <a:cxn ang="0">
                <a:pos x="wd2" y="hd2"/>
              </a:cxn>
              <a:cxn ang="5400000">
                <a:pos x="wd2" y="hd2"/>
              </a:cxn>
              <a:cxn ang="10800000">
                <a:pos x="wd2" y="hd2"/>
              </a:cxn>
              <a:cxn ang="16200000">
                <a:pos x="wd2" y="hd2"/>
              </a:cxn>
            </a:cxnLst>
            <a:rect l="0" t="0" r="r" b="b"/>
            <a:pathLst>
              <a:path w="21600" h="21600" extrusionOk="0">
                <a:moveTo>
                  <a:pt x="21574" y="21600"/>
                </a:moveTo>
                <a:lnTo>
                  <a:pt x="21600" y="0"/>
                </a:lnTo>
                <a:lnTo>
                  <a:pt x="1524" y="0"/>
                </a:lnTo>
                <a:lnTo>
                  <a:pt x="0" y="21215"/>
                </a:lnTo>
                <a:lnTo>
                  <a:pt x="21574" y="21600"/>
                </a:lnTo>
                <a:close/>
              </a:path>
            </a:pathLst>
          </a:custGeom>
          <a:solidFill>
            <a:srgbClr val="421E4E">
              <a:alpha val="75155"/>
            </a:srgbClr>
          </a:solidFill>
          <a:ln w="12700">
            <a:miter lim="400000"/>
          </a:ln>
        </p:spPr>
        <p:txBody>
          <a:bodyPr lIns="71437" tIns="71437" rIns="71437" bIns="71437" anchor="ctr"/>
          <a:lstStyle/>
          <a:p>
            <a:pPr>
              <a:defRPr sz="3200">
                <a:solidFill>
                  <a:schemeClr val="accent6">
                    <a:lumOff val="-21524"/>
                  </a:schemeClr>
                </a:solidFill>
              </a:defRPr>
            </a:pPr>
            <a:endParaRPr/>
          </a:p>
        </p:txBody>
      </p:sp>
      <p:sp>
        <p:nvSpPr>
          <p:cNvPr id="94" name="Shape 94"/>
          <p:cNvSpPr/>
          <p:nvPr/>
        </p:nvSpPr>
        <p:spPr>
          <a:xfrm>
            <a:off x="5486401" y="-4083004"/>
            <a:ext cx="23913544" cy="7922618"/>
          </a:xfrm>
          <a:custGeom>
            <a:avLst/>
            <a:gdLst/>
            <a:ahLst/>
            <a:cxnLst>
              <a:cxn ang="0">
                <a:pos x="wd2" y="hd2"/>
              </a:cxn>
              <a:cxn ang="5400000">
                <a:pos x="wd2" y="hd2"/>
              </a:cxn>
              <a:cxn ang="10800000">
                <a:pos x="wd2" y="hd2"/>
              </a:cxn>
              <a:cxn ang="16200000">
                <a:pos x="wd2" y="hd2"/>
              </a:cxn>
            </a:cxnLst>
            <a:rect l="0" t="0" r="r" b="b"/>
            <a:pathLst>
              <a:path w="21600" h="21600" extrusionOk="0">
                <a:moveTo>
                  <a:pt x="14726" y="21600"/>
                </a:moveTo>
                <a:lnTo>
                  <a:pt x="21600" y="0"/>
                </a:lnTo>
                <a:lnTo>
                  <a:pt x="5306" y="0"/>
                </a:lnTo>
                <a:lnTo>
                  <a:pt x="0" y="21561"/>
                </a:lnTo>
                <a:lnTo>
                  <a:pt x="14726" y="21600"/>
                </a:lnTo>
                <a:close/>
              </a:path>
            </a:pathLst>
          </a:custGeom>
          <a:solidFill>
            <a:srgbClr val="421E4E">
              <a:alpha val="75155"/>
            </a:srgbClr>
          </a:solidFill>
          <a:ln w="12700">
            <a:miter lim="400000"/>
          </a:ln>
        </p:spPr>
        <p:txBody>
          <a:bodyPr lIns="71437" tIns="71437" rIns="71437" bIns="71437" anchor="ctr"/>
          <a:lstStyle/>
          <a:p>
            <a:pPr>
              <a:defRPr sz="3200">
                <a:solidFill>
                  <a:schemeClr val="accent6">
                    <a:lumOff val="-21524"/>
                  </a:schemeClr>
                </a:solidFill>
              </a:defRPr>
            </a:pPr>
            <a:endParaRPr/>
          </a:p>
        </p:txBody>
      </p:sp>
      <p:sp>
        <p:nvSpPr>
          <p:cNvPr id="95" name="Shape 95"/>
          <p:cNvSpPr/>
          <p:nvPr/>
        </p:nvSpPr>
        <p:spPr>
          <a:xfrm>
            <a:off x="12741965" y="-5549908"/>
            <a:ext cx="13643533" cy="7978487"/>
          </a:xfrm>
          <a:custGeom>
            <a:avLst/>
            <a:gdLst/>
            <a:ahLst/>
            <a:cxnLst>
              <a:cxn ang="0">
                <a:pos x="wd2" y="hd2"/>
              </a:cxn>
              <a:cxn ang="5400000">
                <a:pos x="wd2" y="hd2"/>
              </a:cxn>
              <a:cxn ang="10800000">
                <a:pos x="wd2" y="hd2"/>
              </a:cxn>
              <a:cxn ang="16200000">
                <a:pos x="wd2" y="hd2"/>
              </a:cxn>
            </a:cxnLst>
            <a:rect l="0" t="0" r="r" b="b"/>
            <a:pathLst>
              <a:path w="21600" h="21600" extrusionOk="0">
                <a:moveTo>
                  <a:pt x="14726" y="21600"/>
                </a:moveTo>
                <a:lnTo>
                  <a:pt x="21600" y="0"/>
                </a:lnTo>
                <a:lnTo>
                  <a:pt x="5306" y="0"/>
                </a:lnTo>
                <a:lnTo>
                  <a:pt x="0" y="21215"/>
                </a:lnTo>
                <a:lnTo>
                  <a:pt x="14726" y="21600"/>
                </a:lnTo>
                <a:close/>
              </a:path>
            </a:pathLst>
          </a:custGeom>
          <a:solidFill>
            <a:srgbClr val="572964">
              <a:alpha val="67441"/>
            </a:srgbClr>
          </a:solidFill>
          <a:ln w="12700">
            <a:miter lim="400000"/>
          </a:ln>
        </p:spPr>
        <p:txBody>
          <a:bodyPr lIns="71437" tIns="71437" rIns="71437" bIns="71437" anchor="ctr"/>
          <a:lstStyle/>
          <a:p>
            <a:pPr>
              <a:defRPr sz="3200">
                <a:solidFill>
                  <a:schemeClr val="accent6">
                    <a:lumOff val="-21524"/>
                  </a:schemeClr>
                </a:solidFill>
              </a:defRPr>
            </a:pPr>
            <a:endParaRPr/>
          </a:p>
        </p:txBody>
      </p:sp>
      <p:pic>
        <p:nvPicPr>
          <p:cNvPr id="96" name="logos-blanco.png"/>
          <p:cNvPicPr>
            <a:picLocks noChangeAspect="1"/>
          </p:cNvPicPr>
          <p:nvPr/>
        </p:nvPicPr>
        <p:blipFill>
          <a:blip r:embed="rId2">
            <a:extLst/>
          </a:blip>
          <a:stretch>
            <a:fillRect/>
          </a:stretch>
        </p:blipFill>
        <p:spPr>
          <a:xfrm>
            <a:off x="14228680" y="12190835"/>
            <a:ext cx="8420101" cy="1358901"/>
          </a:xfrm>
          <a:prstGeom prst="rect">
            <a:avLst/>
          </a:prstGeom>
          <a:ln w="12700">
            <a:miter lim="400000"/>
          </a:ln>
        </p:spPr>
      </p:pic>
      <p:sp>
        <p:nvSpPr>
          <p:cNvPr id="97" name="Shape 97"/>
          <p:cNvSpPr/>
          <p:nvPr/>
        </p:nvSpPr>
        <p:spPr>
          <a:xfrm>
            <a:off x="2748507" y="12181007"/>
            <a:ext cx="9218206" cy="123110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855877">
              <a:defRPr sz="3700" b="1">
                <a:solidFill>
                  <a:srgbClr val="FFFFFF"/>
                </a:solidFill>
                <a:latin typeface="Montserrat"/>
                <a:ea typeface="Montserrat"/>
                <a:cs typeface="Montserrat"/>
                <a:sym typeface="Montserrat"/>
              </a:defRPr>
            </a:lvl1pPr>
          </a:lstStyle>
          <a:p>
            <a:r>
              <a:rPr lang="es-CO" dirty="0"/>
              <a:t>Dirección de Gobierno en línea</a:t>
            </a:r>
          </a:p>
          <a:p>
            <a:r>
              <a:rPr lang="es-CO" dirty="0"/>
              <a:t>Congreso de la República</a:t>
            </a:r>
            <a:endParaRPr dirty="0"/>
          </a:p>
        </p:txBody>
      </p:sp>
      <p:sp>
        <p:nvSpPr>
          <p:cNvPr id="98" name="Shape 98"/>
          <p:cNvSpPr/>
          <p:nvPr/>
        </p:nvSpPr>
        <p:spPr>
          <a:xfrm>
            <a:off x="7931426" y="1792474"/>
            <a:ext cx="15339945"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855877">
              <a:defRPr sz="8000">
                <a:solidFill>
                  <a:srgbClr val="FFFFFF"/>
                </a:solidFill>
                <a:latin typeface="BebasNeueBook"/>
                <a:ea typeface="BebasNeueBook"/>
                <a:cs typeface="BebasNeueBook"/>
                <a:sym typeface="BebasNeueBook"/>
              </a:defRPr>
            </a:lvl1pPr>
          </a:lstStyle>
          <a:p>
            <a:r>
              <a:rPr lang="es-CO" dirty="0"/>
              <a:t>CONGRESO ABIERTO y transparente</a:t>
            </a:r>
            <a:endParaRPr dirty="0"/>
          </a:p>
        </p:txBody>
      </p:sp>
      <p:sp>
        <p:nvSpPr>
          <p:cNvPr id="99" name="Shape 99"/>
          <p:cNvSpPr/>
          <p:nvPr/>
        </p:nvSpPr>
        <p:spPr>
          <a:xfrm>
            <a:off x="12781721" y="668483"/>
            <a:ext cx="8478282" cy="17600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defTabSz="855877">
              <a:defRPr sz="10500" b="1">
                <a:solidFill>
                  <a:srgbClr val="FFFFFF"/>
                </a:solidFill>
                <a:latin typeface="BebasNeueBold"/>
                <a:ea typeface="BebasNeueBold"/>
                <a:cs typeface="BebasNeueBold"/>
                <a:sym typeface="BebasNeueBold"/>
              </a:defRPr>
            </a:lvl1pPr>
          </a:lstStyle>
          <a:p>
            <a:r>
              <a:rPr lang="es-CO" dirty="0"/>
              <a:t>RESULTADOS TALLER</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4283545"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a:t>
            </a:r>
          </a:p>
        </p:txBody>
      </p:sp>
      <p:sp>
        <p:nvSpPr>
          <p:cNvPr id="33" name="Rectángulo redondeado 32"/>
          <p:cNvSpPr/>
          <p:nvPr/>
        </p:nvSpPr>
        <p:spPr>
          <a:xfrm>
            <a:off x="1249903" y="3508297"/>
            <a:ext cx="935665" cy="915914"/>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34" name="CuadroTexto 33"/>
          <p:cNvSpPr txBox="1"/>
          <p:nvPr/>
        </p:nvSpPr>
        <p:spPr>
          <a:xfrm>
            <a:off x="1228638" y="3508642"/>
            <a:ext cx="995595"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1</a:t>
            </a:r>
          </a:p>
        </p:txBody>
      </p:sp>
      <p:sp>
        <p:nvSpPr>
          <p:cNvPr id="35" name="Shape 115"/>
          <p:cNvSpPr/>
          <p:nvPr/>
        </p:nvSpPr>
        <p:spPr>
          <a:xfrm>
            <a:off x="2138317" y="3351781"/>
            <a:ext cx="6178905" cy="1252265"/>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3600" b="1" dirty="0">
                <a:solidFill>
                  <a:schemeClr val="accent5">
                    <a:lumMod val="60000"/>
                    <a:lumOff val="40000"/>
                  </a:schemeClr>
                </a:solidFill>
              </a:rPr>
              <a:t>Intereses y aprovechamiento por rol</a:t>
            </a:r>
          </a:p>
        </p:txBody>
      </p:sp>
      <p:sp>
        <p:nvSpPr>
          <p:cNvPr id="36" name="Rectángulo redondeado 35"/>
          <p:cNvSpPr/>
          <p:nvPr/>
        </p:nvSpPr>
        <p:spPr>
          <a:xfrm>
            <a:off x="1977021" y="3306700"/>
            <a:ext cx="5657155" cy="1360968"/>
          </a:xfrm>
          <a:prstGeom prst="roundRect">
            <a:avLst/>
          </a:prstGeom>
          <a:no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ángulo redondeado 23"/>
          <p:cNvSpPr/>
          <p:nvPr/>
        </p:nvSpPr>
        <p:spPr>
          <a:xfrm>
            <a:off x="8870114" y="3491823"/>
            <a:ext cx="935665" cy="915914"/>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CuadroTexto 24"/>
          <p:cNvSpPr txBox="1"/>
          <p:nvPr/>
        </p:nvSpPr>
        <p:spPr>
          <a:xfrm>
            <a:off x="8848849" y="3492168"/>
            <a:ext cx="995595"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2</a:t>
            </a:r>
          </a:p>
        </p:txBody>
      </p:sp>
      <p:sp>
        <p:nvSpPr>
          <p:cNvPr id="26" name="Shape 115"/>
          <p:cNvSpPr/>
          <p:nvPr/>
        </p:nvSpPr>
        <p:spPr>
          <a:xfrm>
            <a:off x="9758529" y="3581529"/>
            <a:ext cx="5658680" cy="75982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4000" b="1" dirty="0">
                <a:solidFill>
                  <a:schemeClr val="accent5">
                    <a:lumMod val="60000"/>
                    <a:lumOff val="40000"/>
                  </a:schemeClr>
                </a:solidFill>
              </a:rPr>
              <a:t>Interés del ciudadano</a:t>
            </a:r>
          </a:p>
        </p:txBody>
      </p:sp>
      <p:sp>
        <p:nvSpPr>
          <p:cNvPr id="27" name="Rectángulo redondeado 26"/>
          <p:cNvSpPr/>
          <p:nvPr/>
        </p:nvSpPr>
        <p:spPr>
          <a:xfrm>
            <a:off x="9597233" y="3290226"/>
            <a:ext cx="5607325" cy="1360968"/>
          </a:xfrm>
          <a:prstGeom prst="roundRect">
            <a:avLst/>
          </a:prstGeom>
          <a:no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Rectángulo redondeado 27"/>
          <p:cNvSpPr/>
          <p:nvPr/>
        </p:nvSpPr>
        <p:spPr>
          <a:xfrm>
            <a:off x="16674412" y="3491823"/>
            <a:ext cx="935665" cy="915914"/>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CuadroTexto 28"/>
          <p:cNvSpPr txBox="1"/>
          <p:nvPr/>
        </p:nvSpPr>
        <p:spPr>
          <a:xfrm>
            <a:off x="16653147" y="3492168"/>
            <a:ext cx="995595"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3</a:t>
            </a:r>
          </a:p>
        </p:txBody>
      </p:sp>
      <p:sp>
        <p:nvSpPr>
          <p:cNvPr id="30" name="Shape 115"/>
          <p:cNvSpPr/>
          <p:nvPr/>
        </p:nvSpPr>
        <p:spPr>
          <a:xfrm>
            <a:off x="17562827" y="3581529"/>
            <a:ext cx="5658680" cy="75982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4000" b="1" dirty="0">
                <a:solidFill>
                  <a:schemeClr val="accent5">
                    <a:lumMod val="60000"/>
                    <a:lumOff val="40000"/>
                  </a:schemeClr>
                </a:solidFill>
              </a:rPr>
              <a:t>Priorización</a:t>
            </a:r>
          </a:p>
        </p:txBody>
      </p:sp>
      <p:sp>
        <p:nvSpPr>
          <p:cNvPr id="31" name="Rectángulo redondeado 30"/>
          <p:cNvSpPr/>
          <p:nvPr/>
        </p:nvSpPr>
        <p:spPr>
          <a:xfrm>
            <a:off x="17401531" y="3290226"/>
            <a:ext cx="5607325" cy="1360968"/>
          </a:xfrm>
          <a:prstGeom prst="roundRect">
            <a:avLst/>
          </a:prstGeom>
          <a:no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 name="Conector recto 4"/>
          <p:cNvCxnSpPr/>
          <p:nvPr/>
        </p:nvCxnSpPr>
        <p:spPr>
          <a:xfrm>
            <a:off x="7931887" y="5252484"/>
            <a:ext cx="0" cy="6337004"/>
          </a:xfrm>
          <a:prstGeom prst="line">
            <a:avLst/>
          </a:prstGeom>
          <a:noFill/>
          <a:ln w="38100" cap="flat">
            <a:solidFill>
              <a:schemeClr val="accent4">
                <a:lumMod val="20000"/>
                <a:lumOff val="80000"/>
              </a:schemeClr>
            </a:solidFill>
            <a:prstDash val="sysDash"/>
            <a:miter lim="400000"/>
          </a:ln>
          <a:effectLst/>
          <a:sp3d/>
        </p:spPr>
        <p:style>
          <a:lnRef idx="0">
            <a:scrgbClr r="0" g="0" b="0"/>
          </a:lnRef>
          <a:fillRef idx="0">
            <a:scrgbClr r="0" g="0" b="0"/>
          </a:fillRef>
          <a:effectRef idx="0">
            <a:scrgbClr r="0" g="0" b="0"/>
          </a:effectRef>
          <a:fontRef idx="none"/>
        </p:style>
      </p:cxnSp>
      <p:cxnSp>
        <p:nvCxnSpPr>
          <p:cNvPr id="37" name="Conector recto 36"/>
          <p:cNvCxnSpPr/>
          <p:nvPr/>
        </p:nvCxnSpPr>
        <p:spPr>
          <a:xfrm>
            <a:off x="16186291" y="5252484"/>
            <a:ext cx="0" cy="6337004"/>
          </a:xfrm>
          <a:prstGeom prst="line">
            <a:avLst/>
          </a:prstGeom>
          <a:noFill/>
          <a:ln w="38100" cap="flat">
            <a:solidFill>
              <a:schemeClr val="accent4">
                <a:lumMod val="20000"/>
                <a:lumOff val="80000"/>
              </a:schemeClr>
            </a:solidFill>
            <a:prstDash val="sysDash"/>
            <a:miter lim="400000"/>
          </a:ln>
          <a:effectLst/>
          <a:sp3d/>
        </p:spPr>
        <p:style>
          <a:lnRef idx="0">
            <a:scrgbClr r="0" g="0" b="0"/>
          </a:lnRef>
          <a:fillRef idx="0">
            <a:scrgbClr r="0" g="0" b="0"/>
          </a:fillRef>
          <a:effectRef idx="0">
            <a:scrgbClr r="0" g="0" b="0"/>
          </a:effectRef>
          <a:fontRef idx="none"/>
        </p:style>
      </p:cxnSp>
      <p:sp>
        <p:nvSpPr>
          <p:cNvPr id="38" name="Shape 115"/>
          <p:cNvSpPr/>
          <p:nvPr/>
        </p:nvSpPr>
        <p:spPr>
          <a:xfrm>
            <a:off x="906295" y="6417649"/>
            <a:ext cx="5933773"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a:endParaRPr lang="es-ES" sz="3200" dirty="0">
              <a:solidFill>
                <a:srgbClr val="53585F"/>
              </a:solidFill>
              <a:latin typeface="Arial"/>
              <a:ea typeface="Arial"/>
              <a:cs typeface="Arial"/>
            </a:endParaRPr>
          </a:p>
        </p:txBody>
      </p:sp>
      <p:sp>
        <p:nvSpPr>
          <p:cNvPr id="39" name="Shape 115"/>
          <p:cNvSpPr/>
          <p:nvPr/>
        </p:nvSpPr>
        <p:spPr>
          <a:xfrm>
            <a:off x="424728" y="5419387"/>
            <a:ext cx="6784146" cy="654602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a:r>
              <a:rPr lang="es-ES" sz="3200" dirty="0">
                <a:solidFill>
                  <a:srgbClr val="53585F"/>
                </a:solidFill>
                <a:latin typeface="Arial"/>
                <a:ea typeface="Arial"/>
                <a:cs typeface="Arial"/>
              </a:rPr>
              <a:t>Según el rol de los participantes, identificar cuál es la información pública / Datos abiertos de mayor interés y la manera como podrían aprovecharla.</a:t>
            </a:r>
          </a:p>
          <a:p>
            <a:pPr algn="just"/>
            <a:endParaRPr lang="es-ES" sz="3200" dirty="0">
              <a:solidFill>
                <a:srgbClr val="53585F"/>
              </a:solidFill>
              <a:latin typeface="Arial"/>
              <a:ea typeface="Arial"/>
              <a:cs typeface="Arial"/>
            </a:endParaRPr>
          </a:p>
          <a:p>
            <a:pPr algn="just"/>
            <a:r>
              <a:rPr lang="es-ES" sz="3200" dirty="0">
                <a:solidFill>
                  <a:srgbClr val="53585F"/>
                </a:solidFill>
                <a:latin typeface="Arial"/>
                <a:ea typeface="Arial"/>
                <a:cs typeface="Arial"/>
              </a:rPr>
              <a:t>Perfiles de los participantes:</a:t>
            </a:r>
          </a:p>
          <a:p>
            <a:pPr marL="457200" indent="-457200" algn="just">
              <a:buFontTx/>
              <a:buChar char="-"/>
            </a:pPr>
            <a:r>
              <a:rPr lang="es-ES" sz="3200" dirty="0">
                <a:solidFill>
                  <a:srgbClr val="53585F"/>
                </a:solidFill>
                <a:latin typeface="Arial"/>
                <a:ea typeface="Arial"/>
                <a:cs typeface="Arial"/>
              </a:rPr>
              <a:t>Sociedad civil</a:t>
            </a:r>
          </a:p>
          <a:p>
            <a:pPr marL="457200" indent="-457200" algn="just">
              <a:buFontTx/>
              <a:buChar char="-"/>
            </a:pPr>
            <a:r>
              <a:rPr lang="es-ES" sz="3200" dirty="0">
                <a:solidFill>
                  <a:srgbClr val="53585F"/>
                </a:solidFill>
                <a:latin typeface="Arial"/>
                <a:ea typeface="Arial"/>
                <a:cs typeface="Arial"/>
              </a:rPr>
              <a:t>Periodistas</a:t>
            </a:r>
          </a:p>
          <a:p>
            <a:pPr marL="457200" indent="-457200" algn="just">
              <a:buFontTx/>
              <a:buChar char="-"/>
            </a:pPr>
            <a:r>
              <a:rPr lang="es-ES" sz="3200" dirty="0">
                <a:solidFill>
                  <a:srgbClr val="53585F"/>
                </a:solidFill>
                <a:latin typeface="Arial"/>
                <a:ea typeface="Arial"/>
                <a:cs typeface="Arial"/>
              </a:rPr>
              <a:t>Academia</a:t>
            </a:r>
          </a:p>
          <a:p>
            <a:pPr marL="457200" indent="-457200" algn="just">
              <a:buFontTx/>
              <a:buChar char="-"/>
            </a:pPr>
            <a:r>
              <a:rPr lang="es-ES" sz="3200" dirty="0">
                <a:solidFill>
                  <a:srgbClr val="53585F"/>
                </a:solidFill>
                <a:latin typeface="Arial"/>
                <a:ea typeface="Arial"/>
                <a:cs typeface="Arial"/>
              </a:rPr>
              <a:t>Entidades públicas</a:t>
            </a:r>
          </a:p>
          <a:p>
            <a:pPr marL="457200" indent="-457200" algn="just">
              <a:buFontTx/>
              <a:buChar char="-"/>
            </a:pPr>
            <a:r>
              <a:rPr lang="es-ES" sz="3200" dirty="0">
                <a:solidFill>
                  <a:srgbClr val="53585F"/>
                </a:solidFill>
                <a:latin typeface="Arial"/>
                <a:ea typeface="Arial"/>
                <a:cs typeface="Arial"/>
              </a:rPr>
              <a:t>Industria / Emprendedores</a:t>
            </a:r>
          </a:p>
          <a:p>
            <a:pPr marL="457200" indent="-457200" algn="just">
              <a:buFontTx/>
              <a:buChar char="-"/>
            </a:pPr>
            <a:r>
              <a:rPr lang="es-ES" sz="3200" dirty="0">
                <a:solidFill>
                  <a:srgbClr val="53585F"/>
                </a:solidFill>
                <a:latin typeface="Arial"/>
                <a:ea typeface="Arial"/>
                <a:cs typeface="Arial"/>
              </a:rPr>
              <a:t>Ciudadanos</a:t>
            </a:r>
          </a:p>
        </p:txBody>
      </p:sp>
      <p:sp>
        <p:nvSpPr>
          <p:cNvPr id="40" name="Shape 115"/>
          <p:cNvSpPr/>
          <p:nvPr/>
        </p:nvSpPr>
        <p:spPr>
          <a:xfrm>
            <a:off x="8657862" y="5432970"/>
            <a:ext cx="6784146" cy="359136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a:r>
              <a:rPr lang="es-ES" sz="3200" dirty="0">
                <a:solidFill>
                  <a:srgbClr val="53585F"/>
                </a:solidFill>
                <a:latin typeface="Arial"/>
                <a:ea typeface="Arial"/>
                <a:cs typeface="Arial"/>
              </a:rPr>
              <a:t>Desde la perspectiva del ciudadano, distinguir cuál es la información que le interesa, la cual hace parte de las funciones del Congreso y se relaciona con la transparencia en el desarrollo de las funciones y aspectos financieros.</a:t>
            </a:r>
          </a:p>
        </p:txBody>
      </p:sp>
      <p:sp>
        <p:nvSpPr>
          <p:cNvPr id="41" name="Shape 115"/>
          <p:cNvSpPr/>
          <p:nvPr/>
        </p:nvSpPr>
        <p:spPr>
          <a:xfrm>
            <a:off x="16813120" y="5432970"/>
            <a:ext cx="6784146" cy="260648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a:r>
              <a:rPr lang="es-ES" sz="3200" dirty="0">
                <a:solidFill>
                  <a:srgbClr val="53585F"/>
                </a:solidFill>
                <a:latin typeface="Arial"/>
                <a:ea typeface="Arial"/>
                <a:cs typeface="Arial"/>
              </a:rPr>
              <a:t>De la información identificada a la cual le gustaría acceder al ciudadano, priorizar el proceso de apertura y distinguir cuál podría presentarse como datos abiertos. </a:t>
            </a:r>
          </a:p>
        </p:txBody>
      </p:sp>
    </p:spTree>
    <p:extLst>
      <p:ext uri="{BB962C8B-B14F-4D97-AF65-F5344CB8AC3E}">
        <p14:creationId xmlns:p14="http://schemas.microsoft.com/office/powerpoint/2010/main" val="55982256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sp>
        <p:nvSpPr>
          <p:cNvPr id="8" name="Shape 115"/>
          <p:cNvSpPr/>
          <p:nvPr/>
        </p:nvSpPr>
        <p:spPr>
          <a:xfrm>
            <a:off x="7974419" y="3894448"/>
            <a:ext cx="15082532" cy="7469351"/>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Participaron 36 personas, entre los cuales se distinguen los siguientes roles: sociedad civil, periodistas, academia, entidades públicas, industria / emprendedores y ciudadanos.</a:t>
            </a:r>
          </a:p>
          <a:p>
            <a:pPr marL="457200" indent="-457200">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En total se analizaron </a:t>
            </a:r>
            <a:r>
              <a:rPr lang="es-ES" sz="2800" b="1" dirty="0">
                <a:latin typeface="Arial" panose="020B0604020202020204" pitchFamily="34" charset="0"/>
                <a:cs typeface="Arial" panose="020B0604020202020204" pitchFamily="34" charset="0"/>
              </a:rPr>
              <a:t>77</a:t>
            </a:r>
            <a:r>
              <a:rPr lang="es-ES" sz="2800" dirty="0">
                <a:latin typeface="Arial" panose="020B0604020202020204" pitchFamily="34" charset="0"/>
                <a:cs typeface="Arial" panose="020B0604020202020204" pitchFamily="34" charset="0"/>
              </a:rPr>
              <a:t> lienzos que fueron diligenciados por los diferentes asistentes al taller. Se identificaron patrones en cuanto a tipo de solicitudes y patrones por actor (periodista , academia, servidor público, sociedad civil) </a:t>
            </a:r>
          </a:p>
          <a:p>
            <a:pPr marL="457200" indent="-457200">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Se destaca la recurrencia por solicitudes que no están o no son susceptibles de estructurar en dato abierto pero sí forman parte de información pública. </a:t>
            </a:r>
          </a:p>
          <a:p>
            <a:pPr marL="457200" indent="-457200">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En cuanto a usos, es constante la necesidad de tener usos encaminados al control social: desde diversos roles (periodista,  sociedad civil, academia) se evidencia la necesidad de hacer veeduría de sus parlamentarios. </a:t>
            </a:r>
          </a:p>
          <a:p>
            <a:pPr marL="457200" indent="-457200">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Si bien existe un interés general por los temas asociados a la labor legislativa, hay un alto grado de interés por información asociada a los parlamentarios como : uso de los recursos, hoja de vida, conflicto de intereses, etc. </a:t>
            </a:r>
          </a:p>
        </p:txBody>
      </p:sp>
      <p:sp>
        <p:nvSpPr>
          <p:cNvPr id="9" name="Shape 116"/>
          <p:cNvSpPr/>
          <p:nvPr/>
        </p:nvSpPr>
        <p:spPr>
          <a:xfrm>
            <a:off x="3377635" y="3894448"/>
            <a:ext cx="4613018" cy="88293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4800" b="1">
                <a:solidFill>
                  <a:schemeClr val="accent6">
                    <a:lumOff val="-21524"/>
                  </a:schemeClr>
                </a:solidFill>
                <a:latin typeface="Arial"/>
                <a:ea typeface="Arial"/>
                <a:cs typeface="Arial"/>
                <a:sym typeface="Arial"/>
              </a:defRPr>
            </a:lvl1pPr>
          </a:lstStyle>
          <a:p>
            <a:r>
              <a:rPr lang="es-CO" dirty="0"/>
              <a:t>RESULTADOS</a:t>
            </a:r>
            <a:endParaRPr dirty="0"/>
          </a:p>
        </p:txBody>
      </p:sp>
    </p:spTree>
    <p:extLst>
      <p:ext uri="{BB962C8B-B14F-4D97-AF65-F5344CB8AC3E}">
        <p14:creationId xmlns:p14="http://schemas.microsoft.com/office/powerpoint/2010/main" val="36300388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graphicFrame>
        <p:nvGraphicFramePr>
          <p:cNvPr id="7" name="Gráfico 6"/>
          <p:cNvGraphicFramePr>
            <a:graphicFrameLocks/>
          </p:cNvGraphicFramePr>
          <p:nvPr>
            <p:extLst>
              <p:ext uri="{D42A27DB-BD31-4B8C-83A1-F6EECF244321}">
                <p14:modId xmlns:p14="http://schemas.microsoft.com/office/powerpoint/2010/main" val="1482589134"/>
              </p:ext>
            </p:extLst>
          </p:nvPr>
        </p:nvGraphicFramePr>
        <p:xfrm>
          <a:off x="1702960" y="3415887"/>
          <a:ext cx="9940023" cy="834372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ector recto 8"/>
          <p:cNvCxnSpPr/>
          <p:nvPr/>
        </p:nvCxnSpPr>
        <p:spPr>
          <a:xfrm>
            <a:off x="11950994" y="4295553"/>
            <a:ext cx="0" cy="6337004"/>
          </a:xfrm>
          <a:prstGeom prst="line">
            <a:avLst/>
          </a:prstGeom>
          <a:noFill/>
          <a:ln w="38100" cap="flat">
            <a:solidFill>
              <a:schemeClr val="accent6">
                <a:lumMod val="75000"/>
              </a:schemeClr>
            </a:solidFill>
            <a:prstDash val="sysDash"/>
            <a:miter lim="400000"/>
          </a:ln>
          <a:effectLst/>
          <a:sp3d/>
        </p:spPr>
        <p:style>
          <a:lnRef idx="0">
            <a:scrgbClr r="0" g="0" b="0"/>
          </a:lnRef>
          <a:fillRef idx="0">
            <a:scrgbClr r="0" g="0" b="0"/>
          </a:fillRef>
          <a:effectRef idx="0">
            <a:scrgbClr r="0" g="0" b="0"/>
          </a:effectRef>
          <a:fontRef idx="none"/>
        </p:style>
      </p:cxnSp>
      <p:sp>
        <p:nvSpPr>
          <p:cNvPr id="10" name="CuadroTexto 9"/>
          <p:cNvSpPr txBox="1"/>
          <p:nvPr/>
        </p:nvSpPr>
        <p:spPr>
          <a:xfrm>
            <a:off x="942064" y="2801216"/>
            <a:ext cx="7783033"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Necesidades de información</a:t>
            </a:r>
            <a:endParaRPr lang="es-CO" sz="4000" dirty="0">
              <a:solidFill>
                <a:schemeClr val="accent6">
                  <a:lumMod val="75000"/>
                </a:schemeClr>
              </a:solidFill>
            </a:endParaRPr>
          </a:p>
        </p:txBody>
      </p:sp>
      <p:sp>
        <p:nvSpPr>
          <p:cNvPr id="11" name="CuadroTexto 10"/>
          <p:cNvSpPr txBox="1"/>
          <p:nvPr/>
        </p:nvSpPr>
        <p:spPr>
          <a:xfrm>
            <a:off x="12510238" y="2801216"/>
            <a:ext cx="7783033"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Propuestas de uso</a:t>
            </a:r>
            <a:endParaRPr lang="es-CO" sz="4000" dirty="0">
              <a:solidFill>
                <a:schemeClr val="accent6">
                  <a:lumMod val="75000"/>
                </a:schemeClr>
              </a:solidFill>
            </a:endParaRPr>
          </a:p>
        </p:txBody>
      </p:sp>
      <p:graphicFrame>
        <p:nvGraphicFramePr>
          <p:cNvPr id="12" name="Gráfico 11"/>
          <p:cNvGraphicFramePr>
            <a:graphicFrameLocks/>
          </p:cNvGraphicFramePr>
          <p:nvPr>
            <p:extLst>
              <p:ext uri="{D42A27DB-BD31-4B8C-83A1-F6EECF244321}">
                <p14:modId xmlns:p14="http://schemas.microsoft.com/office/powerpoint/2010/main" val="2615976490"/>
              </p:ext>
            </p:extLst>
          </p:nvPr>
        </p:nvGraphicFramePr>
        <p:xfrm>
          <a:off x="11685514" y="4084258"/>
          <a:ext cx="11791174" cy="7675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56147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pic>
        <p:nvPicPr>
          <p:cNvPr id="14" name="Imagen 13"/>
          <p:cNvPicPr>
            <a:picLocks noChangeAspect="1"/>
          </p:cNvPicPr>
          <p:nvPr/>
        </p:nvPicPr>
        <p:blipFill>
          <a:blip r:embed="rId2"/>
          <a:stretch>
            <a:fillRect/>
          </a:stretch>
        </p:blipFill>
        <p:spPr>
          <a:xfrm>
            <a:off x="893134" y="3381153"/>
            <a:ext cx="16070158" cy="8121092"/>
          </a:xfrm>
          <a:prstGeom prst="rect">
            <a:avLst/>
          </a:prstGeom>
        </p:spPr>
      </p:pic>
      <p:sp>
        <p:nvSpPr>
          <p:cNvPr id="15" name="Rectángulo 14"/>
          <p:cNvSpPr/>
          <p:nvPr/>
        </p:nvSpPr>
        <p:spPr>
          <a:xfrm>
            <a:off x="17047535" y="3071309"/>
            <a:ext cx="6620540" cy="8762013"/>
          </a:xfrm>
          <a:prstGeom prst="rect">
            <a:avLst/>
          </a:prstGeom>
          <a:ln w="12700">
            <a:miter lim="400000"/>
          </a:ln>
        </p:spPr>
        <p:txBody>
          <a:bodyPr wrap="square" lIns="71437" tIns="71437" rIns="71437" bIns="71437" anchor="ctr">
            <a:spAutoFit/>
          </a:bodyPr>
          <a:lstStyle/>
          <a:p>
            <a:pPr algn="just"/>
            <a:r>
              <a:rPr lang="es-CO" sz="2800" b="1" dirty="0">
                <a:solidFill>
                  <a:srgbClr val="53585F"/>
                </a:solidFill>
                <a:latin typeface="Arial"/>
                <a:ea typeface="Arial"/>
                <a:cs typeface="Arial"/>
              </a:rPr>
              <a:t>CONCLUSIONES</a:t>
            </a:r>
          </a:p>
          <a:p>
            <a:pPr algn="just"/>
            <a:endParaRPr lang="es-CO" sz="2800" dirty="0">
              <a:solidFill>
                <a:srgbClr val="53585F"/>
              </a:solidFill>
              <a:latin typeface="Arial"/>
              <a:ea typeface="Arial"/>
              <a:cs typeface="Arial"/>
            </a:endParaRPr>
          </a:p>
          <a:p>
            <a:pPr marL="514350" indent="-514350" algn="just">
              <a:buFont typeface="+mj-lt"/>
              <a:buAutoNum type="arabicPeriod"/>
            </a:pPr>
            <a:r>
              <a:rPr lang="es-CO" sz="2800" dirty="0">
                <a:solidFill>
                  <a:srgbClr val="53585F"/>
                </a:solidFill>
                <a:latin typeface="Arial"/>
                <a:ea typeface="Arial"/>
                <a:cs typeface="Arial"/>
              </a:rPr>
              <a:t>En las opciones de aprovechamiento existe una tendencia al desarrollo de soluciones o herramientas que permitan visualizar fácilmente  lo que hacen los parlamentarios y cómo desde su trabajo responden a la confianza que los ciudadanos han depositado en ellos con su voto. </a:t>
            </a:r>
          </a:p>
          <a:p>
            <a:pPr marL="514350" indent="-514350" algn="just">
              <a:buFont typeface="+mj-lt"/>
              <a:buAutoNum type="arabicPeriod"/>
            </a:pPr>
            <a:endParaRPr lang="es-CO" sz="2800" dirty="0">
              <a:solidFill>
                <a:srgbClr val="53585F"/>
              </a:solidFill>
              <a:latin typeface="Arial"/>
              <a:ea typeface="Arial"/>
              <a:cs typeface="Arial"/>
            </a:endParaRPr>
          </a:p>
          <a:p>
            <a:pPr marL="514350" indent="-514350" algn="just">
              <a:buFont typeface="+mj-lt"/>
              <a:buAutoNum type="arabicPeriod"/>
            </a:pPr>
            <a:r>
              <a:rPr lang="es-CO" sz="2800" dirty="0">
                <a:solidFill>
                  <a:srgbClr val="53585F"/>
                </a:solidFill>
                <a:latin typeface="Arial"/>
                <a:ea typeface="Arial"/>
                <a:cs typeface="Arial"/>
              </a:rPr>
              <a:t>Además del trabajo realizado como parte de su ejercicio legislativo,  también se evidencia la necesidad de conocer cuál ha sido su hoja de vida, en qué cargos se han desempeñado tanto públicos como privados y cuáles son los posibles intereses que pueden o no tener en el momento de realizar su labro. </a:t>
            </a:r>
          </a:p>
        </p:txBody>
      </p:sp>
      <p:sp>
        <p:nvSpPr>
          <p:cNvPr id="16" name="CuadroTexto 15"/>
          <p:cNvSpPr txBox="1"/>
          <p:nvPr/>
        </p:nvSpPr>
        <p:spPr>
          <a:xfrm>
            <a:off x="893134" y="2602086"/>
            <a:ext cx="3806456"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Sociedad </a:t>
            </a:r>
            <a:r>
              <a:rPr lang="es-CO" sz="4000" dirty="0">
                <a:solidFill>
                  <a:schemeClr val="accent6">
                    <a:lumMod val="75000"/>
                  </a:schemeClr>
                </a:solidFill>
              </a:rPr>
              <a:t>civil</a:t>
            </a:r>
          </a:p>
        </p:txBody>
      </p:sp>
    </p:spTree>
    <p:extLst>
      <p:ext uri="{BB962C8B-B14F-4D97-AF65-F5344CB8AC3E}">
        <p14:creationId xmlns:p14="http://schemas.microsoft.com/office/powerpoint/2010/main" val="188199575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sp>
        <p:nvSpPr>
          <p:cNvPr id="15" name="Rectángulo 14"/>
          <p:cNvSpPr/>
          <p:nvPr/>
        </p:nvSpPr>
        <p:spPr>
          <a:xfrm>
            <a:off x="17047535" y="4018143"/>
            <a:ext cx="6620540" cy="7038464"/>
          </a:xfrm>
          <a:prstGeom prst="rect">
            <a:avLst/>
          </a:prstGeom>
          <a:ln w="12700">
            <a:miter lim="400000"/>
          </a:ln>
        </p:spPr>
        <p:txBody>
          <a:bodyPr wrap="square" lIns="71437" tIns="71437" rIns="71437" bIns="71437" anchor="ctr">
            <a:spAutoFit/>
          </a:bodyPr>
          <a:lstStyle/>
          <a:p>
            <a:pPr algn="just"/>
            <a:r>
              <a:rPr lang="es-CO" sz="2800" b="1" dirty="0">
                <a:solidFill>
                  <a:srgbClr val="53585F"/>
                </a:solidFill>
                <a:latin typeface="Arial"/>
                <a:ea typeface="Arial"/>
                <a:cs typeface="Arial"/>
              </a:rPr>
              <a:t>CONCLUSIONES</a:t>
            </a:r>
          </a:p>
          <a:p>
            <a:pPr algn="just"/>
            <a:endParaRPr lang="es-CO" sz="2800" dirty="0">
              <a:solidFill>
                <a:srgbClr val="53585F"/>
              </a:solidFill>
              <a:latin typeface="Arial"/>
              <a:ea typeface="Arial"/>
              <a:cs typeface="Arial"/>
            </a:endParaRPr>
          </a:p>
          <a:p>
            <a:pPr algn="just"/>
            <a:r>
              <a:rPr lang="es-ES" sz="2800" dirty="0">
                <a:solidFill>
                  <a:srgbClr val="53585F"/>
                </a:solidFill>
                <a:latin typeface="Arial"/>
                <a:ea typeface="Arial"/>
                <a:cs typeface="Arial"/>
              </a:rPr>
              <a:t>La solicitudes desde este rol se enfocan en tener las bases de datos en formatos reutilizables de manera que posibiliten la realización de productos digitales (principalmente infografías interactivas) que permitan a su audiencia entender mejor la labor del legislativo. Las unidades de datos de los grandes periódicos del mundo realizan su trabajo periodístico presentando sus temas  con diversidad de visualizaciones. Las visualizaciones también facilitan la difusión de información periodística a través de redes sociales. </a:t>
            </a:r>
            <a:endParaRPr lang="es-CO" sz="2800" dirty="0">
              <a:solidFill>
                <a:srgbClr val="53585F"/>
              </a:solidFill>
              <a:latin typeface="Arial"/>
              <a:ea typeface="Arial"/>
              <a:cs typeface="Arial"/>
            </a:endParaRPr>
          </a:p>
        </p:txBody>
      </p:sp>
      <p:sp>
        <p:nvSpPr>
          <p:cNvPr id="16" name="CuadroTexto 15"/>
          <p:cNvSpPr txBox="1"/>
          <p:nvPr/>
        </p:nvSpPr>
        <p:spPr>
          <a:xfrm>
            <a:off x="808074" y="3218771"/>
            <a:ext cx="3806456"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Periodistas</a:t>
            </a:r>
            <a:endParaRPr lang="es-CO" sz="4000" dirty="0">
              <a:solidFill>
                <a:schemeClr val="accent6">
                  <a:lumMod val="75000"/>
                </a:schemeClr>
              </a:solidFill>
            </a:endParaRPr>
          </a:p>
        </p:txBody>
      </p:sp>
      <p:pic>
        <p:nvPicPr>
          <p:cNvPr id="3" name="Imagen 2"/>
          <p:cNvPicPr>
            <a:picLocks noChangeAspect="1"/>
          </p:cNvPicPr>
          <p:nvPr/>
        </p:nvPicPr>
        <p:blipFill>
          <a:blip r:embed="rId2"/>
          <a:stretch>
            <a:fillRect/>
          </a:stretch>
        </p:blipFill>
        <p:spPr>
          <a:xfrm>
            <a:off x="893133" y="4047503"/>
            <a:ext cx="15881743" cy="7010355"/>
          </a:xfrm>
          <a:prstGeom prst="rect">
            <a:avLst/>
          </a:prstGeom>
        </p:spPr>
      </p:pic>
    </p:spTree>
    <p:extLst>
      <p:ext uri="{BB962C8B-B14F-4D97-AF65-F5344CB8AC3E}">
        <p14:creationId xmlns:p14="http://schemas.microsoft.com/office/powerpoint/2010/main" val="32636337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sp>
        <p:nvSpPr>
          <p:cNvPr id="15" name="Rectángulo 14"/>
          <p:cNvSpPr/>
          <p:nvPr/>
        </p:nvSpPr>
        <p:spPr>
          <a:xfrm>
            <a:off x="17047535" y="4667267"/>
            <a:ext cx="6620540" cy="5314916"/>
          </a:xfrm>
          <a:prstGeom prst="rect">
            <a:avLst/>
          </a:prstGeom>
          <a:ln w="12700">
            <a:miter lim="400000"/>
          </a:ln>
        </p:spPr>
        <p:txBody>
          <a:bodyPr wrap="square" lIns="71437" tIns="71437" rIns="71437" bIns="71437" anchor="ctr">
            <a:spAutoFit/>
          </a:bodyPr>
          <a:lstStyle/>
          <a:p>
            <a:pPr algn="just"/>
            <a:r>
              <a:rPr lang="es-CO" sz="2800" b="1" dirty="0">
                <a:solidFill>
                  <a:srgbClr val="53585F"/>
                </a:solidFill>
                <a:latin typeface="Arial"/>
                <a:ea typeface="Arial"/>
                <a:cs typeface="Arial"/>
              </a:rPr>
              <a:t>CONCLUSIONES</a:t>
            </a:r>
          </a:p>
          <a:p>
            <a:pPr algn="just"/>
            <a:endParaRPr lang="es-CO" sz="2800" dirty="0">
              <a:solidFill>
                <a:srgbClr val="53585F"/>
              </a:solidFill>
              <a:latin typeface="Arial"/>
              <a:ea typeface="Arial"/>
              <a:cs typeface="Arial"/>
            </a:endParaRPr>
          </a:p>
          <a:p>
            <a:pPr algn="just"/>
            <a:r>
              <a:rPr lang="es-ES" sz="2800" dirty="0">
                <a:solidFill>
                  <a:srgbClr val="53585F"/>
                </a:solidFill>
                <a:latin typeface="Arial"/>
                <a:ea typeface="Arial"/>
                <a:cs typeface="Arial"/>
              </a:rPr>
              <a:t>Desde el quehacer del servidor público, vinculado o no con el Congreso, se hace necesario contar con un mecanismo para hacer control social sobre las funciones, equipo humano de cada congresista y asignación salarial /gasto presupuestal. Esto con el fin de identificar cómo se manejan los recursos de la entidad en la que trabaja el servidor público. </a:t>
            </a:r>
            <a:endParaRPr lang="es-CO" sz="2800" dirty="0">
              <a:solidFill>
                <a:srgbClr val="53585F"/>
              </a:solidFill>
              <a:latin typeface="Arial"/>
              <a:ea typeface="Arial"/>
              <a:cs typeface="Arial"/>
            </a:endParaRPr>
          </a:p>
        </p:txBody>
      </p:sp>
      <p:sp>
        <p:nvSpPr>
          <p:cNvPr id="16" name="CuadroTexto 15"/>
          <p:cNvSpPr txBox="1"/>
          <p:nvPr/>
        </p:nvSpPr>
        <p:spPr>
          <a:xfrm>
            <a:off x="808074" y="3218771"/>
            <a:ext cx="5635256"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Servidores públicos</a:t>
            </a:r>
            <a:endParaRPr lang="es-CO" sz="4000" dirty="0">
              <a:solidFill>
                <a:schemeClr val="accent6">
                  <a:lumMod val="75000"/>
                </a:schemeClr>
              </a:solidFill>
            </a:endParaRPr>
          </a:p>
        </p:txBody>
      </p:sp>
      <p:pic>
        <p:nvPicPr>
          <p:cNvPr id="4" name="Imagen 3"/>
          <p:cNvPicPr>
            <a:picLocks noChangeAspect="1"/>
          </p:cNvPicPr>
          <p:nvPr/>
        </p:nvPicPr>
        <p:blipFill>
          <a:blip r:embed="rId2"/>
          <a:stretch>
            <a:fillRect/>
          </a:stretch>
        </p:blipFill>
        <p:spPr>
          <a:xfrm>
            <a:off x="808074" y="4018143"/>
            <a:ext cx="15845020" cy="6678210"/>
          </a:xfrm>
          <a:prstGeom prst="rect">
            <a:avLst/>
          </a:prstGeom>
        </p:spPr>
      </p:pic>
    </p:spTree>
    <p:extLst>
      <p:ext uri="{BB962C8B-B14F-4D97-AF65-F5344CB8AC3E}">
        <p14:creationId xmlns:p14="http://schemas.microsoft.com/office/powerpoint/2010/main" val="63319367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y aprovechamiento según el rol</a:t>
            </a:r>
          </a:p>
        </p:txBody>
      </p:sp>
      <p:sp>
        <p:nvSpPr>
          <p:cNvPr id="15" name="Rectángulo 14"/>
          <p:cNvSpPr/>
          <p:nvPr/>
        </p:nvSpPr>
        <p:spPr>
          <a:xfrm>
            <a:off x="16771088" y="2454565"/>
            <a:ext cx="6620540" cy="4083809"/>
          </a:xfrm>
          <a:prstGeom prst="rect">
            <a:avLst/>
          </a:prstGeom>
          <a:ln w="12700">
            <a:miter lim="400000"/>
          </a:ln>
        </p:spPr>
        <p:txBody>
          <a:bodyPr wrap="square" lIns="71437" tIns="71437" rIns="71437" bIns="71437" anchor="ctr">
            <a:spAutoFit/>
          </a:bodyPr>
          <a:lstStyle/>
          <a:p>
            <a:pPr algn="just"/>
            <a:r>
              <a:rPr lang="es-CO" sz="2800" b="1" dirty="0">
                <a:solidFill>
                  <a:srgbClr val="53585F"/>
                </a:solidFill>
                <a:latin typeface="Arial"/>
                <a:ea typeface="Arial"/>
                <a:cs typeface="Arial"/>
              </a:rPr>
              <a:t>CONCLUSIONES</a:t>
            </a:r>
          </a:p>
          <a:p>
            <a:pPr algn="just"/>
            <a:endParaRPr lang="es-CO" sz="2800" dirty="0">
              <a:solidFill>
                <a:srgbClr val="53585F"/>
              </a:solidFill>
              <a:latin typeface="Arial"/>
              <a:ea typeface="Arial"/>
              <a:cs typeface="Arial"/>
            </a:endParaRPr>
          </a:p>
          <a:p>
            <a:pPr algn="l"/>
            <a:r>
              <a:rPr lang="es-ES" sz="2500" dirty="0">
                <a:solidFill>
                  <a:schemeClr val="tx1"/>
                </a:solidFill>
                <a:latin typeface="Arial"/>
                <a:ea typeface="Arial"/>
                <a:cs typeface="Arial"/>
              </a:rPr>
              <a:t>En los ciudadanos el tema que presenta un patrón más recurrente tiene que ver con la simplicidad de lenguaje que se usa en las comunicaciones oficiales </a:t>
            </a:r>
            <a:r>
              <a:rPr lang="es-ES" sz="2500" dirty="0">
                <a:solidFill>
                  <a:schemeClr val="tx1"/>
                </a:solidFill>
                <a:latin typeface="Arial" panose="020B0604020202020204" pitchFamily="34" charset="0"/>
                <a:cs typeface="Arial" panose="020B0604020202020204" pitchFamily="34" charset="0"/>
              </a:rPr>
              <a:t>que</a:t>
            </a:r>
            <a:r>
              <a:rPr lang="es-ES" sz="2500" dirty="0">
                <a:solidFill>
                  <a:schemeClr val="tx1"/>
                </a:solidFill>
                <a:latin typeface="Arial"/>
                <a:ea typeface="Arial"/>
                <a:cs typeface="Arial"/>
              </a:rPr>
              <a:t> surgen desde el congreso. Se hace necesario buscar un mecanismo que explique al ciudadano aquellos conceptos, términos y procedimientos cargados de tecnicismos. </a:t>
            </a:r>
            <a:endParaRPr lang="es-CO" sz="2500" dirty="0">
              <a:solidFill>
                <a:schemeClr val="tx1"/>
              </a:solidFill>
              <a:latin typeface="Arial"/>
              <a:ea typeface="Arial"/>
              <a:cs typeface="Arial"/>
            </a:endParaRPr>
          </a:p>
        </p:txBody>
      </p:sp>
      <p:sp>
        <p:nvSpPr>
          <p:cNvPr id="16" name="CuadroTexto 15"/>
          <p:cNvSpPr txBox="1"/>
          <p:nvPr/>
        </p:nvSpPr>
        <p:spPr>
          <a:xfrm>
            <a:off x="808074" y="2729676"/>
            <a:ext cx="5635256"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Ciudadanos</a:t>
            </a:r>
            <a:endParaRPr lang="es-CO" sz="4000" dirty="0">
              <a:solidFill>
                <a:schemeClr val="accent6">
                  <a:lumMod val="75000"/>
                </a:schemeClr>
              </a:solidFill>
            </a:endParaRPr>
          </a:p>
        </p:txBody>
      </p:sp>
      <p:pic>
        <p:nvPicPr>
          <p:cNvPr id="3" name="Imagen 2"/>
          <p:cNvPicPr>
            <a:picLocks noChangeAspect="1"/>
          </p:cNvPicPr>
          <p:nvPr/>
        </p:nvPicPr>
        <p:blipFill>
          <a:blip r:embed="rId2"/>
          <a:stretch>
            <a:fillRect/>
          </a:stretch>
        </p:blipFill>
        <p:spPr>
          <a:xfrm>
            <a:off x="808074" y="3489498"/>
            <a:ext cx="15648001" cy="2227081"/>
          </a:xfrm>
          <a:prstGeom prst="rect">
            <a:avLst/>
          </a:prstGeom>
        </p:spPr>
      </p:pic>
      <p:sp>
        <p:nvSpPr>
          <p:cNvPr id="12" name="CuadroTexto 11"/>
          <p:cNvSpPr txBox="1"/>
          <p:nvPr/>
        </p:nvSpPr>
        <p:spPr>
          <a:xfrm>
            <a:off x="808074" y="6330376"/>
            <a:ext cx="5635256"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rgbClr val="7030A0"/>
                </a:solidFill>
              </a:rPr>
              <a:t>Academia</a:t>
            </a:r>
            <a:endParaRPr lang="es-CO" sz="4000" dirty="0">
              <a:solidFill>
                <a:schemeClr val="accent6">
                  <a:lumMod val="75000"/>
                </a:schemeClr>
              </a:solidFill>
            </a:endParaRPr>
          </a:p>
        </p:txBody>
      </p:sp>
      <p:pic>
        <p:nvPicPr>
          <p:cNvPr id="9" name="Imagen 8"/>
          <p:cNvPicPr>
            <a:picLocks noChangeAspect="1"/>
          </p:cNvPicPr>
          <p:nvPr/>
        </p:nvPicPr>
        <p:blipFill>
          <a:blip r:embed="rId3"/>
          <a:stretch>
            <a:fillRect/>
          </a:stretch>
        </p:blipFill>
        <p:spPr>
          <a:xfrm>
            <a:off x="808073" y="7090198"/>
            <a:ext cx="15648001" cy="2227081"/>
          </a:xfrm>
          <a:prstGeom prst="rect">
            <a:avLst/>
          </a:prstGeom>
        </p:spPr>
      </p:pic>
      <p:sp>
        <p:nvSpPr>
          <p:cNvPr id="10" name="Rectángulo 9"/>
          <p:cNvSpPr/>
          <p:nvPr/>
        </p:nvSpPr>
        <p:spPr>
          <a:xfrm>
            <a:off x="16771088" y="6920077"/>
            <a:ext cx="6733955" cy="1631216"/>
          </a:xfrm>
          <a:prstGeom prst="rect">
            <a:avLst/>
          </a:prstGeom>
        </p:spPr>
        <p:txBody>
          <a:bodyPr wrap="square">
            <a:spAutoFit/>
          </a:bodyPr>
          <a:lstStyle/>
          <a:p>
            <a:pPr algn="l"/>
            <a:r>
              <a:rPr lang="es-CO" sz="2500" dirty="0">
                <a:latin typeface="Arial" panose="020B0604020202020204" pitchFamily="34" charset="0"/>
                <a:cs typeface="Arial" panose="020B0604020202020204" pitchFamily="34" charset="0"/>
              </a:rPr>
              <a:t>El interés académico en datos abiertos del Legislativo se centra en el análisis de los datos propios del </a:t>
            </a:r>
            <a:r>
              <a:rPr lang="es-CO" sz="2500" dirty="0">
                <a:solidFill>
                  <a:srgbClr val="53585F"/>
                </a:solidFill>
                <a:latin typeface="Arial" panose="020B0604020202020204" pitchFamily="34" charset="0"/>
                <a:ea typeface="Arial"/>
                <a:cs typeface="Arial" panose="020B0604020202020204" pitchFamily="34" charset="0"/>
              </a:rPr>
              <a:t>congreso</a:t>
            </a:r>
            <a:r>
              <a:rPr lang="es-CO" sz="2500" dirty="0">
                <a:latin typeface="Arial" panose="020B0604020202020204" pitchFamily="34" charset="0"/>
                <a:cs typeface="Arial" panose="020B0604020202020204" pitchFamily="34" charset="0"/>
              </a:rPr>
              <a:t> y también combinados con otras fuentes de información. </a:t>
            </a:r>
          </a:p>
        </p:txBody>
      </p:sp>
      <p:pic>
        <p:nvPicPr>
          <p:cNvPr id="13" name="Imagen 12"/>
          <p:cNvPicPr>
            <a:picLocks noChangeAspect="1"/>
          </p:cNvPicPr>
          <p:nvPr/>
        </p:nvPicPr>
        <p:blipFill>
          <a:blip r:embed="rId4"/>
          <a:stretch>
            <a:fillRect/>
          </a:stretch>
        </p:blipFill>
        <p:spPr>
          <a:xfrm>
            <a:off x="808072" y="10664864"/>
            <a:ext cx="15648001" cy="667048"/>
          </a:xfrm>
          <a:prstGeom prst="rect">
            <a:avLst/>
          </a:prstGeom>
        </p:spPr>
      </p:pic>
      <p:sp>
        <p:nvSpPr>
          <p:cNvPr id="18" name="CuadroTexto 17"/>
          <p:cNvSpPr txBox="1"/>
          <p:nvPr/>
        </p:nvSpPr>
        <p:spPr>
          <a:xfrm>
            <a:off x="811619" y="9948988"/>
            <a:ext cx="7205330" cy="759822"/>
          </a:xfrm>
          <a:prstGeom prst="rect">
            <a:avLst/>
          </a:prstGeom>
          <a:ln w="12700">
            <a:miter lim="400000"/>
          </a:ln>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a:defRPr sz="2800" b="1">
                <a:solidFill>
                  <a:srgbClr val="53585F"/>
                </a:solidFill>
                <a:latin typeface="Arial"/>
                <a:ea typeface="Arial"/>
                <a:cs typeface="Arial"/>
              </a:defRPr>
            </a:lvl1pPr>
          </a:lstStyle>
          <a:p>
            <a:r>
              <a:rPr lang="es-CO" sz="4000" dirty="0">
                <a:solidFill>
                  <a:schemeClr val="accent6">
                    <a:lumMod val="75000"/>
                  </a:schemeClr>
                </a:solidFill>
              </a:rPr>
              <a:t>Emprendedor - Industria</a:t>
            </a:r>
          </a:p>
        </p:txBody>
      </p:sp>
      <p:sp>
        <p:nvSpPr>
          <p:cNvPr id="19" name="Rectángulo 18"/>
          <p:cNvSpPr/>
          <p:nvPr/>
        </p:nvSpPr>
        <p:spPr>
          <a:xfrm>
            <a:off x="16771088" y="10493049"/>
            <a:ext cx="6733955" cy="2400657"/>
          </a:xfrm>
          <a:prstGeom prst="rect">
            <a:avLst/>
          </a:prstGeom>
        </p:spPr>
        <p:txBody>
          <a:bodyPr wrap="square">
            <a:spAutoFit/>
          </a:bodyPr>
          <a:lstStyle/>
          <a:p>
            <a:pPr algn="l"/>
            <a:r>
              <a:rPr lang="es-ES" sz="2500" dirty="0">
                <a:latin typeface="Arial" panose="020B0604020202020204" pitchFamily="34" charset="0"/>
                <a:cs typeface="Arial" panose="020B0604020202020204" pitchFamily="34" charset="0"/>
              </a:rPr>
              <a:t>Desde el emprendimiento el mayor interés se orienta hacia herramientas que propicien el control </a:t>
            </a:r>
            <a:r>
              <a:rPr lang="es-ES" sz="2500" dirty="0" err="1">
                <a:latin typeface="Arial" panose="020B0604020202020204" pitchFamily="34" charset="0"/>
                <a:cs typeface="Arial" panose="020B0604020202020204" pitchFamily="34" charset="0"/>
              </a:rPr>
              <a:t>ciuddano</a:t>
            </a:r>
            <a:r>
              <a:rPr lang="es-ES" sz="2500" dirty="0">
                <a:latin typeface="Arial" panose="020B0604020202020204" pitchFamily="34" charset="0"/>
                <a:cs typeface="Arial" panose="020B0604020202020204" pitchFamily="34" charset="0"/>
              </a:rPr>
              <a:t> específicamente en lo relacionado con los recursos que se manejan desde el congreso tanto en lo administrativo como en la destinación a UTL.</a:t>
            </a:r>
            <a:r>
              <a:rPr lang="es-CO" sz="2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342762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2 – intereses por parte del ciudadano</a:t>
            </a:r>
          </a:p>
        </p:txBody>
      </p:sp>
      <p:pic>
        <p:nvPicPr>
          <p:cNvPr id="17" name="Imagen 16"/>
          <p:cNvPicPr>
            <a:picLocks noChangeAspect="1"/>
          </p:cNvPicPr>
          <p:nvPr/>
        </p:nvPicPr>
        <p:blipFill>
          <a:blip r:embed="rId2"/>
          <a:stretch>
            <a:fillRect/>
          </a:stretch>
        </p:blipFill>
        <p:spPr>
          <a:xfrm>
            <a:off x="7858378" y="2801216"/>
            <a:ext cx="15554516" cy="9532962"/>
          </a:xfrm>
          <a:prstGeom prst="rect">
            <a:avLst/>
          </a:prstGeom>
        </p:spPr>
      </p:pic>
      <p:sp>
        <p:nvSpPr>
          <p:cNvPr id="23" name="Rectángulo 22"/>
          <p:cNvSpPr/>
          <p:nvPr/>
        </p:nvSpPr>
        <p:spPr>
          <a:xfrm>
            <a:off x="459282" y="3140880"/>
            <a:ext cx="5898988" cy="2298705"/>
          </a:xfrm>
          <a:prstGeom prst="rect">
            <a:avLst/>
          </a:prstGeom>
          <a:ln w="12700">
            <a:miter lim="400000"/>
          </a:ln>
        </p:spPr>
        <p:txBody>
          <a:bodyPr wrap="square" lIns="71437" tIns="71437" rIns="71437" bIns="71437" anchor="ctr">
            <a:spAutoFit/>
          </a:bodyPr>
          <a:lstStyle/>
          <a:p>
            <a:pPr algn="l"/>
            <a:r>
              <a:rPr lang="es-CO" sz="2800" dirty="0">
                <a:solidFill>
                  <a:srgbClr val="53585F"/>
                </a:solidFill>
                <a:latin typeface="Arial"/>
                <a:ea typeface="Arial"/>
                <a:cs typeface="Arial"/>
              </a:rPr>
              <a:t>Por medio de la votación de los participantes, desde la perspectiva del ciudadano se priorizaron los siguientes temas para disponer como información pública.</a:t>
            </a:r>
          </a:p>
        </p:txBody>
      </p:sp>
      <p:cxnSp>
        <p:nvCxnSpPr>
          <p:cNvPr id="22" name="Conector recto de flecha 21"/>
          <p:cNvCxnSpPr/>
          <p:nvPr/>
        </p:nvCxnSpPr>
        <p:spPr>
          <a:xfrm>
            <a:off x="6358270" y="3466214"/>
            <a:ext cx="914400" cy="0"/>
          </a:xfrm>
          <a:prstGeom prst="straightConnector1">
            <a:avLst/>
          </a:prstGeom>
          <a:noFill/>
          <a:ln w="38100" cap="flat">
            <a:solidFill>
              <a:srgbClr val="7030A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Rectángulo 26"/>
          <p:cNvSpPr/>
          <p:nvPr/>
        </p:nvSpPr>
        <p:spPr>
          <a:xfrm>
            <a:off x="459282" y="10157759"/>
            <a:ext cx="5898988" cy="1006044"/>
          </a:xfrm>
          <a:prstGeom prst="rect">
            <a:avLst/>
          </a:prstGeom>
          <a:ln w="12700">
            <a:miter lim="400000"/>
          </a:ln>
        </p:spPr>
        <p:txBody>
          <a:bodyPr wrap="square" lIns="71437" tIns="71437" rIns="71437" bIns="71437" anchor="ctr">
            <a:spAutoFit/>
          </a:bodyPr>
          <a:lstStyle/>
          <a:p>
            <a:pPr algn="l"/>
            <a:r>
              <a:rPr lang="es-CO" sz="2800" dirty="0">
                <a:solidFill>
                  <a:srgbClr val="53585F"/>
                </a:solidFill>
                <a:latin typeface="Arial"/>
                <a:ea typeface="Arial"/>
                <a:cs typeface="Arial"/>
              </a:rPr>
              <a:t>Otros temas identificados a través del formulario web.</a:t>
            </a:r>
          </a:p>
        </p:txBody>
      </p:sp>
      <p:cxnSp>
        <p:nvCxnSpPr>
          <p:cNvPr id="28" name="Conector recto de flecha 27"/>
          <p:cNvCxnSpPr/>
          <p:nvPr/>
        </p:nvCxnSpPr>
        <p:spPr>
          <a:xfrm>
            <a:off x="6358270" y="10410918"/>
            <a:ext cx="914400" cy="0"/>
          </a:xfrm>
          <a:prstGeom prst="straightConnector1">
            <a:avLst/>
          </a:prstGeom>
          <a:noFill/>
          <a:ln w="38100" cap="flat">
            <a:solidFill>
              <a:srgbClr val="7030A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5" name="CuadroTexto 24"/>
          <p:cNvSpPr txBox="1"/>
          <p:nvPr/>
        </p:nvSpPr>
        <p:spPr>
          <a:xfrm>
            <a:off x="15635636" y="12461254"/>
            <a:ext cx="2381693"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000" b="0" i="0" u="none" strike="noStrike" cap="none" spc="0" normalizeH="0" baseline="0" dirty="0" err="1">
                <a:ln>
                  <a:noFill/>
                </a:ln>
                <a:solidFill>
                  <a:srgbClr val="000000"/>
                </a:solidFill>
                <a:effectLst/>
                <a:uFillTx/>
                <a:latin typeface="+mn-lt"/>
                <a:ea typeface="+mn-ea"/>
                <a:cs typeface="+mn-cs"/>
                <a:sym typeface="Helvetica Light"/>
              </a:rPr>
              <a:t>Info</a:t>
            </a:r>
            <a:r>
              <a:rPr kumimoji="0" lang="es-CO" sz="2000" b="0" i="0" u="none" strike="noStrike" cap="none" spc="0" normalizeH="0" baseline="0" dirty="0">
                <a:ln>
                  <a:noFill/>
                </a:ln>
                <a:solidFill>
                  <a:srgbClr val="000000"/>
                </a:solidFill>
                <a:effectLst/>
                <a:uFillTx/>
                <a:latin typeface="+mn-lt"/>
                <a:ea typeface="+mn-ea"/>
                <a:cs typeface="+mn-cs"/>
                <a:sym typeface="Helvetica Light"/>
              </a:rPr>
              <a:t>. proyectos</a:t>
            </a:r>
          </a:p>
        </p:txBody>
      </p:sp>
      <p:sp>
        <p:nvSpPr>
          <p:cNvPr id="30" name="CuadroTexto 29"/>
          <p:cNvSpPr txBox="1"/>
          <p:nvPr/>
        </p:nvSpPr>
        <p:spPr>
          <a:xfrm>
            <a:off x="18105934" y="12464799"/>
            <a:ext cx="2585027"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000" b="0" i="0" u="none" strike="noStrike" cap="none" spc="0" normalizeH="0" baseline="0" dirty="0" err="1">
                <a:ln>
                  <a:noFill/>
                </a:ln>
                <a:solidFill>
                  <a:srgbClr val="000000"/>
                </a:solidFill>
                <a:effectLst/>
                <a:uFillTx/>
                <a:latin typeface="+mn-lt"/>
                <a:ea typeface="+mn-ea"/>
                <a:cs typeface="+mn-cs"/>
                <a:sym typeface="Helvetica Light"/>
              </a:rPr>
              <a:t>Info</a:t>
            </a:r>
            <a:r>
              <a:rPr kumimoji="0" lang="es-CO" sz="2000" b="0" i="0" u="none" strike="noStrike" cap="none" spc="0" normalizeH="0" baseline="0" dirty="0">
                <a:ln>
                  <a:noFill/>
                </a:ln>
                <a:solidFill>
                  <a:srgbClr val="000000"/>
                </a:solidFill>
                <a:effectLst/>
                <a:uFillTx/>
                <a:latin typeface="+mn-lt"/>
                <a:ea typeface="+mn-ea"/>
                <a:cs typeface="+mn-cs"/>
                <a:sym typeface="Helvetica Light"/>
              </a:rPr>
              <a:t>. congresistas</a:t>
            </a:r>
          </a:p>
        </p:txBody>
      </p:sp>
      <p:sp>
        <p:nvSpPr>
          <p:cNvPr id="31" name="CuadroTexto 30"/>
          <p:cNvSpPr txBox="1"/>
          <p:nvPr/>
        </p:nvSpPr>
        <p:spPr>
          <a:xfrm>
            <a:off x="20937737" y="12468344"/>
            <a:ext cx="3106023"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000" b="0" i="0" u="none" strike="noStrike" cap="none" spc="0" normalizeH="0" baseline="0" dirty="0" err="1">
                <a:ln>
                  <a:noFill/>
                </a:ln>
                <a:solidFill>
                  <a:srgbClr val="000000"/>
                </a:solidFill>
                <a:effectLst/>
                <a:uFillTx/>
                <a:latin typeface="+mn-lt"/>
                <a:ea typeface="+mn-ea"/>
                <a:cs typeface="+mn-cs"/>
                <a:sym typeface="Helvetica Light"/>
              </a:rPr>
              <a:t>Info</a:t>
            </a:r>
            <a:r>
              <a:rPr kumimoji="0" lang="es-CO" sz="2000" b="0" i="0" u="none" strike="noStrike" cap="none" spc="0" normalizeH="0" baseline="0" dirty="0">
                <a:ln>
                  <a:noFill/>
                </a:ln>
                <a:solidFill>
                  <a:srgbClr val="000000"/>
                </a:solidFill>
                <a:effectLst/>
                <a:uFillTx/>
                <a:latin typeface="+mn-lt"/>
                <a:ea typeface="+mn-ea"/>
                <a:cs typeface="+mn-cs"/>
                <a:sym typeface="Helvetica Light"/>
              </a:rPr>
              <a:t>. administrativa</a:t>
            </a:r>
          </a:p>
        </p:txBody>
      </p:sp>
      <p:sp>
        <p:nvSpPr>
          <p:cNvPr id="26" name="Rectángulo redondeado 25"/>
          <p:cNvSpPr/>
          <p:nvPr/>
        </p:nvSpPr>
        <p:spPr>
          <a:xfrm>
            <a:off x="17450918" y="12516353"/>
            <a:ext cx="531628" cy="382772"/>
          </a:xfrm>
          <a:prstGeom prst="round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Rectángulo redondeado 32"/>
          <p:cNvSpPr/>
          <p:nvPr/>
        </p:nvSpPr>
        <p:spPr>
          <a:xfrm>
            <a:off x="20303986" y="12519898"/>
            <a:ext cx="531628" cy="382772"/>
          </a:xfrm>
          <a:prstGeom prst="round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34" name="Rectángulo redondeado 33"/>
          <p:cNvSpPr/>
          <p:nvPr/>
        </p:nvSpPr>
        <p:spPr>
          <a:xfrm>
            <a:off x="23302365" y="12541163"/>
            <a:ext cx="531628" cy="382772"/>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CuadroTexto 28"/>
          <p:cNvSpPr txBox="1"/>
          <p:nvPr/>
        </p:nvSpPr>
        <p:spPr>
          <a:xfrm>
            <a:off x="17399853" y="12437566"/>
            <a:ext cx="655019"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2400" b="0" i="0" u="none" strike="noStrike" cap="none" spc="0" normalizeH="0" baseline="0" dirty="0">
                <a:ln>
                  <a:noFill/>
                </a:ln>
                <a:solidFill>
                  <a:srgbClr val="000000"/>
                </a:solidFill>
                <a:effectLst/>
                <a:uFillTx/>
                <a:latin typeface="+mn-lt"/>
                <a:ea typeface="+mn-ea"/>
                <a:cs typeface="+mn-cs"/>
                <a:sym typeface="Helvetica Light"/>
              </a:rPr>
              <a:t>6</a:t>
            </a:r>
          </a:p>
        </p:txBody>
      </p:sp>
      <p:sp>
        <p:nvSpPr>
          <p:cNvPr id="36" name="CuadroTexto 35"/>
          <p:cNvSpPr txBox="1"/>
          <p:nvPr/>
        </p:nvSpPr>
        <p:spPr>
          <a:xfrm>
            <a:off x="20245175" y="12442229"/>
            <a:ext cx="655019"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2400" b="0" i="0" u="none" strike="noStrike" cap="none" spc="0" normalizeH="0" baseline="0" dirty="0">
                <a:ln>
                  <a:noFill/>
                </a:ln>
                <a:solidFill>
                  <a:srgbClr val="000000"/>
                </a:solidFill>
                <a:effectLst/>
                <a:uFillTx/>
                <a:latin typeface="+mn-lt"/>
                <a:ea typeface="+mn-ea"/>
                <a:cs typeface="+mn-cs"/>
                <a:sym typeface="Helvetica Light"/>
              </a:rPr>
              <a:t>13</a:t>
            </a:r>
          </a:p>
        </p:txBody>
      </p:sp>
      <p:sp>
        <p:nvSpPr>
          <p:cNvPr id="37" name="CuadroTexto 36"/>
          <p:cNvSpPr txBox="1"/>
          <p:nvPr/>
        </p:nvSpPr>
        <p:spPr>
          <a:xfrm>
            <a:off x="23240669" y="12482715"/>
            <a:ext cx="655019"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2400" b="0" i="0" u="none" strike="noStrike" cap="none" spc="0" normalizeH="0" baseline="0" dirty="0">
                <a:ln>
                  <a:noFill/>
                </a:ln>
                <a:solidFill>
                  <a:srgbClr val="000000"/>
                </a:solidFill>
                <a:effectLst/>
                <a:uFillTx/>
                <a:latin typeface="+mn-lt"/>
                <a:ea typeface="+mn-ea"/>
                <a:cs typeface="+mn-cs"/>
                <a:sym typeface="Helvetica Light"/>
              </a:rPr>
              <a:t>2</a:t>
            </a:r>
          </a:p>
        </p:txBody>
      </p:sp>
    </p:spTree>
    <p:extLst>
      <p:ext uri="{BB962C8B-B14F-4D97-AF65-F5344CB8AC3E}">
        <p14:creationId xmlns:p14="http://schemas.microsoft.com/office/powerpoint/2010/main" val="212576634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23" name="Rectángulo 22"/>
          <p:cNvSpPr/>
          <p:nvPr/>
        </p:nvSpPr>
        <p:spPr>
          <a:xfrm>
            <a:off x="744278" y="3647094"/>
            <a:ext cx="6584433" cy="4022254"/>
          </a:xfrm>
          <a:prstGeom prst="rect">
            <a:avLst/>
          </a:prstGeom>
          <a:ln w="12700">
            <a:miter lim="400000"/>
          </a:ln>
        </p:spPr>
        <p:txBody>
          <a:bodyPr wrap="square" lIns="71437" tIns="71437" rIns="71437" bIns="71437" anchor="ctr">
            <a:spAutoFit/>
          </a:bodyPr>
          <a:lstStyle/>
          <a:p>
            <a:pPr algn="l"/>
            <a:r>
              <a:rPr lang="es-CO" sz="2800" dirty="0">
                <a:solidFill>
                  <a:srgbClr val="53585F"/>
                </a:solidFill>
                <a:latin typeface="Arial"/>
                <a:ea typeface="Arial"/>
                <a:cs typeface="Arial"/>
              </a:rPr>
              <a:t>Los siguientes son los temas recomendados para definir un plan de acción en la disposición de información pública y apertura de datos, teniendo en cuenta los siguientes criterios:</a:t>
            </a:r>
          </a:p>
          <a:p>
            <a:pPr algn="l"/>
            <a:endParaRPr lang="es-CO" sz="2800" dirty="0">
              <a:solidFill>
                <a:srgbClr val="53585F"/>
              </a:solidFill>
              <a:latin typeface="Arial"/>
              <a:ea typeface="Arial"/>
              <a:cs typeface="Arial"/>
            </a:endParaRPr>
          </a:p>
          <a:p>
            <a:pPr marL="457200" indent="-457200" algn="l">
              <a:buFontTx/>
              <a:buChar char="-"/>
            </a:pPr>
            <a:r>
              <a:rPr lang="es-ES" sz="2800" dirty="0">
                <a:solidFill>
                  <a:srgbClr val="53585F"/>
                </a:solidFill>
                <a:latin typeface="Arial"/>
                <a:ea typeface="Arial"/>
                <a:cs typeface="Arial"/>
              </a:rPr>
              <a:t>Viabilidad</a:t>
            </a:r>
          </a:p>
          <a:p>
            <a:pPr marL="457200" indent="-457200" algn="l">
              <a:buFontTx/>
              <a:buChar char="-"/>
            </a:pPr>
            <a:r>
              <a:rPr lang="es-ES" sz="2800" dirty="0">
                <a:solidFill>
                  <a:srgbClr val="53585F"/>
                </a:solidFill>
                <a:latin typeface="Arial"/>
                <a:ea typeface="Arial"/>
                <a:cs typeface="Arial"/>
              </a:rPr>
              <a:t>Pertinencia</a:t>
            </a:r>
          </a:p>
          <a:p>
            <a:pPr marL="457200" indent="-457200" algn="l">
              <a:buFontTx/>
              <a:buChar char="-"/>
            </a:pPr>
            <a:r>
              <a:rPr lang="es-ES" sz="2800" dirty="0">
                <a:solidFill>
                  <a:srgbClr val="53585F"/>
                </a:solidFill>
                <a:latin typeface="Arial"/>
                <a:ea typeface="Arial"/>
                <a:cs typeface="Arial"/>
              </a:rPr>
              <a:t>Impacto </a:t>
            </a:r>
            <a:endParaRPr lang="es-CO" sz="2800" dirty="0">
              <a:solidFill>
                <a:srgbClr val="53585F"/>
              </a:solidFill>
              <a:latin typeface="Arial"/>
              <a:ea typeface="Arial"/>
              <a:cs typeface="Arial"/>
            </a:endParaRPr>
          </a:p>
        </p:txBody>
      </p:sp>
      <p:grpSp>
        <p:nvGrpSpPr>
          <p:cNvPr id="4" name="Grupo 3"/>
          <p:cNvGrpSpPr/>
          <p:nvPr/>
        </p:nvGrpSpPr>
        <p:grpSpPr>
          <a:xfrm>
            <a:off x="7328712" y="3753262"/>
            <a:ext cx="12588950" cy="7521653"/>
            <a:chOff x="9165264" y="3592007"/>
            <a:chExt cx="12588950" cy="7521653"/>
          </a:xfrm>
        </p:grpSpPr>
        <p:sp>
          <p:nvSpPr>
            <p:cNvPr id="2" name="CuadroTexto 1"/>
            <p:cNvSpPr txBox="1"/>
            <p:nvPr/>
          </p:nvSpPr>
          <p:spPr>
            <a:xfrm>
              <a:off x="9165265" y="3592007"/>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1</a:t>
              </a:r>
            </a:p>
          </p:txBody>
        </p:sp>
        <p:sp>
          <p:nvSpPr>
            <p:cNvPr id="21" name="CuadroTexto 20"/>
            <p:cNvSpPr txBox="1"/>
            <p:nvPr/>
          </p:nvSpPr>
          <p:spPr>
            <a:xfrm>
              <a:off x="9165264" y="4525875"/>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2</a:t>
              </a:r>
            </a:p>
          </p:txBody>
        </p:sp>
        <p:sp>
          <p:nvSpPr>
            <p:cNvPr id="24" name="CuadroTexto 23"/>
            <p:cNvSpPr txBox="1"/>
            <p:nvPr/>
          </p:nvSpPr>
          <p:spPr>
            <a:xfrm>
              <a:off x="9165265" y="5474113"/>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3</a:t>
              </a:r>
            </a:p>
          </p:txBody>
        </p:sp>
        <p:sp>
          <p:nvSpPr>
            <p:cNvPr id="32" name="CuadroTexto 31"/>
            <p:cNvSpPr txBox="1"/>
            <p:nvPr/>
          </p:nvSpPr>
          <p:spPr>
            <a:xfrm>
              <a:off x="9165264" y="6407981"/>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4</a:t>
              </a:r>
            </a:p>
          </p:txBody>
        </p:sp>
        <p:sp>
          <p:nvSpPr>
            <p:cNvPr id="35" name="CuadroTexto 34"/>
            <p:cNvSpPr txBox="1"/>
            <p:nvPr/>
          </p:nvSpPr>
          <p:spPr>
            <a:xfrm>
              <a:off x="9165265" y="7383975"/>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5</a:t>
              </a:r>
            </a:p>
          </p:txBody>
        </p:sp>
        <p:sp>
          <p:nvSpPr>
            <p:cNvPr id="38" name="CuadroTexto 37"/>
            <p:cNvSpPr txBox="1"/>
            <p:nvPr/>
          </p:nvSpPr>
          <p:spPr>
            <a:xfrm>
              <a:off x="9165264" y="8317843"/>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6</a:t>
              </a:r>
            </a:p>
          </p:txBody>
        </p:sp>
        <p:sp>
          <p:nvSpPr>
            <p:cNvPr id="39" name="CuadroTexto 38"/>
            <p:cNvSpPr txBox="1"/>
            <p:nvPr/>
          </p:nvSpPr>
          <p:spPr>
            <a:xfrm>
              <a:off x="9165265" y="9266081"/>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7</a:t>
              </a:r>
            </a:p>
          </p:txBody>
        </p:sp>
        <p:sp>
          <p:nvSpPr>
            <p:cNvPr id="40" name="CuadroTexto 39"/>
            <p:cNvSpPr txBox="1"/>
            <p:nvPr/>
          </p:nvSpPr>
          <p:spPr>
            <a:xfrm>
              <a:off x="9165264" y="10199949"/>
              <a:ext cx="248801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5000" b="1" i="0" u="none" strike="noStrike" cap="none" spc="0" normalizeH="0" baseline="0" dirty="0">
                  <a:ln>
                    <a:noFill/>
                  </a:ln>
                  <a:solidFill>
                    <a:srgbClr val="0070C0"/>
                  </a:solidFill>
                  <a:effectLst/>
                  <a:uFillTx/>
                  <a:latin typeface="+mn-lt"/>
                  <a:ea typeface="+mn-ea"/>
                  <a:cs typeface="+mn-cs"/>
                  <a:sym typeface="Helvetica Light"/>
                </a:rPr>
                <a:t>8</a:t>
              </a:r>
            </a:p>
          </p:txBody>
        </p:sp>
        <p:sp>
          <p:nvSpPr>
            <p:cNvPr id="3" name="Rectángulo redondeado 2"/>
            <p:cNvSpPr/>
            <p:nvPr/>
          </p:nvSpPr>
          <p:spPr>
            <a:xfrm>
              <a:off x="10845209" y="3678866"/>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Rectángulo redondeado 40"/>
            <p:cNvSpPr/>
            <p:nvPr/>
          </p:nvSpPr>
          <p:spPr>
            <a:xfrm>
              <a:off x="10845208" y="4616259"/>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ángulo redondeado 41"/>
            <p:cNvSpPr/>
            <p:nvPr/>
          </p:nvSpPr>
          <p:spPr>
            <a:xfrm>
              <a:off x="10845208" y="5575011"/>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Rectángulo redondeado 42"/>
            <p:cNvSpPr/>
            <p:nvPr/>
          </p:nvSpPr>
          <p:spPr>
            <a:xfrm>
              <a:off x="10845207" y="6491139"/>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Rectángulo redondeado 43"/>
            <p:cNvSpPr/>
            <p:nvPr/>
          </p:nvSpPr>
          <p:spPr>
            <a:xfrm>
              <a:off x="10845207" y="7462474"/>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ángulo redondeado 44"/>
            <p:cNvSpPr/>
            <p:nvPr/>
          </p:nvSpPr>
          <p:spPr>
            <a:xfrm>
              <a:off x="10845206" y="8399867"/>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6" name="Rectángulo redondeado 45"/>
            <p:cNvSpPr/>
            <p:nvPr/>
          </p:nvSpPr>
          <p:spPr>
            <a:xfrm>
              <a:off x="10845206" y="9358619"/>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7" name="Rectángulo redondeado 46"/>
            <p:cNvSpPr/>
            <p:nvPr/>
          </p:nvSpPr>
          <p:spPr>
            <a:xfrm>
              <a:off x="10845205" y="10274747"/>
              <a:ext cx="10909005" cy="761949"/>
            </a:xfrm>
            <a:prstGeom prst="round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8" name="CuadroTexto 7"/>
          <p:cNvSpPr txBox="1"/>
          <p:nvPr/>
        </p:nvSpPr>
        <p:spPr>
          <a:xfrm>
            <a:off x="9008652" y="3892528"/>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CO" sz="3200" dirty="0">
                <a:solidFill>
                  <a:schemeClr val="bg1"/>
                </a:solidFill>
                <a:latin typeface="Arial" panose="020B0604020202020204" pitchFamily="34" charset="0"/>
                <a:cs typeface="Arial" panose="020B0604020202020204" pitchFamily="34" charset="0"/>
              </a:rPr>
              <a:t>Conflictos de interés</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67" name="CuadroTexto 66"/>
          <p:cNvSpPr txBox="1"/>
          <p:nvPr/>
        </p:nvSpPr>
        <p:spPr>
          <a:xfrm>
            <a:off x="9008651" y="4863592"/>
            <a:ext cx="10896275"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2800" dirty="0">
                <a:solidFill>
                  <a:schemeClr val="bg1"/>
                </a:solidFill>
                <a:latin typeface="Arial" panose="020B0604020202020204" pitchFamily="34" charset="0"/>
                <a:cs typeface="Arial" panose="020B0604020202020204" pitchFamily="34" charset="0"/>
              </a:rPr>
              <a:t>Estado del proyecto de ley con trazabilidad y trámite </a:t>
            </a:r>
            <a:r>
              <a:rPr lang="es-ES" sz="2800" dirty="0" err="1">
                <a:solidFill>
                  <a:schemeClr val="bg1"/>
                </a:solidFill>
                <a:latin typeface="Arial" panose="020B0604020202020204" pitchFamily="34" charset="0"/>
                <a:cs typeface="Arial" panose="020B0604020202020204" pitchFamily="34" charset="0"/>
              </a:rPr>
              <a:t>poslegistativo</a:t>
            </a:r>
            <a:endParaRPr kumimoji="0" lang="es-CO" sz="2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68" name="CuadroTexto 67"/>
          <p:cNvSpPr txBox="1"/>
          <p:nvPr/>
        </p:nvSpPr>
        <p:spPr>
          <a:xfrm>
            <a:off x="9015017" y="5767925"/>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bg1"/>
                </a:solidFill>
                <a:latin typeface="Arial" panose="020B0604020202020204" pitchFamily="34" charset="0"/>
                <a:cs typeface="Arial" panose="020B0604020202020204" pitchFamily="34" charset="0"/>
              </a:rPr>
              <a:t>Presupuesto y gasto por senador</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69" name="CuadroTexto 68"/>
          <p:cNvSpPr txBox="1"/>
          <p:nvPr/>
        </p:nvSpPr>
        <p:spPr>
          <a:xfrm>
            <a:off x="9021383" y="6707735"/>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bg1"/>
                </a:solidFill>
                <a:latin typeface="Arial" panose="020B0604020202020204" pitchFamily="34" charset="0"/>
                <a:cs typeface="Arial" panose="020B0604020202020204" pitchFamily="34" charset="0"/>
              </a:rPr>
              <a:t>Asistencia y cumplimiento de funciones</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0" name="CuadroTexto 69"/>
          <p:cNvSpPr txBox="1"/>
          <p:nvPr/>
        </p:nvSpPr>
        <p:spPr>
          <a:xfrm>
            <a:off x="9021383" y="7669348"/>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bg1"/>
                </a:solidFill>
                <a:latin typeface="Arial" panose="020B0604020202020204" pitchFamily="34" charset="0"/>
                <a:cs typeface="Arial" panose="020B0604020202020204" pitchFamily="34" charset="0"/>
              </a:rPr>
              <a:t>Investigaciones en curso y sanciones</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1" name="CuadroTexto 70"/>
          <p:cNvSpPr txBox="1"/>
          <p:nvPr/>
        </p:nvSpPr>
        <p:spPr>
          <a:xfrm>
            <a:off x="9042649" y="8659842"/>
            <a:ext cx="10896275"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2800" dirty="0">
                <a:solidFill>
                  <a:schemeClr val="bg1"/>
                </a:solidFill>
                <a:latin typeface="Arial" panose="020B0604020202020204" pitchFamily="34" charset="0"/>
                <a:cs typeface="Arial" panose="020B0604020202020204" pitchFamily="34" charset="0"/>
              </a:rPr>
              <a:t>Proceso de votación y resultados en tiempo real y formato abierto</a:t>
            </a:r>
            <a:endParaRPr kumimoji="0" lang="es-CO" sz="2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2" name="CuadroTexto 71"/>
          <p:cNvSpPr txBox="1"/>
          <p:nvPr/>
        </p:nvSpPr>
        <p:spPr>
          <a:xfrm>
            <a:off x="9042649" y="9586226"/>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bg1"/>
                </a:solidFill>
                <a:latin typeface="Arial" panose="020B0604020202020204" pitchFamily="34" charset="0"/>
                <a:cs typeface="Arial" panose="020B0604020202020204" pitchFamily="34" charset="0"/>
              </a:rPr>
              <a:t>Datos de financiación de campaña</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3" name="CuadroTexto 72"/>
          <p:cNvSpPr txBox="1"/>
          <p:nvPr/>
        </p:nvSpPr>
        <p:spPr>
          <a:xfrm>
            <a:off x="9042649" y="10499842"/>
            <a:ext cx="108962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s-ES" sz="3200" dirty="0">
                <a:solidFill>
                  <a:schemeClr val="bg1"/>
                </a:solidFill>
                <a:latin typeface="Arial" panose="020B0604020202020204" pitchFamily="34" charset="0"/>
                <a:cs typeface="Arial" panose="020B0604020202020204" pitchFamily="34" charset="0"/>
              </a:rPr>
              <a:t>Hojas de vida, perfiles y formación de senadores</a:t>
            </a:r>
            <a:endParaRPr kumimoji="0" lang="es-CO" sz="32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4" name="Rectángulo 73"/>
          <p:cNvSpPr/>
          <p:nvPr/>
        </p:nvSpPr>
        <p:spPr>
          <a:xfrm>
            <a:off x="267897" y="1302730"/>
            <a:ext cx="12810150"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3 – EVALUACIÓN</a:t>
            </a:r>
          </a:p>
        </p:txBody>
      </p:sp>
    </p:spTree>
    <p:extLst>
      <p:ext uri="{BB962C8B-B14F-4D97-AF65-F5344CB8AC3E}">
        <p14:creationId xmlns:p14="http://schemas.microsoft.com/office/powerpoint/2010/main" val="33800492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9" name="Shape 139"/>
          <p:cNvSpPr/>
          <p:nvPr/>
        </p:nvSpPr>
        <p:spPr>
          <a:xfrm>
            <a:off x="5977008" y="5190673"/>
            <a:ext cx="6564296" cy="229870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a:defRPr sz="14000">
                <a:solidFill>
                  <a:schemeClr val="accent6">
                    <a:lumOff val="-21524"/>
                  </a:schemeClr>
                </a:solidFill>
                <a:latin typeface="Bebas Neue"/>
                <a:ea typeface="Bebas Neue"/>
                <a:cs typeface="Bebas Neue"/>
                <a:sym typeface="Bebas Neue"/>
              </a:defRPr>
            </a:lvl1pPr>
          </a:lstStyle>
          <a:p>
            <a:r>
              <a:t>GRACIAS</a:t>
            </a:r>
          </a:p>
        </p:txBody>
      </p:sp>
      <p:sp>
        <p:nvSpPr>
          <p:cNvPr id="140" name="Shape 140"/>
          <p:cNvSpPr/>
          <p:nvPr/>
        </p:nvSpPr>
        <p:spPr>
          <a:xfrm>
            <a:off x="11474824" y="4974430"/>
            <a:ext cx="8502380" cy="2331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defTabSz="548640">
              <a:lnSpc>
                <a:spcPct val="107000"/>
              </a:lnSpc>
              <a:buFont typeface="Arial"/>
              <a:defRPr sz="3400" b="1">
                <a:solidFill>
                  <a:schemeClr val="accent6">
                    <a:lumOff val="-21524"/>
                  </a:schemeClr>
                </a:solidFill>
                <a:latin typeface="Arial"/>
                <a:ea typeface="Arial"/>
                <a:cs typeface="Arial"/>
                <a:sym typeface="Arial"/>
              </a:defRPr>
            </a:pPr>
            <a:r>
              <a:rPr lang="es-CO" dirty="0"/>
              <a:t>DIRECCIÓN DE GOBIERNO EN LÍNEA</a:t>
            </a:r>
          </a:p>
          <a:p>
            <a:pPr algn="l" defTabSz="548640">
              <a:lnSpc>
                <a:spcPct val="107000"/>
              </a:lnSpc>
              <a:buFont typeface="Arial"/>
              <a:defRPr sz="3400" b="1">
                <a:solidFill>
                  <a:schemeClr val="accent6">
                    <a:lumOff val="-21524"/>
                  </a:schemeClr>
                </a:solidFill>
                <a:latin typeface="Arial"/>
                <a:ea typeface="Arial"/>
                <a:cs typeface="Arial"/>
                <a:sym typeface="Arial"/>
              </a:defRPr>
            </a:pPr>
            <a:r>
              <a:rPr lang="es-CO" dirty="0"/>
              <a:t>Ministerio de Tecnologías de la Información y las Comunicaciones</a:t>
            </a:r>
            <a:endParaRPr dirty="0"/>
          </a:p>
          <a:p>
            <a:pPr algn="l" defTabSz="548640">
              <a:lnSpc>
                <a:spcPct val="107000"/>
              </a:lnSpc>
              <a:buFont typeface="Arial"/>
              <a:defRPr sz="3400" b="1">
                <a:solidFill>
                  <a:schemeClr val="accent6">
                    <a:lumOff val="-21524"/>
                  </a:schemeClr>
                </a:solidFill>
                <a:latin typeface="Arial"/>
                <a:ea typeface="Arial"/>
                <a:cs typeface="Arial"/>
                <a:sym typeface="Arial"/>
              </a:defRPr>
            </a:pPr>
            <a:r>
              <a:rPr u="sng" dirty="0">
                <a:hlinkClick r:id="rId3"/>
              </a:rPr>
              <a:t>www.estrategia.gobiernoenlinea.gov.co</a:t>
            </a:r>
          </a:p>
        </p:txBody>
      </p:sp>
      <p:sp>
        <p:nvSpPr>
          <p:cNvPr id="141" name="Shape 141"/>
          <p:cNvSpPr/>
          <p:nvPr/>
        </p:nvSpPr>
        <p:spPr>
          <a:xfrm flipV="1">
            <a:off x="11332003" y="4766938"/>
            <a:ext cx="1" cy="2688543"/>
          </a:xfrm>
          <a:prstGeom prst="line">
            <a:avLst/>
          </a:prstGeom>
          <a:ln w="88900">
            <a:solidFill>
              <a:schemeClr val="accent6">
                <a:lumOff val="-21524"/>
              </a:schemeClr>
            </a:solidFill>
            <a:miter lim="400000"/>
          </a:ln>
        </p:spPr>
        <p:txBody>
          <a:bodyPr lIns="71437" tIns="71437" rIns="71437" bIns="71437" anchor="ctr"/>
          <a:lstStyle/>
          <a:p>
            <a:pPr>
              <a:defRPr sz="3200"/>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352958" y="359088"/>
            <a:ext cx="7246086"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defRPr sz="8800">
                <a:solidFill>
                  <a:schemeClr val="accent6">
                    <a:lumOff val="-21524"/>
                  </a:schemeClr>
                </a:solidFill>
                <a:latin typeface="Bebas Neue"/>
                <a:ea typeface="Bebas Neue"/>
                <a:cs typeface="Bebas Neue"/>
                <a:sym typeface="Bebas Neue"/>
              </a:defRPr>
            </a:lvl1pPr>
          </a:lstStyle>
          <a:p>
            <a:pPr algn="l"/>
            <a:r>
              <a:rPr lang="es-CO" dirty="0"/>
              <a:t>OBJETIVOS</a:t>
            </a:r>
            <a:endParaRPr dirty="0"/>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115" name="Shape 115"/>
          <p:cNvSpPr/>
          <p:nvPr/>
        </p:nvSpPr>
        <p:spPr>
          <a:xfrm>
            <a:off x="2062779" y="4831339"/>
            <a:ext cx="9119473" cy="245259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a:defRPr sz="3000">
                <a:solidFill>
                  <a:srgbClr val="53585F"/>
                </a:solidFill>
                <a:latin typeface="Arial"/>
                <a:ea typeface="Arial"/>
                <a:cs typeface="Arial"/>
                <a:sym typeface="Arial"/>
              </a:defRPr>
            </a:lvl1pPr>
          </a:lstStyle>
          <a:p>
            <a:r>
              <a:rPr lang="es-ES" dirty="0"/>
              <a:t>A partir de un ejercicio de colaboración, identificar las necesidades de información estructurada que ciudadanos, grupos de interés y entidades públicas tienen acerca de lo que desarrolla el Congreso de la República. </a:t>
            </a:r>
            <a:endParaRPr dirty="0"/>
          </a:p>
        </p:txBody>
      </p:sp>
      <p:sp>
        <p:nvSpPr>
          <p:cNvPr id="116" name="Shape 116"/>
          <p:cNvSpPr/>
          <p:nvPr/>
        </p:nvSpPr>
        <p:spPr>
          <a:xfrm>
            <a:off x="2000433" y="3917631"/>
            <a:ext cx="3163658" cy="88293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a:defRPr sz="4800" b="1">
                <a:solidFill>
                  <a:schemeClr val="accent6">
                    <a:lumOff val="-21524"/>
                  </a:schemeClr>
                </a:solidFill>
                <a:latin typeface="Arial"/>
                <a:ea typeface="Arial"/>
                <a:cs typeface="Arial"/>
                <a:sym typeface="Arial"/>
              </a:defRPr>
            </a:lvl1pPr>
          </a:lstStyle>
          <a:p>
            <a:r>
              <a:rPr lang="es-CO" dirty="0"/>
              <a:t>GENERAL</a:t>
            </a:r>
            <a:endParaRPr dirty="0"/>
          </a:p>
        </p:txBody>
      </p:sp>
      <p:sp>
        <p:nvSpPr>
          <p:cNvPr id="6" name="Shape 115"/>
          <p:cNvSpPr/>
          <p:nvPr/>
        </p:nvSpPr>
        <p:spPr>
          <a:xfrm>
            <a:off x="13123283" y="4831339"/>
            <a:ext cx="9119473" cy="522258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just">
              <a:defRPr sz="3000">
                <a:solidFill>
                  <a:srgbClr val="53585F"/>
                </a:solidFill>
                <a:latin typeface="Arial"/>
                <a:ea typeface="Arial"/>
                <a:cs typeface="Arial"/>
                <a:sym typeface="Arial"/>
              </a:defRPr>
            </a:lvl1pPr>
          </a:lstStyle>
          <a:p>
            <a:pPr marL="457200" indent="-457200">
              <a:buFont typeface="Arial" panose="020B0604020202020204" pitchFamily="34" charset="0"/>
              <a:buChar char="•"/>
            </a:pPr>
            <a:r>
              <a:rPr lang="es-ES" dirty="0"/>
              <a:t>Identificar la información pública de mayor interés para distintos públicos objetivo que podría generar el Congreso de la República en pro de la transparencia y la eficiencia administrativa.</a:t>
            </a:r>
          </a:p>
          <a:p>
            <a:pPr marL="457200" indent="-457200">
              <a:buFont typeface="Arial" panose="020B0604020202020204" pitchFamily="34" charset="0"/>
              <a:buChar char="•"/>
            </a:pPr>
            <a:r>
              <a:rPr lang="es-CO" dirty="0"/>
              <a:t>Desarrollar un trabajo colaborativo con el apoyo de </a:t>
            </a:r>
            <a:r>
              <a:rPr lang="es-CO" dirty="0" err="1"/>
              <a:t>MinTIC</a:t>
            </a:r>
            <a:r>
              <a:rPr lang="es-CO" dirty="0"/>
              <a:t> que permita la apertura de datos.</a:t>
            </a:r>
          </a:p>
          <a:p>
            <a:pPr marL="457200" indent="-457200">
              <a:buFont typeface="Arial" panose="020B0604020202020204" pitchFamily="34" charset="0"/>
              <a:buChar char="•"/>
            </a:pPr>
            <a:r>
              <a:rPr lang="es-CO" dirty="0"/>
              <a:t>Incentivar el uso y aprovechamiento de la información pública para que distintos </a:t>
            </a:r>
            <a:r>
              <a:rPr lang="es-CO" dirty="0" err="1"/>
              <a:t>stakeholders</a:t>
            </a:r>
            <a:r>
              <a:rPr lang="es-CO" dirty="0"/>
              <a:t> desarrollen soluciones que garanticen el control social y ayuden a mejorar el desempeño del Congreso de la República.</a:t>
            </a:r>
            <a:endParaRPr dirty="0"/>
          </a:p>
        </p:txBody>
      </p:sp>
      <p:sp>
        <p:nvSpPr>
          <p:cNvPr id="7" name="Shape 116"/>
          <p:cNvSpPr/>
          <p:nvPr/>
        </p:nvSpPr>
        <p:spPr>
          <a:xfrm>
            <a:off x="13123283" y="3917631"/>
            <a:ext cx="5166583" cy="88293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4800" b="1">
                <a:solidFill>
                  <a:schemeClr val="accent6">
                    <a:lumOff val="-21524"/>
                  </a:schemeClr>
                </a:solidFill>
                <a:latin typeface="Arial"/>
                <a:ea typeface="Arial"/>
                <a:cs typeface="Arial"/>
                <a:sym typeface="Arial"/>
              </a:defRPr>
            </a:lvl1pPr>
          </a:lstStyle>
          <a:p>
            <a:r>
              <a:rPr lang="es-CO" dirty="0"/>
              <a:t>ESPECÍFICOS</a:t>
            </a: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8975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defRPr sz="8800">
                <a:solidFill>
                  <a:schemeClr val="accent6">
                    <a:lumOff val="-21524"/>
                  </a:schemeClr>
                </a:solidFill>
                <a:latin typeface="Bebas Neue"/>
                <a:ea typeface="Bebas Neue"/>
                <a:cs typeface="Bebas Neue"/>
                <a:sym typeface="Bebas Neue"/>
              </a:defRPr>
            </a:lvl1pPr>
          </a:lstStyle>
          <a:p>
            <a:pPr algn="l"/>
            <a:r>
              <a:rPr lang="es-CO" dirty="0"/>
              <a:t>CONTEXTO</a:t>
            </a:r>
            <a:endParaRPr dirty="0"/>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115" name="Shape 115"/>
          <p:cNvSpPr/>
          <p:nvPr/>
        </p:nvSpPr>
        <p:spPr>
          <a:xfrm>
            <a:off x="6837217" y="2922016"/>
            <a:ext cx="16646237" cy="8915901"/>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marL="685800" indent="-685800" algn="l">
              <a:buFont typeface="Arial" panose="020B0604020202020204" pitchFamily="34" charset="0"/>
              <a:buChar char="•"/>
            </a:pPr>
            <a:r>
              <a:rPr lang="es-CO" dirty="0"/>
              <a:t>En enero de 2017 el presidente de la República firmó la </a:t>
            </a:r>
            <a:r>
              <a:rPr lang="es-CO" b="1" dirty="0"/>
              <a:t>“D</a:t>
            </a:r>
            <a:r>
              <a:rPr lang="es-ES" b="1" dirty="0" err="1"/>
              <a:t>eclaración</a:t>
            </a:r>
            <a:r>
              <a:rPr lang="es-ES" b="1" dirty="0"/>
              <a:t> por un Estado Abierto”</a:t>
            </a:r>
            <a:r>
              <a:rPr lang="es-ES" dirty="0"/>
              <a:t>, concertada con los miembros de la sociedad civil de la Alianza para el Gobierno Abierto. </a:t>
            </a:r>
          </a:p>
          <a:p>
            <a:pPr marL="685800" indent="-685800" algn="l">
              <a:buFont typeface="Arial" panose="020B0604020202020204" pitchFamily="34" charset="0"/>
              <a:buChar char="•"/>
            </a:pPr>
            <a:endParaRPr lang="es-ES" dirty="0"/>
          </a:p>
          <a:p>
            <a:pPr marL="685800" indent="-685800" algn="l">
              <a:buFont typeface="Arial" panose="020B0604020202020204" pitchFamily="34" charset="0"/>
              <a:buChar char="•"/>
            </a:pPr>
            <a:r>
              <a:rPr lang="es-ES" dirty="0"/>
              <a:t>Según esta declaración, t</a:t>
            </a:r>
            <a:r>
              <a:rPr lang="es-CO" dirty="0"/>
              <a:t>odas las ramas del poder público, no solo el Gobierno, deben compartir y hacer cumplir unos estándares mínimos en transparencia, acceso a la información y datos abiertos</a:t>
            </a:r>
          </a:p>
          <a:p>
            <a:pPr marL="685800" indent="-685800" algn="l">
              <a:buFont typeface="Arial" panose="020B0604020202020204" pitchFamily="34" charset="0"/>
              <a:buChar char="•"/>
            </a:pPr>
            <a:endParaRPr lang="es-CO" b="1" dirty="0"/>
          </a:p>
          <a:p>
            <a:pPr marL="685800" indent="-685800" algn="l">
              <a:buFont typeface="Arial" panose="020B0604020202020204" pitchFamily="34" charset="0"/>
              <a:buChar char="•"/>
            </a:pPr>
            <a:r>
              <a:rPr lang="es-CO" dirty="0"/>
              <a:t>Un Estado Abierto supone tener una rama judicial abierta, un Congreso abierto y unos órganos de control abiertos.</a:t>
            </a:r>
          </a:p>
          <a:p>
            <a:pPr marL="685800" indent="-685800" algn="l">
              <a:buFont typeface="Arial" panose="020B0604020202020204" pitchFamily="34" charset="0"/>
              <a:buChar char="•"/>
            </a:pPr>
            <a:endParaRPr lang="es-CO" dirty="0"/>
          </a:p>
          <a:p>
            <a:pPr marL="685800" indent="-685800">
              <a:buFont typeface="Arial" panose="020B0604020202020204" pitchFamily="34" charset="0"/>
              <a:buChar char="•"/>
            </a:pPr>
            <a:r>
              <a:rPr lang="es-CO" dirty="0"/>
              <a:t>El Ministerio TIC, a través de la Estrategia Gobierno en Línea, ayuda a la consecución del objetivo de un Estado Abierto. Desde su componente “TIC para Gobierno Abierto”, busca impulsar la transparencia, la participación y la colaboración con un uso acertado de las TIC. </a:t>
            </a:r>
          </a:p>
          <a:p>
            <a:pPr marL="685800" indent="-685800" algn="l">
              <a:buFont typeface="Arial" panose="020B0604020202020204" pitchFamily="34" charset="0"/>
              <a:buChar char="•"/>
            </a:pPr>
            <a:endParaRPr lang="es-CO" dirty="0"/>
          </a:p>
          <a:p>
            <a:pPr marL="685800" indent="-685800" algn="l">
              <a:buFont typeface="Arial" panose="020B0604020202020204" pitchFamily="34" charset="0"/>
              <a:buChar char="•"/>
            </a:pPr>
            <a:r>
              <a:rPr lang="es-CO" dirty="0"/>
              <a:t>Aunque Colombia ha alcanzado metas importantes en cuanto apertura de datos, es necesario abordar nuevos sectores y, al mismo tiempo identificar posibles usos que se pueden dar a esos datos.</a:t>
            </a:r>
          </a:p>
          <a:p>
            <a:pPr marL="685800" indent="-685800" algn="l">
              <a:buFont typeface="Arial" panose="020B0604020202020204" pitchFamily="34" charset="0"/>
              <a:buChar char="•"/>
            </a:pPr>
            <a:endParaRPr lang="es-CO" dirty="0"/>
          </a:p>
        </p:txBody>
      </p:sp>
      <p:sp>
        <p:nvSpPr>
          <p:cNvPr id="116" name="Shape 116"/>
          <p:cNvSpPr/>
          <p:nvPr/>
        </p:nvSpPr>
        <p:spPr>
          <a:xfrm>
            <a:off x="578234" y="5593255"/>
            <a:ext cx="7074896" cy="88293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4800" b="1">
                <a:solidFill>
                  <a:schemeClr val="accent6">
                    <a:lumOff val="-21524"/>
                  </a:schemeClr>
                </a:solidFill>
                <a:latin typeface="Arial"/>
                <a:ea typeface="Arial"/>
                <a:cs typeface="Arial"/>
                <a:sym typeface="Arial"/>
              </a:defRPr>
            </a:lvl1pPr>
          </a:lstStyle>
          <a:p>
            <a:endParaRPr dirty="0"/>
          </a:p>
        </p:txBody>
      </p:sp>
    </p:spTree>
    <p:extLst>
      <p:ext uri="{BB962C8B-B14F-4D97-AF65-F5344CB8AC3E}">
        <p14:creationId xmlns:p14="http://schemas.microsoft.com/office/powerpoint/2010/main" val="31869267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5793738"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defRPr sz="8800">
                <a:solidFill>
                  <a:schemeClr val="accent6">
                    <a:lumOff val="-21524"/>
                  </a:schemeClr>
                </a:solidFill>
                <a:latin typeface="Bebas Neue"/>
                <a:ea typeface="Bebas Neue"/>
                <a:cs typeface="Bebas Neue"/>
                <a:sym typeface="Bebas Neue"/>
              </a:defRPr>
            </a:lvl1pPr>
          </a:lstStyle>
          <a:p>
            <a:pPr algn="l"/>
            <a:r>
              <a:rPr lang="es-CO" dirty="0"/>
              <a:t>CONTEXTO: ¿QUÉ ES GOBIERNO ABIERTO?</a:t>
            </a:r>
            <a:endParaRPr dirty="0"/>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115" name="Shape 115"/>
          <p:cNvSpPr/>
          <p:nvPr/>
        </p:nvSpPr>
        <p:spPr>
          <a:xfrm>
            <a:off x="6837217" y="6153669"/>
            <a:ext cx="16646237" cy="245259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marL="685800" indent="-685800" algn="l">
              <a:buFont typeface="Arial" panose="020B0604020202020204" pitchFamily="34" charset="0"/>
              <a:buChar char="•"/>
            </a:pPr>
            <a:r>
              <a:rPr lang="es-CO" dirty="0"/>
              <a:t>Introducción conceptual del concepto de Gobierno Abierto.</a:t>
            </a:r>
            <a:endParaRPr lang="es-ES" dirty="0"/>
          </a:p>
          <a:p>
            <a:pPr marL="685800" indent="-685800" algn="l">
              <a:buFont typeface="Arial" panose="020B0604020202020204" pitchFamily="34" charset="0"/>
              <a:buChar char="•"/>
            </a:pPr>
            <a:endParaRPr lang="es-ES" dirty="0"/>
          </a:p>
          <a:p>
            <a:pPr marL="685800" indent="-685800" algn="l">
              <a:buFont typeface="Arial" panose="020B0604020202020204" pitchFamily="34" charset="0"/>
              <a:buChar char="•"/>
            </a:pPr>
            <a:r>
              <a:rPr lang="es-CO" dirty="0"/>
              <a:t>¿Qué es información pública y datos abiertos?</a:t>
            </a:r>
          </a:p>
          <a:p>
            <a:pPr marL="685800" indent="-685800" algn="l">
              <a:buFont typeface="Arial" panose="020B0604020202020204" pitchFamily="34" charset="0"/>
              <a:buChar char="•"/>
            </a:pPr>
            <a:endParaRPr lang="es-CO" b="1" dirty="0"/>
          </a:p>
          <a:p>
            <a:pPr marL="685800" indent="-685800" algn="l">
              <a:buFont typeface="Arial" panose="020B0604020202020204" pitchFamily="34" charset="0"/>
              <a:buChar char="•"/>
            </a:pPr>
            <a:r>
              <a:rPr lang="es-CO" dirty="0"/>
              <a:t>Importancia del cambio de paradigma en el Congreso.</a:t>
            </a:r>
          </a:p>
        </p:txBody>
      </p:sp>
      <p:sp>
        <p:nvSpPr>
          <p:cNvPr id="116" name="Shape 116"/>
          <p:cNvSpPr/>
          <p:nvPr/>
        </p:nvSpPr>
        <p:spPr>
          <a:xfrm>
            <a:off x="578234" y="5593255"/>
            <a:ext cx="7074896" cy="88293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4800" b="1">
                <a:solidFill>
                  <a:schemeClr val="accent6">
                    <a:lumOff val="-21524"/>
                  </a:schemeClr>
                </a:solidFill>
                <a:latin typeface="Arial"/>
                <a:ea typeface="Arial"/>
                <a:cs typeface="Arial"/>
                <a:sym typeface="Arial"/>
              </a:defRPr>
            </a:lvl1pPr>
          </a:lstStyle>
          <a:p>
            <a:endParaRPr dirty="0"/>
          </a:p>
        </p:txBody>
      </p:sp>
    </p:spTree>
    <p:extLst>
      <p:ext uri="{BB962C8B-B14F-4D97-AF65-F5344CB8AC3E}">
        <p14:creationId xmlns:p14="http://schemas.microsoft.com/office/powerpoint/2010/main" val="12845152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8975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defRPr sz="8800">
                <a:solidFill>
                  <a:schemeClr val="accent6">
                    <a:lumOff val="-21524"/>
                  </a:schemeClr>
                </a:solidFill>
                <a:latin typeface="Bebas Neue"/>
                <a:ea typeface="Bebas Neue"/>
                <a:cs typeface="Bebas Neue"/>
                <a:sym typeface="Bebas Neue"/>
              </a:defRPr>
            </a:lvl1pPr>
          </a:lstStyle>
          <a:p>
            <a:pPr algn="l"/>
            <a:r>
              <a:rPr lang="es-CO" dirty="0"/>
              <a:t>RESULTADOS</a:t>
            </a:r>
            <a:endParaRPr dirty="0"/>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16" name="Shape 115"/>
          <p:cNvSpPr/>
          <p:nvPr/>
        </p:nvSpPr>
        <p:spPr>
          <a:xfrm>
            <a:off x="267897" y="1878840"/>
            <a:ext cx="21314056" cy="605934"/>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dirty="0"/>
              <a:t>A continuación se describe la metodología y las actividades realizadas, relacionadas con el taller de Congreso Abierto:</a:t>
            </a:r>
            <a:endParaRPr dirty="0"/>
          </a:p>
        </p:txBody>
      </p:sp>
      <p:grpSp>
        <p:nvGrpSpPr>
          <p:cNvPr id="4" name="Grupo 3"/>
          <p:cNvGrpSpPr/>
          <p:nvPr/>
        </p:nvGrpSpPr>
        <p:grpSpPr>
          <a:xfrm>
            <a:off x="1763486" y="3318239"/>
            <a:ext cx="8859711" cy="1521292"/>
            <a:chOff x="3100107" y="4984501"/>
            <a:chExt cx="8859711" cy="1521292"/>
          </a:xfrm>
        </p:grpSpPr>
        <p:sp>
          <p:nvSpPr>
            <p:cNvPr id="18" name="Rectángulo redondeado 17"/>
            <p:cNvSpPr/>
            <p:nvPr/>
          </p:nvSpPr>
          <p:spPr>
            <a:xfrm>
              <a:off x="3120889" y="4984501"/>
              <a:ext cx="1474938" cy="1495811"/>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CuadroTexto 18"/>
            <p:cNvSpPr txBox="1"/>
            <p:nvPr/>
          </p:nvSpPr>
          <p:spPr>
            <a:xfrm>
              <a:off x="3100107" y="5007307"/>
              <a:ext cx="1513604"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8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1</a:t>
              </a:r>
            </a:p>
          </p:txBody>
        </p:sp>
        <p:sp>
          <p:nvSpPr>
            <p:cNvPr id="20" name="Shape 115"/>
            <p:cNvSpPr/>
            <p:nvPr/>
          </p:nvSpPr>
          <p:spPr>
            <a:xfrm>
              <a:off x="4634492" y="5031790"/>
              <a:ext cx="7093681" cy="1129154"/>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4000" b="1" dirty="0">
                  <a:solidFill>
                    <a:schemeClr val="tx1"/>
                  </a:solidFill>
                </a:rPr>
                <a:t>Identificación de intereses</a:t>
              </a:r>
            </a:p>
            <a:p>
              <a:r>
                <a:rPr lang="es-ES" sz="2400" b="1" dirty="0">
                  <a:solidFill>
                    <a:schemeClr val="tx1"/>
                  </a:solidFill>
                </a:rPr>
                <a:t>                         (Consulta: encuesta en línea)</a:t>
              </a:r>
            </a:p>
          </p:txBody>
        </p:sp>
        <p:cxnSp>
          <p:nvCxnSpPr>
            <p:cNvPr id="3" name="Conector recto de flecha 2"/>
            <p:cNvCxnSpPr/>
            <p:nvPr/>
          </p:nvCxnSpPr>
          <p:spPr>
            <a:xfrm>
              <a:off x="4595827" y="6130636"/>
              <a:ext cx="7363991" cy="0"/>
            </a:xfrm>
            <a:prstGeom prst="straightConnector1">
              <a:avLst/>
            </a:prstGeom>
            <a:noFill/>
            <a:ln w="381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grpSp>
      <p:sp>
        <p:nvSpPr>
          <p:cNvPr id="5" name="CuadroTexto 4"/>
          <p:cNvSpPr txBox="1"/>
          <p:nvPr/>
        </p:nvSpPr>
        <p:spPr>
          <a:xfrm>
            <a:off x="10972797" y="3110213"/>
            <a:ext cx="11741727"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Fecha:</a:t>
            </a: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9 al 21 de febrero</a:t>
            </a:r>
          </a:p>
          <a:p>
            <a:pPr marL="0" marR="0" indent="0" algn="l" defTabSz="821531" rtl="0" fontAlgn="auto" latinLnBrk="0" hangingPunct="0">
              <a:lnSpc>
                <a:spcPct val="100000"/>
              </a:lnSpc>
              <a:spcBef>
                <a:spcPts val="0"/>
              </a:spcBef>
              <a:spcAft>
                <a:spcPts val="0"/>
              </a:spcAft>
              <a:buClrTx/>
              <a:buSzTx/>
              <a:buFontTx/>
              <a:buNone/>
              <a:tabLst/>
            </a:pPr>
            <a:r>
              <a:rPr lang="es-CO" sz="3000" b="1" baseline="0" dirty="0">
                <a:latin typeface="Arial" panose="020B0604020202020204" pitchFamily="34" charset="0"/>
                <a:cs typeface="Arial" panose="020B0604020202020204" pitchFamily="34" charset="0"/>
              </a:rPr>
              <a:t>Fecha de respuesta de la encuesta: </a:t>
            </a:r>
            <a:r>
              <a:rPr lang="es-CO" sz="3000" baseline="0" dirty="0">
                <a:latin typeface="Arial" panose="020B0604020202020204" pitchFamily="34" charset="0"/>
                <a:cs typeface="Arial" panose="020B0604020202020204" pitchFamily="34" charset="0"/>
              </a:rPr>
              <a:t>15 al 21 de febrero</a:t>
            </a:r>
          </a:p>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Objetivo: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identificar de manera previa cuál es la información pública del Congreso de la República de mayor interés para el ciudadano.</a:t>
            </a:r>
          </a:p>
          <a:p>
            <a:pPr marL="0" marR="0" indent="0" algn="l" defTabSz="821531" rtl="0" fontAlgn="auto" latinLnBrk="0" hangingPunct="0">
              <a:lnSpc>
                <a:spcPct val="100000"/>
              </a:lnSpc>
              <a:spcBef>
                <a:spcPts val="0"/>
              </a:spcBef>
              <a:spcAft>
                <a:spcPts val="0"/>
              </a:spcAft>
              <a:buClrTx/>
              <a:buSzTx/>
              <a:buFontTx/>
              <a:buNone/>
              <a:tabLst/>
            </a:pPr>
            <a:r>
              <a:rPr lang="es-CO" sz="3000" b="1" baseline="0" dirty="0">
                <a:latin typeface="Arial" panose="020B0604020202020204" pitchFamily="34" charset="0"/>
                <a:cs typeface="Arial" panose="020B0604020202020204" pitchFamily="34" charset="0"/>
              </a:rPr>
              <a:t>No. de participantes: </a:t>
            </a:r>
            <a:r>
              <a:rPr lang="es-CO" sz="3000" baseline="0" dirty="0">
                <a:latin typeface="Arial" panose="020B0604020202020204" pitchFamily="34" charset="0"/>
                <a:cs typeface="Arial" panose="020B0604020202020204" pitchFamily="34" charset="0"/>
              </a:rPr>
              <a:t>29</a:t>
            </a:r>
            <a:endParaRPr kumimoji="0" lang="es-CO"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grpSp>
        <p:nvGrpSpPr>
          <p:cNvPr id="37" name="Grupo 36"/>
          <p:cNvGrpSpPr/>
          <p:nvPr/>
        </p:nvGrpSpPr>
        <p:grpSpPr>
          <a:xfrm>
            <a:off x="1784268" y="6620706"/>
            <a:ext cx="8859711" cy="1701023"/>
            <a:chOff x="3100107" y="4804770"/>
            <a:chExt cx="8859711" cy="1701023"/>
          </a:xfrm>
        </p:grpSpPr>
        <p:sp>
          <p:nvSpPr>
            <p:cNvPr id="38" name="Rectángulo redondeado 37"/>
            <p:cNvSpPr/>
            <p:nvPr/>
          </p:nvSpPr>
          <p:spPr>
            <a:xfrm>
              <a:off x="3120889" y="4984501"/>
              <a:ext cx="1474938" cy="1495811"/>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39" name="CuadroTexto 38"/>
            <p:cNvSpPr txBox="1"/>
            <p:nvPr/>
          </p:nvSpPr>
          <p:spPr>
            <a:xfrm>
              <a:off x="3100107" y="5007307"/>
              <a:ext cx="1513604"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s-CO" sz="8800" b="1" dirty="0">
                  <a:solidFill>
                    <a:schemeClr val="bg1"/>
                  </a:solidFill>
                  <a:latin typeface="Arial" panose="020B0604020202020204" pitchFamily="34" charset="0"/>
                  <a:cs typeface="Arial" panose="020B0604020202020204" pitchFamily="34" charset="0"/>
                </a:rPr>
                <a:t>2</a:t>
              </a:r>
              <a:endParaRPr kumimoji="0" lang="es-CO" sz="8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40" name="Shape 115"/>
            <p:cNvSpPr/>
            <p:nvPr/>
          </p:nvSpPr>
          <p:spPr>
            <a:xfrm>
              <a:off x="4634492" y="4804770"/>
              <a:ext cx="7093681" cy="137537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4000" b="1" dirty="0">
                  <a:solidFill>
                    <a:schemeClr val="tx1"/>
                  </a:solidFill>
                </a:rPr>
                <a:t>Ejercicio participativo con grupos de interés </a:t>
              </a:r>
              <a:r>
                <a:rPr lang="es-ES" sz="2400" b="1" dirty="0">
                  <a:solidFill>
                    <a:schemeClr val="tx1"/>
                  </a:solidFill>
                </a:rPr>
                <a:t>(taller)</a:t>
              </a:r>
            </a:p>
          </p:txBody>
        </p:sp>
        <p:cxnSp>
          <p:nvCxnSpPr>
            <p:cNvPr id="41" name="Conector recto de flecha 40"/>
            <p:cNvCxnSpPr/>
            <p:nvPr/>
          </p:nvCxnSpPr>
          <p:spPr>
            <a:xfrm>
              <a:off x="4595827" y="6130636"/>
              <a:ext cx="7363991" cy="0"/>
            </a:xfrm>
            <a:prstGeom prst="straightConnector1">
              <a:avLst/>
            </a:prstGeom>
            <a:noFill/>
            <a:ln w="381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grpSp>
      <p:sp>
        <p:nvSpPr>
          <p:cNvPr id="42" name="CuadroTexto 41"/>
          <p:cNvSpPr txBox="1"/>
          <p:nvPr/>
        </p:nvSpPr>
        <p:spPr>
          <a:xfrm>
            <a:off x="10993579" y="6130747"/>
            <a:ext cx="11741727" cy="3375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Fecha:</a:t>
            </a: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21 de febrero</a:t>
            </a:r>
          </a:p>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Objetivo: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de manera colaborativa, definir la información pública de mayor interés para el ciudadano y los grupos de interés, e identificar cómo podría aprovecharse en pro de la transparencia.</a:t>
            </a:r>
          </a:p>
          <a:p>
            <a:pPr algn="l"/>
            <a:r>
              <a:rPr lang="es-CO" sz="3000" b="1" dirty="0">
                <a:latin typeface="Arial" panose="020B0604020202020204" pitchFamily="34" charset="0"/>
                <a:cs typeface="Arial" panose="020B0604020202020204" pitchFamily="34" charset="0"/>
              </a:rPr>
              <a:t>No. de participantes: </a:t>
            </a:r>
            <a:r>
              <a:rPr lang="es-CO" sz="3000" dirty="0">
                <a:latin typeface="Arial" panose="020B0604020202020204" pitchFamily="34" charset="0"/>
                <a:cs typeface="Arial" panose="020B0604020202020204" pitchFamily="34" charset="0"/>
              </a:rPr>
              <a:t>31</a:t>
            </a:r>
          </a:p>
          <a:p>
            <a:pPr algn="l"/>
            <a:r>
              <a:rPr lang="es-CO" sz="3000" b="1" dirty="0">
                <a:latin typeface="Arial" panose="020B0604020202020204" pitchFamily="34" charset="0"/>
                <a:cs typeface="Arial" panose="020B0604020202020204" pitchFamily="34" charset="0"/>
              </a:rPr>
              <a:t>Público: </a:t>
            </a:r>
            <a:r>
              <a:rPr lang="es-CO" sz="3000" dirty="0">
                <a:latin typeface="Arial" panose="020B0604020202020204" pitchFamily="34" charset="0"/>
                <a:cs typeface="Arial" panose="020B0604020202020204" pitchFamily="34" charset="0"/>
              </a:rPr>
              <a:t>sociedad civil, periodistas, academia, emprendedores, ciudadanos y entidades públicas.</a:t>
            </a:r>
          </a:p>
        </p:txBody>
      </p:sp>
      <p:grpSp>
        <p:nvGrpSpPr>
          <p:cNvPr id="43" name="Grupo 42"/>
          <p:cNvGrpSpPr/>
          <p:nvPr/>
        </p:nvGrpSpPr>
        <p:grpSpPr>
          <a:xfrm>
            <a:off x="1784268" y="10207205"/>
            <a:ext cx="8859711" cy="1521292"/>
            <a:chOff x="3100107" y="4984501"/>
            <a:chExt cx="8859711" cy="1521292"/>
          </a:xfrm>
        </p:grpSpPr>
        <p:sp>
          <p:nvSpPr>
            <p:cNvPr id="44" name="Rectángulo redondeado 43"/>
            <p:cNvSpPr/>
            <p:nvPr/>
          </p:nvSpPr>
          <p:spPr>
            <a:xfrm>
              <a:off x="3120889" y="4984501"/>
              <a:ext cx="1474938" cy="1495811"/>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CuadroTexto 44"/>
            <p:cNvSpPr txBox="1"/>
            <p:nvPr/>
          </p:nvSpPr>
          <p:spPr>
            <a:xfrm>
              <a:off x="3100107" y="5007307"/>
              <a:ext cx="1513604"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CO" sz="8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3</a:t>
              </a:r>
            </a:p>
          </p:txBody>
        </p:sp>
        <p:sp>
          <p:nvSpPr>
            <p:cNvPr id="46" name="Shape 115"/>
            <p:cNvSpPr/>
            <p:nvPr/>
          </p:nvSpPr>
          <p:spPr>
            <a:xfrm>
              <a:off x="4634492" y="5382712"/>
              <a:ext cx="7093681" cy="75982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4000" b="1" dirty="0">
                  <a:solidFill>
                    <a:schemeClr val="tx1"/>
                  </a:solidFill>
                </a:rPr>
                <a:t>Análisis y plan de acción</a:t>
              </a:r>
              <a:endParaRPr lang="es-ES" sz="2400" b="1" dirty="0">
                <a:solidFill>
                  <a:schemeClr val="tx1"/>
                </a:solidFill>
              </a:endParaRPr>
            </a:p>
          </p:txBody>
        </p:sp>
        <p:cxnSp>
          <p:nvCxnSpPr>
            <p:cNvPr id="47" name="Conector recto de flecha 46"/>
            <p:cNvCxnSpPr/>
            <p:nvPr/>
          </p:nvCxnSpPr>
          <p:spPr>
            <a:xfrm>
              <a:off x="4595827" y="6130636"/>
              <a:ext cx="7363991" cy="0"/>
            </a:xfrm>
            <a:prstGeom prst="straightConnector1">
              <a:avLst/>
            </a:prstGeom>
            <a:noFill/>
            <a:ln w="381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grpSp>
      <p:sp>
        <p:nvSpPr>
          <p:cNvPr id="48" name="CuadroTexto 47"/>
          <p:cNvSpPr txBox="1"/>
          <p:nvPr/>
        </p:nvSpPr>
        <p:spPr>
          <a:xfrm>
            <a:off x="10993579" y="10230011"/>
            <a:ext cx="11741727"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Fecha:</a:t>
            </a: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22 de febrero al 3 de marzo</a:t>
            </a:r>
          </a:p>
          <a:p>
            <a:pPr marL="0" marR="0" indent="0" algn="l" defTabSz="821531" rtl="0" fontAlgn="auto" latinLnBrk="0" hangingPunct="0">
              <a:lnSpc>
                <a:spcPct val="100000"/>
              </a:lnSpc>
              <a:spcBef>
                <a:spcPts val="0"/>
              </a:spcBef>
              <a:spcAft>
                <a:spcPts val="0"/>
              </a:spcAft>
              <a:buClrTx/>
              <a:buSzTx/>
              <a:buFontTx/>
              <a:buNone/>
              <a:tabLst/>
            </a:pPr>
            <a:r>
              <a:rPr kumimoji="0" lang="es-CO" sz="3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Objetivo: </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entre el Senado de la República y el </a:t>
            </a:r>
            <a:r>
              <a:rPr kumimoji="0" lang="es-CO" sz="30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Helvetica Light"/>
              </a:rPr>
              <a:t>MinTIC</a:t>
            </a:r>
            <a:r>
              <a:rPr kumimoji="0" lang="es-CO" sz="3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evaluar los resultados de las fases No. 1 y 2, y trazar una hoja de ruta para la apertura y el aprovechamiento de la información pública y los datos.</a:t>
            </a:r>
          </a:p>
        </p:txBody>
      </p:sp>
    </p:spTree>
    <p:extLst>
      <p:ext uri="{BB962C8B-B14F-4D97-AF65-F5344CB8AC3E}">
        <p14:creationId xmlns:p14="http://schemas.microsoft.com/office/powerpoint/2010/main" val="344514794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RESULTADO</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40" name="Shape 115"/>
          <p:cNvSpPr/>
          <p:nvPr/>
        </p:nvSpPr>
        <p:spPr>
          <a:xfrm>
            <a:off x="859613" y="4965283"/>
            <a:ext cx="9377691" cy="777712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endParaRPr lang="es-ES" sz="2800" dirty="0"/>
          </a:p>
          <a:p>
            <a:pPr algn="l"/>
            <a:r>
              <a:rPr lang="es-ES" sz="2800" b="1" dirty="0">
                <a:solidFill>
                  <a:srgbClr val="7030A0"/>
                </a:solidFill>
              </a:rPr>
              <a:t>Pregunta No. 1: </a:t>
            </a:r>
          </a:p>
          <a:p>
            <a:pPr algn="l"/>
            <a:r>
              <a:rPr lang="es-ES" sz="2800" dirty="0"/>
              <a:t>De las actividades que desarrolla el Congreso de la República, ¿cuál considera que es de mayor interés para el ciudadano?</a:t>
            </a:r>
          </a:p>
          <a:p>
            <a:pPr algn="l"/>
            <a:endParaRPr lang="es-ES" sz="2800" dirty="0"/>
          </a:p>
          <a:p>
            <a:pPr marL="457200" indent="-457200">
              <a:buFont typeface="Arial" panose="020B0604020202020204" pitchFamily="34" charset="0"/>
              <a:buChar char="•"/>
            </a:pPr>
            <a:r>
              <a:rPr lang="es-ES" dirty="0"/>
              <a:t>Reforma de la Constitución</a:t>
            </a:r>
            <a:endParaRPr lang="es-CO" dirty="0"/>
          </a:p>
          <a:p>
            <a:pPr marL="457200" indent="-457200">
              <a:buFont typeface="Arial" panose="020B0604020202020204" pitchFamily="34" charset="0"/>
              <a:buChar char="•"/>
            </a:pPr>
            <a:r>
              <a:rPr lang="es-ES" dirty="0"/>
              <a:t>Elaboración de leyes</a:t>
            </a:r>
            <a:endParaRPr lang="es-CO" dirty="0"/>
          </a:p>
          <a:p>
            <a:pPr marL="457200" indent="-457200">
              <a:buFont typeface="Arial" panose="020B0604020202020204" pitchFamily="34" charset="0"/>
              <a:buChar char="•"/>
            </a:pPr>
            <a:r>
              <a:rPr lang="es-ES" dirty="0"/>
              <a:t>Juzgamiento de altos funcionarios del Estado</a:t>
            </a:r>
            <a:endParaRPr lang="es-CO" dirty="0"/>
          </a:p>
          <a:p>
            <a:pPr marL="457200" indent="-457200">
              <a:buFont typeface="Arial" panose="020B0604020202020204" pitchFamily="34" charset="0"/>
              <a:buChar char="•"/>
            </a:pPr>
            <a:r>
              <a:rPr lang="es-ES" dirty="0"/>
              <a:t>Elección de Altos Dignatarios (Procurador General, Contralor General, Magistrados de la Corte Constitucional, Defensor del Pueblo)</a:t>
            </a:r>
            <a:endParaRPr lang="es-CO" dirty="0"/>
          </a:p>
          <a:p>
            <a:pPr marL="457200" indent="-457200">
              <a:buFont typeface="Arial" panose="020B0604020202020204" pitchFamily="34" charset="0"/>
              <a:buChar char="•"/>
            </a:pPr>
            <a:r>
              <a:rPr lang="es-ES" dirty="0"/>
              <a:t>Organización y funcionamiento del Congreso</a:t>
            </a:r>
            <a:endParaRPr lang="es-CO" dirty="0"/>
          </a:p>
          <a:p>
            <a:pPr marL="457200" indent="-457200">
              <a:buFont typeface="Arial" panose="020B0604020202020204" pitchFamily="34" charset="0"/>
              <a:buChar char="•"/>
            </a:pPr>
            <a:r>
              <a:rPr lang="es-ES" dirty="0"/>
              <a:t>Control político</a:t>
            </a:r>
            <a:endParaRPr lang="es-CO" dirty="0"/>
          </a:p>
          <a:p>
            <a:pPr marL="457200" indent="-457200">
              <a:buFont typeface="Arial" panose="020B0604020202020204" pitchFamily="34" charset="0"/>
              <a:buChar char="•"/>
            </a:pPr>
            <a:r>
              <a:rPr lang="es-ES" dirty="0"/>
              <a:t>Recibimiento de autoridades internacionales</a:t>
            </a:r>
          </a:p>
          <a:p>
            <a:pPr marL="457200" indent="-457200">
              <a:buFont typeface="Arial" panose="020B0604020202020204" pitchFamily="34" charset="0"/>
              <a:buChar char="•"/>
            </a:pPr>
            <a:r>
              <a:rPr lang="es-ES" dirty="0"/>
              <a:t>Otra</a:t>
            </a:r>
            <a:endParaRPr lang="es-CO" dirty="0"/>
          </a:p>
          <a:p>
            <a:pPr algn="l"/>
            <a:endParaRPr lang="es-ES" sz="2800" dirty="0"/>
          </a:p>
        </p:txBody>
      </p:sp>
      <p:sp>
        <p:nvSpPr>
          <p:cNvPr id="6" name="Rectángulo 5"/>
          <p:cNvSpPr/>
          <p:nvPr/>
        </p:nvSpPr>
        <p:spPr>
          <a:xfrm>
            <a:off x="267897" y="1302730"/>
            <a:ext cx="4283545"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1</a:t>
            </a:r>
          </a:p>
        </p:txBody>
      </p:sp>
      <p:sp>
        <p:nvSpPr>
          <p:cNvPr id="29" name="Shape 115"/>
          <p:cNvSpPr/>
          <p:nvPr/>
        </p:nvSpPr>
        <p:spPr>
          <a:xfrm>
            <a:off x="859613" y="2403670"/>
            <a:ext cx="9649062" cy="272959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2800" b="1" dirty="0"/>
              <a:t>FICHA TÉCNICA (DEFINITIVA)</a:t>
            </a:r>
          </a:p>
          <a:p>
            <a:pPr algn="l"/>
            <a:endParaRPr lang="es-ES" sz="2800" b="1" dirty="0"/>
          </a:p>
          <a:p>
            <a:pPr algn="l"/>
            <a:r>
              <a:rPr lang="es-ES" sz="2800" b="1" dirty="0"/>
              <a:t>Fecha de diligenciamiento: </a:t>
            </a:r>
            <a:r>
              <a:rPr lang="es-ES" sz="2800" dirty="0"/>
              <a:t>15 al 21 de febrero de 2017</a:t>
            </a:r>
          </a:p>
          <a:p>
            <a:pPr algn="l"/>
            <a:r>
              <a:rPr lang="es-ES" sz="2800" b="1" dirty="0"/>
              <a:t>Hora de cierre: </a:t>
            </a:r>
            <a:r>
              <a:rPr lang="es-ES" sz="2800" dirty="0"/>
              <a:t>8:00 a.m.</a:t>
            </a:r>
          </a:p>
          <a:p>
            <a:pPr algn="l"/>
            <a:r>
              <a:rPr lang="es-ES" sz="2800" b="1" dirty="0"/>
              <a:t>No. de participantes: </a:t>
            </a:r>
            <a:r>
              <a:rPr lang="es-ES" sz="2800" dirty="0"/>
              <a:t>29</a:t>
            </a:r>
          </a:p>
          <a:p>
            <a:pPr algn="l"/>
            <a:r>
              <a:rPr lang="es-ES" sz="2800" b="1" dirty="0"/>
              <a:t>Preguntas de la encuesta: </a:t>
            </a:r>
            <a:r>
              <a:rPr lang="es-ES" sz="2800" dirty="0"/>
              <a:t>2</a:t>
            </a:r>
          </a:p>
        </p:txBody>
      </p:sp>
      <p:sp>
        <p:nvSpPr>
          <p:cNvPr id="30" name="Shape 115"/>
          <p:cNvSpPr/>
          <p:nvPr/>
        </p:nvSpPr>
        <p:spPr>
          <a:xfrm>
            <a:off x="12547445" y="1121192"/>
            <a:ext cx="10252919" cy="11101115"/>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endParaRPr lang="es-ES" sz="2800" dirty="0"/>
          </a:p>
          <a:p>
            <a:pPr algn="l"/>
            <a:r>
              <a:rPr lang="es-ES" sz="2800" b="1" dirty="0">
                <a:solidFill>
                  <a:srgbClr val="7030A0"/>
                </a:solidFill>
              </a:rPr>
              <a:t>Pregunta No. 2: </a:t>
            </a:r>
          </a:p>
          <a:p>
            <a:pPr algn="l"/>
            <a:r>
              <a:rPr lang="es-ES" sz="2800" dirty="0"/>
              <a:t>En términos de transparencia, ¿cuál información considera más relevante?</a:t>
            </a:r>
          </a:p>
          <a:p>
            <a:pPr algn="l"/>
            <a:endParaRPr lang="es-ES" sz="2800" dirty="0"/>
          </a:p>
          <a:p>
            <a:pPr marL="457200" indent="-457200">
              <a:buFont typeface="Arial" panose="020B0604020202020204" pitchFamily="34" charset="0"/>
              <a:buChar char="•"/>
            </a:pPr>
            <a:r>
              <a:rPr lang="es-ES" sz="2600" dirty="0"/>
              <a:t>Gastos de funcionamiento del Senado</a:t>
            </a:r>
            <a:endParaRPr lang="es-CO" sz="2600" dirty="0"/>
          </a:p>
          <a:p>
            <a:pPr marL="457200" indent="-457200">
              <a:buFont typeface="Arial" panose="020B0604020202020204" pitchFamily="34" charset="0"/>
              <a:buChar char="•"/>
            </a:pPr>
            <a:r>
              <a:rPr lang="es-ES" sz="2600" dirty="0"/>
              <a:t>Conflictos de intereses de los Senadores</a:t>
            </a:r>
            <a:endParaRPr lang="es-CO" sz="2600" dirty="0"/>
          </a:p>
          <a:p>
            <a:pPr marL="457200" indent="-457200">
              <a:buFont typeface="Arial" panose="020B0604020202020204" pitchFamily="34" charset="0"/>
              <a:buChar char="•"/>
            </a:pPr>
            <a:r>
              <a:rPr lang="es-ES" sz="2600" dirty="0"/>
              <a:t>Conformación de las Unidades de Trabajo Legislativo</a:t>
            </a:r>
            <a:endParaRPr lang="es-CO" sz="2600" dirty="0"/>
          </a:p>
          <a:p>
            <a:pPr marL="457200" indent="-457200">
              <a:buFont typeface="Arial" panose="020B0604020202020204" pitchFamily="34" charset="0"/>
              <a:buChar char="•"/>
            </a:pPr>
            <a:r>
              <a:rPr lang="es-ES" sz="2600" dirty="0"/>
              <a:t>Listado de proyectos de ley en curso</a:t>
            </a:r>
            <a:endParaRPr lang="es-CO" sz="2600" dirty="0"/>
          </a:p>
          <a:p>
            <a:pPr marL="457200" indent="-457200">
              <a:buFont typeface="Arial" panose="020B0604020202020204" pitchFamily="34" charset="0"/>
              <a:buChar char="•"/>
            </a:pPr>
            <a:r>
              <a:rPr lang="es-ES" sz="2600" dirty="0"/>
              <a:t>Detalle de las votaciones de los proyectos de Ley en Plenarias</a:t>
            </a:r>
            <a:endParaRPr lang="es-CO" sz="2600" dirty="0"/>
          </a:p>
          <a:p>
            <a:pPr marL="457200" indent="-457200">
              <a:buFont typeface="Arial" panose="020B0604020202020204" pitchFamily="34" charset="0"/>
              <a:buChar char="•"/>
            </a:pPr>
            <a:r>
              <a:rPr lang="es-ES" sz="2600" dirty="0"/>
              <a:t>Detalle de las votaciones de los proyectos de Ley en Comisiones</a:t>
            </a:r>
            <a:endParaRPr lang="es-CO" sz="2600" dirty="0"/>
          </a:p>
          <a:p>
            <a:pPr marL="457200" indent="-457200">
              <a:buFont typeface="Arial" panose="020B0604020202020204" pitchFamily="34" charset="0"/>
              <a:buChar char="•"/>
            </a:pPr>
            <a:r>
              <a:rPr lang="es-ES" sz="2600" dirty="0"/>
              <a:t>Listado de asistencias y excusas de los Senadores a las Sesiones Plenarias </a:t>
            </a:r>
            <a:endParaRPr lang="es-CO" sz="2600" dirty="0"/>
          </a:p>
          <a:p>
            <a:pPr marL="457200" indent="-457200">
              <a:buFont typeface="Arial" panose="020B0604020202020204" pitchFamily="34" charset="0"/>
              <a:buChar char="•"/>
            </a:pPr>
            <a:r>
              <a:rPr lang="es-ES" sz="2600" dirty="0"/>
              <a:t>Listado de asistencias y excusas de los Senadores a las Comisiones </a:t>
            </a:r>
            <a:endParaRPr lang="es-CO" sz="2600" dirty="0"/>
          </a:p>
          <a:p>
            <a:pPr marL="457200" indent="-457200">
              <a:buFont typeface="Arial" panose="020B0604020202020204" pitchFamily="34" charset="0"/>
              <a:buChar char="•"/>
            </a:pPr>
            <a:r>
              <a:rPr lang="es-ES" sz="2600" dirty="0"/>
              <a:t>Gestión individual de los senadores</a:t>
            </a:r>
            <a:endParaRPr lang="es-CO" sz="2600" dirty="0"/>
          </a:p>
          <a:p>
            <a:pPr marL="457200" indent="-457200">
              <a:buFont typeface="Arial" panose="020B0604020202020204" pitchFamily="34" charset="0"/>
              <a:buChar char="•"/>
            </a:pPr>
            <a:r>
              <a:rPr lang="es-ES" sz="2600" dirty="0"/>
              <a:t>Información usada en los debates de control político</a:t>
            </a:r>
            <a:endParaRPr lang="es-CO" sz="2600" dirty="0"/>
          </a:p>
          <a:p>
            <a:pPr marL="457200" indent="-457200">
              <a:buFont typeface="Arial" panose="020B0604020202020204" pitchFamily="34" charset="0"/>
              <a:buChar char="•"/>
            </a:pPr>
            <a:r>
              <a:rPr lang="es-ES" sz="2600" dirty="0"/>
              <a:t>Histórico de los debates de control político</a:t>
            </a:r>
            <a:endParaRPr lang="es-CO" sz="2600" dirty="0"/>
          </a:p>
          <a:p>
            <a:pPr marL="457200" indent="-457200">
              <a:buFont typeface="Arial" panose="020B0604020202020204" pitchFamily="34" charset="0"/>
              <a:buChar char="•"/>
            </a:pPr>
            <a:r>
              <a:rPr lang="es-ES" sz="2600" dirty="0"/>
              <a:t>Gastos de los Senadores a misiones internacionales</a:t>
            </a:r>
            <a:endParaRPr lang="es-CO" sz="2600" dirty="0"/>
          </a:p>
          <a:p>
            <a:pPr marL="457200" indent="-457200">
              <a:buFont typeface="Arial" panose="020B0604020202020204" pitchFamily="34" charset="0"/>
              <a:buChar char="•"/>
            </a:pPr>
            <a:r>
              <a:rPr lang="es-ES" sz="2600" dirty="0"/>
              <a:t>Declaración de bienes y rentas</a:t>
            </a:r>
            <a:endParaRPr lang="es-CO" sz="2600" dirty="0"/>
          </a:p>
          <a:p>
            <a:pPr marL="457200" indent="-457200">
              <a:buFont typeface="Arial" panose="020B0604020202020204" pitchFamily="34" charset="0"/>
              <a:buChar char="•"/>
            </a:pPr>
            <a:r>
              <a:rPr lang="es-ES" sz="2600" dirty="0"/>
              <a:t>Gacetas</a:t>
            </a:r>
            <a:endParaRPr lang="es-CO" sz="2600" dirty="0"/>
          </a:p>
          <a:p>
            <a:pPr marL="457200" indent="-457200">
              <a:buFont typeface="Arial" panose="020B0604020202020204" pitchFamily="34" charset="0"/>
              <a:buChar char="•"/>
            </a:pPr>
            <a:r>
              <a:rPr lang="es-ES" sz="2600" dirty="0"/>
              <a:t>Registro de visitantes</a:t>
            </a:r>
            <a:endParaRPr lang="es-CO" sz="2600" dirty="0"/>
          </a:p>
          <a:p>
            <a:pPr marL="457200" indent="-457200">
              <a:buFont typeface="Arial" panose="020B0604020202020204" pitchFamily="34" charset="0"/>
              <a:buChar char="•"/>
            </a:pPr>
            <a:r>
              <a:rPr lang="es-ES" sz="2600" dirty="0"/>
              <a:t>Agenda legislativa</a:t>
            </a:r>
            <a:endParaRPr lang="es-CO" sz="2600" dirty="0"/>
          </a:p>
          <a:p>
            <a:pPr marL="457200" indent="-457200">
              <a:buFont typeface="Arial" panose="020B0604020202020204" pitchFamily="34" charset="0"/>
              <a:buChar char="•"/>
            </a:pPr>
            <a:r>
              <a:rPr lang="es-ES" sz="2600" dirty="0"/>
              <a:t>Ejecuciones presupuestales</a:t>
            </a:r>
            <a:endParaRPr lang="es-CO" sz="2600" dirty="0"/>
          </a:p>
          <a:p>
            <a:pPr marL="457200" indent="-457200">
              <a:buFont typeface="Arial" panose="020B0604020202020204" pitchFamily="34" charset="0"/>
              <a:buChar char="•"/>
            </a:pPr>
            <a:r>
              <a:rPr lang="es-ES" sz="2600" dirty="0"/>
              <a:t>Contratos adjudicados</a:t>
            </a:r>
            <a:endParaRPr lang="es-CO" sz="2600" dirty="0"/>
          </a:p>
          <a:p>
            <a:pPr marL="457200" indent="-457200">
              <a:buFont typeface="Arial" panose="020B0604020202020204" pitchFamily="34" charset="0"/>
              <a:buChar char="•"/>
            </a:pPr>
            <a:r>
              <a:rPr lang="es-ES" sz="2600" dirty="0"/>
              <a:t>Convocatorias a licitaciones</a:t>
            </a:r>
            <a:endParaRPr lang="es-CO" sz="2600" dirty="0"/>
          </a:p>
          <a:p>
            <a:pPr marL="457200" indent="-457200">
              <a:buFont typeface="Arial" panose="020B0604020202020204" pitchFamily="34" charset="0"/>
              <a:buChar char="•"/>
            </a:pPr>
            <a:r>
              <a:rPr lang="es-ES" sz="2600" dirty="0"/>
              <a:t>Otra</a:t>
            </a:r>
            <a:endParaRPr lang="es-CO" sz="2600" dirty="0"/>
          </a:p>
        </p:txBody>
      </p:sp>
    </p:spTree>
    <p:extLst>
      <p:ext uri="{BB962C8B-B14F-4D97-AF65-F5344CB8AC3E}">
        <p14:creationId xmlns:p14="http://schemas.microsoft.com/office/powerpoint/2010/main" val="269287204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METODOLOGÍA</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40" name="Shape 115"/>
          <p:cNvSpPr/>
          <p:nvPr/>
        </p:nvSpPr>
        <p:spPr>
          <a:xfrm>
            <a:off x="1187615" y="5300118"/>
            <a:ext cx="7854572" cy="574580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2800" dirty="0"/>
              <a:t>A través de un breve formulario enviado a quienes confirmaron su participación en el taller, se hizo un levantamiento previo de información con el propósito de identificar los intereses particulares.</a:t>
            </a:r>
          </a:p>
          <a:p>
            <a:pPr algn="l"/>
            <a:endParaRPr lang="es-ES" sz="2800" dirty="0"/>
          </a:p>
          <a:p>
            <a:pPr algn="l"/>
            <a:r>
              <a:rPr lang="es-ES" sz="2800" dirty="0"/>
              <a:t>Se respondieron 2 preguntas:</a:t>
            </a:r>
          </a:p>
          <a:p>
            <a:pPr algn="l"/>
            <a:endParaRPr lang="es-ES" sz="2800" dirty="0"/>
          </a:p>
          <a:p>
            <a:pPr marL="514350" indent="-514350" algn="l">
              <a:buFont typeface="+mj-lt"/>
              <a:buAutoNum type="arabicPeriod"/>
            </a:pPr>
            <a:r>
              <a:rPr lang="es-ES" sz="2800" dirty="0"/>
              <a:t>De las actividades que desarrolla el Congreso de la República, ¿cuál considera que es de mayor interés para el ciudadano?</a:t>
            </a:r>
          </a:p>
          <a:p>
            <a:pPr marL="514350" indent="-514350" algn="l">
              <a:buFont typeface="+mj-lt"/>
              <a:buAutoNum type="arabicPeriod"/>
            </a:pPr>
            <a:r>
              <a:rPr lang="es-ES" sz="2800" dirty="0"/>
              <a:t>En términos de transparencia, ¿cuál información considera más relevante?</a:t>
            </a:r>
          </a:p>
        </p:txBody>
      </p:sp>
      <p:sp>
        <p:nvSpPr>
          <p:cNvPr id="6" name="Rectángulo 5"/>
          <p:cNvSpPr/>
          <p:nvPr/>
        </p:nvSpPr>
        <p:spPr>
          <a:xfrm>
            <a:off x="267897" y="1302730"/>
            <a:ext cx="4283545"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1</a:t>
            </a:r>
          </a:p>
        </p:txBody>
      </p:sp>
      <p:grpSp>
        <p:nvGrpSpPr>
          <p:cNvPr id="2" name="Grupo 1"/>
          <p:cNvGrpSpPr/>
          <p:nvPr/>
        </p:nvGrpSpPr>
        <p:grpSpPr>
          <a:xfrm>
            <a:off x="11397783" y="2277996"/>
            <a:ext cx="11554691" cy="9688965"/>
            <a:chOff x="2565512" y="2265079"/>
            <a:chExt cx="11554691" cy="9688965"/>
          </a:xfrm>
        </p:grpSpPr>
        <p:sp>
          <p:nvSpPr>
            <p:cNvPr id="19" name="Shape 115"/>
            <p:cNvSpPr/>
            <p:nvPr/>
          </p:nvSpPr>
          <p:spPr>
            <a:xfrm>
              <a:off x="2954348" y="2561157"/>
              <a:ext cx="10980979"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3200" b="1" dirty="0">
                  <a:solidFill>
                    <a:srgbClr val="0070C0"/>
                  </a:solidFill>
                </a:rPr>
                <a:t>FORMULARIO DE IDENTIFICACIÓN DE INFORMACIÓN</a:t>
              </a:r>
            </a:p>
          </p:txBody>
        </p:sp>
        <p:sp>
          <p:nvSpPr>
            <p:cNvPr id="50" name="Shape 115"/>
            <p:cNvSpPr/>
            <p:nvPr/>
          </p:nvSpPr>
          <p:spPr>
            <a:xfrm>
              <a:off x="2954349" y="5955532"/>
              <a:ext cx="10516316"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3200" b="1" dirty="0">
                  <a:solidFill>
                    <a:srgbClr val="0070C0"/>
                  </a:solidFill>
                </a:rPr>
                <a:t>Pregunta No. 1: ¿? </a:t>
              </a:r>
            </a:p>
          </p:txBody>
        </p:sp>
        <p:sp>
          <p:nvSpPr>
            <p:cNvPr id="62" name="Shape 115"/>
            <p:cNvSpPr/>
            <p:nvPr/>
          </p:nvSpPr>
          <p:spPr>
            <a:xfrm>
              <a:off x="2961274" y="8656213"/>
              <a:ext cx="10015929"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3200" b="1" dirty="0">
                  <a:solidFill>
                    <a:srgbClr val="0070C0"/>
                  </a:solidFill>
                </a:rPr>
                <a:t>Pregunta No. 2: ¿? </a:t>
              </a:r>
            </a:p>
          </p:txBody>
        </p:sp>
        <p:sp>
          <p:nvSpPr>
            <p:cNvPr id="69" name="Shape 115"/>
            <p:cNvSpPr/>
            <p:nvPr/>
          </p:nvSpPr>
          <p:spPr>
            <a:xfrm>
              <a:off x="2982056" y="11187117"/>
              <a:ext cx="10605229"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3200" b="1" dirty="0">
                  <a:solidFill>
                    <a:srgbClr val="0070C0"/>
                  </a:solidFill>
                </a:rPr>
                <a:t>¡GRACIAS!</a:t>
              </a:r>
            </a:p>
          </p:txBody>
        </p:sp>
        <p:sp>
          <p:nvSpPr>
            <p:cNvPr id="7" name="Rectángulo 6"/>
            <p:cNvSpPr/>
            <p:nvPr/>
          </p:nvSpPr>
          <p:spPr>
            <a:xfrm>
              <a:off x="2954348" y="4493260"/>
              <a:ext cx="10632937" cy="1411356"/>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CuadroTexto 8"/>
            <p:cNvSpPr txBox="1"/>
            <p:nvPr/>
          </p:nvSpPr>
          <p:spPr>
            <a:xfrm>
              <a:off x="2954348" y="4459336"/>
              <a:ext cx="10313801"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a:ln>
                    <a:noFill/>
                  </a:ln>
                  <a:solidFill>
                    <a:schemeClr val="bg1">
                      <a:lumMod val="65000"/>
                    </a:schemeClr>
                  </a:solidFill>
                  <a:effectLst/>
                  <a:uFillTx/>
                  <a:latin typeface="+mn-lt"/>
                  <a:ea typeface="+mn-ea"/>
                  <a:cs typeface="+mn-cs"/>
                  <a:sym typeface="Helvetica Light"/>
                </a:rPr>
                <a:t>Introducción</a:t>
              </a:r>
              <a:r>
                <a:rPr kumimoji="0" lang="es-CO" sz="2800" b="0" i="0" u="none" strike="noStrike" cap="none" spc="0" normalizeH="0" dirty="0">
                  <a:ln>
                    <a:noFill/>
                  </a:ln>
                  <a:solidFill>
                    <a:schemeClr val="bg1">
                      <a:lumMod val="65000"/>
                    </a:schemeClr>
                  </a:solidFill>
                  <a:effectLst/>
                  <a:uFillTx/>
                  <a:latin typeface="+mn-lt"/>
                  <a:ea typeface="+mn-ea"/>
                  <a:cs typeface="+mn-cs"/>
                  <a:sym typeface="Helvetica Light"/>
                </a:rPr>
                <a:t> y explicación del diligenciamiento</a:t>
              </a:r>
              <a:endParaRPr kumimoji="0" lang="es-CO" sz="2800" b="0" i="0" u="none" strike="noStrike" cap="none" spc="0" normalizeH="0" baseline="0" dirty="0">
                <a:ln>
                  <a:noFill/>
                </a:ln>
                <a:solidFill>
                  <a:schemeClr val="bg1">
                    <a:lumMod val="65000"/>
                  </a:schemeClr>
                </a:solidFill>
                <a:effectLst/>
                <a:uFillTx/>
                <a:latin typeface="+mn-lt"/>
                <a:ea typeface="+mn-ea"/>
                <a:cs typeface="+mn-cs"/>
                <a:sym typeface="Helvetica Light"/>
              </a:endParaRPr>
            </a:p>
          </p:txBody>
        </p:sp>
        <p:sp>
          <p:nvSpPr>
            <p:cNvPr id="10" name="Rectángulo 9"/>
            <p:cNvSpPr/>
            <p:nvPr/>
          </p:nvSpPr>
          <p:spPr>
            <a:xfrm>
              <a:off x="2982056" y="7358101"/>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51" name="CuadroTexto 50"/>
            <p:cNvSpPr txBox="1"/>
            <p:nvPr/>
          </p:nvSpPr>
          <p:spPr>
            <a:xfrm>
              <a:off x="3621526" y="6793735"/>
              <a:ext cx="10313801"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a:ln>
                    <a:noFill/>
                  </a:ln>
                  <a:solidFill>
                    <a:schemeClr val="bg1">
                      <a:lumMod val="65000"/>
                    </a:schemeClr>
                  </a:solidFill>
                  <a:effectLst/>
                  <a:uFillTx/>
                  <a:sym typeface="Helvetica Light"/>
                </a:rPr>
                <a:t>Respuesta No. 1</a:t>
              </a:r>
            </a:p>
            <a:p>
              <a:pPr marL="0" marR="0" indent="0" algn="l" defTabSz="821531" rtl="0" fontAlgn="auto" latinLnBrk="0" hangingPunct="0">
                <a:lnSpc>
                  <a:spcPct val="100000"/>
                </a:lnSpc>
                <a:spcBef>
                  <a:spcPts val="0"/>
                </a:spcBef>
                <a:spcAft>
                  <a:spcPts val="0"/>
                </a:spcAft>
                <a:buClrTx/>
                <a:buSzTx/>
                <a:buFontTx/>
                <a:buNone/>
                <a:tabLst/>
              </a:pPr>
              <a:r>
                <a:rPr lang="es-CO" sz="2800" dirty="0">
                  <a:solidFill>
                    <a:schemeClr val="bg1">
                      <a:lumMod val="65000"/>
                    </a:schemeClr>
                  </a:solidFill>
                </a:rPr>
                <a:t>Respuesta No. 2</a:t>
              </a:r>
            </a:p>
            <a:p>
              <a:pPr marL="0" marR="0" indent="0" algn="l" defTabSz="821531"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a:ln>
                    <a:noFill/>
                  </a:ln>
                  <a:solidFill>
                    <a:schemeClr val="bg1">
                      <a:lumMod val="65000"/>
                    </a:schemeClr>
                  </a:solidFill>
                  <a:effectLst/>
                  <a:uFillTx/>
                  <a:sym typeface="Helvetica Light"/>
                </a:rPr>
                <a:t>Respuesta No. 3</a:t>
              </a:r>
            </a:p>
            <a:p>
              <a:pPr marL="0" marR="0" indent="0" algn="l" defTabSz="821531" rtl="0" fontAlgn="auto" latinLnBrk="0" hangingPunct="0">
                <a:lnSpc>
                  <a:spcPct val="100000"/>
                </a:lnSpc>
                <a:spcBef>
                  <a:spcPts val="0"/>
                </a:spcBef>
                <a:spcAft>
                  <a:spcPts val="0"/>
                </a:spcAft>
                <a:buClrTx/>
                <a:buSzTx/>
                <a:buFontTx/>
                <a:buNone/>
                <a:tabLst/>
              </a:pPr>
              <a:r>
                <a:rPr lang="es-CO" sz="2800" dirty="0">
                  <a:solidFill>
                    <a:schemeClr val="bg1">
                      <a:lumMod val="65000"/>
                    </a:schemeClr>
                  </a:solidFill>
                </a:rPr>
                <a:t>Otro, ¿cuál? </a:t>
              </a:r>
              <a:endParaRPr kumimoji="0" lang="es-CO" sz="2800" b="0" i="0" u="none" strike="noStrike" cap="none" spc="0" normalizeH="0" baseline="0" dirty="0">
                <a:ln>
                  <a:noFill/>
                </a:ln>
                <a:solidFill>
                  <a:schemeClr val="bg1">
                    <a:lumMod val="65000"/>
                  </a:schemeClr>
                </a:solidFill>
                <a:effectLst/>
                <a:uFillTx/>
                <a:sym typeface="Helvetica Light"/>
              </a:endParaRPr>
            </a:p>
          </p:txBody>
        </p:sp>
        <p:sp>
          <p:nvSpPr>
            <p:cNvPr id="52" name="Rectángulo 51"/>
            <p:cNvSpPr/>
            <p:nvPr/>
          </p:nvSpPr>
          <p:spPr>
            <a:xfrm>
              <a:off x="2985842" y="7816987"/>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53" name="Rectángulo 52"/>
            <p:cNvSpPr/>
            <p:nvPr/>
          </p:nvSpPr>
          <p:spPr>
            <a:xfrm>
              <a:off x="2975130" y="8233593"/>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54" name="Rectángulo 53"/>
            <p:cNvSpPr/>
            <p:nvPr/>
          </p:nvSpPr>
          <p:spPr>
            <a:xfrm>
              <a:off x="2970189" y="6972869"/>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13" name="Rectángulo 12"/>
            <p:cNvSpPr/>
            <p:nvPr/>
          </p:nvSpPr>
          <p:spPr>
            <a:xfrm>
              <a:off x="5911385" y="8233593"/>
              <a:ext cx="754741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63" name="Rectángulo 62"/>
            <p:cNvSpPr/>
            <p:nvPr/>
          </p:nvSpPr>
          <p:spPr>
            <a:xfrm>
              <a:off x="2993923" y="9869401"/>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64" name="CuadroTexto 63"/>
            <p:cNvSpPr txBox="1"/>
            <p:nvPr/>
          </p:nvSpPr>
          <p:spPr>
            <a:xfrm>
              <a:off x="3633393" y="9305035"/>
              <a:ext cx="10313801"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a:ln>
                    <a:noFill/>
                  </a:ln>
                  <a:solidFill>
                    <a:schemeClr val="bg1">
                      <a:lumMod val="65000"/>
                    </a:schemeClr>
                  </a:solidFill>
                  <a:effectLst/>
                  <a:uFillTx/>
                  <a:sym typeface="Helvetica Light"/>
                </a:rPr>
                <a:t>Respuesta No. 1</a:t>
              </a:r>
            </a:p>
            <a:p>
              <a:pPr marL="0" marR="0" indent="0" algn="l" defTabSz="821531" rtl="0" fontAlgn="auto" latinLnBrk="0" hangingPunct="0">
                <a:lnSpc>
                  <a:spcPct val="100000"/>
                </a:lnSpc>
                <a:spcBef>
                  <a:spcPts val="0"/>
                </a:spcBef>
                <a:spcAft>
                  <a:spcPts val="0"/>
                </a:spcAft>
                <a:buClrTx/>
                <a:buSzTx/>
                <a:buFontTx/>
                <a:buNone/>
                <a:tabLst/>
              </a:pPr>
              <a:r>
                <a:rPr lang="es-CO" sz="2800" dirty="0">
                  <a:solidFill>
                    <a:schemeClr val="bg1">
                      <a:lumMod val="65000"/>
                    </a:schemeClr>
                  </a:solidFill>
                </a:rPr>
                <a:t>Respuesta No. 2</a:t>
              </a:r>
            </a:p>
            <a:p>
              <a:pPr marL="0" marR="0" indent="0" algn="l" defTabSz="821531" rtl="0" fontAlgn="auto" latinLnBrk="0" hangingPunct="0">
                <a:lnSpc>
                  <a:spcPct val="100000"/>
                </a:lnSpc>
                <a:spcBef>
                  <a:spcPts val="0"/>
                </a:spcBef>
                <a:spcAft>
                  <a:spcPts val="0"/>
                </a:spcAft>
                <a:buClrTx/>
                <a:buSzTx/>
                <a:buFontTx/>
                <a:buNone/>
                <a:tabLst/>
              </a:pPr>
              <a:r>
                <a:rPr kumimoji="0" lang="es-CO" sz="2800" b="0" i="0" u="none" strike="noStrike" cap="none" spc="0" normalizeH="0" baseline="0" dirty="0">
                  <a:ln>
                    <a:noFill/>
                  </a:ln>
                  <a:solidFill>
                    <a:schemeClr val="bg1">
                      <a:lumMod val="65000"/>
                    </a:schemeClr>
                  </a:solidFill>
                  <a:effectLst/>
                  <a:uFillTx/>
                  <a:sym typeface="Helvetica Light"/>
                </a:rPr>
                <a:t>Respuesta No. 3</a:t>
              </a:r>
            </a:p>
            <a:p>
              <a:pPr marL="0" marR="0" indent="0" algn="l" defTabSz="821531" rtl="0" fontAlgn="auto" latinLnBrk="0" hangingPunct="0">
                <a:lnSpc>
                  <a:spcPct val="100000"/>
                </a:lnSpc>
                <a:spcBef>
                  <a:spcPts val="0"/>
                </a:spcBef>
                <a:spcAft>
                  <a:spcPts val="0"/>
                </a:spcAft>
                <a:buClrTx/>
                <a:buSzTx/>
                <a:buFontTx/>
                <a:buNone/>
                <a:tabLst/>
              </a:pPr>
              <a:r>
                <a:rPr lang="es-CO" sz="2800" dirty="0">
                  <a:solidFill>
                    <a:schemeClr val="bg1">
                      <a:lumMod val="65000"/>
                    </a:schemeClr>
                  </a:solidFill>
                </a:rPr>
                <a:t>Otro, ¿cuál? </a:t>
              </a:r>
              <a:endParaRPr kumimoji="0" lang="es-CO" sz="2800" b="0" i="0" u="none" strike="noStrike" cap="none" spc="0" normalizeH="0" baseline="0" dirty="0">
                <a:ln>
                  <a:noFill/>
                </a:ln>
                <a:solidFill>
                  <a:schemeClr val="bg1">
                    <a:lumMod val="65000"/>
                  </a:schemeClr>
                </a:solidFill>
                <a:effectLst/>
                <a:uFillTx/>
                <a:sym typeface="Helvetica Light"/>
              </a:endParaRPr>
            </a:p>
          </p:txBody>
        </p:sp>
        <p:sp>
          <p:nvSpPr>
            <p:cNvPr id="65" name="Rectángulo 64"/>
            <p:cNvSpPr/>
            <p:nvPr/>
          </p:nvSpPr>
          <p:spPr>
            <a:xfrm>
              <a:off x="2997709" y="10328287"/>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66" name="Rectángulo 65"/>
            <p:cNvSpPr/>
            <p:nvPr/>
          </p:nvSpPr>
          <p:spPr>
            <a:xfrm>
              <a:off x="2986997" y="10744893"/>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67" name="Rectángulo 66"/>
            <p:cNvSpPr/>
            <p:nvPr/>
          </p:nvSpPr>
          <p:spPr>
            <a:xfrm>
              <a:off x="2982056" y="9484169"/>
              <a:ext cx="37492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endParaRPr lang="es-CO" sz="3200">
                <a:solidFill>
                  <a:srgbClr val="FFFFFF"/>
                </a:solidFill>
              </a:endParaRPr>
            </a:p>
          </p:txBody>
        </p:sp>
        <p:sp>
          <p:nvSpPr>
            <p:cNvPr id="68" name="Rectángulo 67"/>
            <p:cNvSpPr/>
            <p:nvPr/>
          </p:nvSpPr>
          <p:spPr>
            <a:xfrm>
              <a:off x="5923252" y="10744893"/>
              <a:ext cx="7547412" cy="276792"/>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ectángulo 14"/>
            <p:cNvSpPr/>
            <p:nvPr/>
          </p:nvSpPr>
          <p:spPr>
            <a:xfrm>
              <a:off x="2565512" y="2265079"/>
              <a:ext cx="11554691" cy="9688965"/>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70" name="Shape 115"/>
            <p:cNvSpPr/>
            <p:nvPr/>
          </p:nvSpPr>
          <p:spPr>
            <a:xfrm>
              <a:off x="2942481" y="3179632"/>
              <a:ext cx="10516316" cy="6367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r>
                <a:rPr lang="es-ES" sz="3200" b="1" dirty="0">
                  <a:solidFill>
                    <a:srgbClr val="0070C0"/>
                  </a:solidFill>
                </a:rPr>
                <a:t>Información del participante</a:t>
              </a:r>
            </a:p>
          </p:txBody>
        </p:sp>
        <p:sp>
          <p:nvSpPr>
            <p:cNvPr id="18" name="Rectángulo 17"/>
            <p:cNvSpPr/>
            <p:nvPr/>
          </p:nvSpPr>
          <p:spPr>
            <a:xfrm>
              <a:off x="2942481" y="3816344"/>
              <a:ext cx="3666137" cy="464711"/>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71" name="Rectángulo 70"/>
            <p:cNvSpPr/>
            <p:nvPr/>
          </p:nvSpPr>
          <p:spPr>
            <a:xfrm>
              <a:off x="6698273" y="3824362"/>
              <a:ext cx="3666137" cy="464711"/>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sp>
          <p:nvSpPr>
            <p:cNvPr id="72" name="Rectángulo 71"/>
            <p:cNvSpPr/>
            <p:nvPr/>
          </p:nvSpPr>
          <p:spPr>
            <a:xfrm>
              <a:off x="10499328" y="3823540"/>
              <a:ext cx="3087957" cy="457515"/>
            </a:xfrm>
            <a:prstGeom prst="rect">
              <a:avLst/>
            </a:prstGeom>
            <a:no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29" name="Shape 115"/>
          <p:cNvSpPr/>
          <p:nvPr/>
        </p:nvSpPr>
        <p:spPr>
          <a:xfrm>
            <a:off x="1187615" y="3610478"/>
            <a:ext cx="9649062" cy="1436931"/>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2800" b="1" dirty="0"/>
              <a:t>Fecha de diligenciamiento: </a:t>
            </a:r>
            <a:r>
              <a:rPr lang="es-ES" sz="2800" dirty="0"/>
              <a:t>15 al 21 de febrero de 2017</a:t>
            </a:r>
          </a:p>
          <a:p>
            <a:pPr algn="l"/>
            <a:r>
              <a:rPr lang="es-ES" sz="2800" b="1" dirty="0"/>
              <a:t>Hora de cierre: </a:t>
            </a:r>
            <a:r>
              <a:rPr lang="es-ES" sz="2800" dirty="0"/>
              <a:t>8:00 a.m.</a:t>
            </a:r>
          </a:p>
          <a:p>
            <a:pPr algn="l"/>
            <a:r>
              <a:rPr lang="es-ES" sz="2800" b="1" dirty="0"/>
              <a:t>No. de participantes: </a:t>
            </a:r>
            <a:r>
              <a:rPr lang="es-ES" sz="2800" dirty="0"/>
              <a:t>29</a:t>
            </a:r>
          </a:p>
        </p:txBody>
      </p:sp>
    </p:spTree>
    <p:extLst>
      <p:ext uri="{BB962C8B-B14F-4D97-AF65-F5344CB8AC3E}">
        <p14:creationId xmlns:p14="http://schemas.microsoft.com/office/powerpoint/2010/main" val="279740243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RESULTADO</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4283545"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1</a:t>
            </a:r>
          </a:p>
        </p:txBody>
      </p:sp>
      <p:sp>
        <p:nvSpPr>
          <p:cNvPr id="9" name="Shape 115"/>
          <p:cNvSpPr/>
          <p:nvPr/>
        </p:nvSpPr>
        <p:spPr>
          <a:xfrm>
            <a:off x="755704" y="4337178"/>
            <a:ext cx="7827187" cy="568424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sz="3200" b="1" dirty="0"/>
              <a:t>PREGUNTA No. 1</a:t>
            </a:r>
          </a:p>
          <a:p>
            <a:pPr algn="l"/>
            <a:endParaRPr lang="es-ES" dirty="0"/>
          </a:p>
          <a:p>
            <a:pPr algn="l"/>
            <a:r>
              <a:rPr lang="es-ES" dirty="0"/>
              <a:t>Respuestas para el desarrollo de casos (concentración del 100%):</a:t>
            </a:r>
          </a:p>
          <a:p>
            <a:pPr algn="l"/>
            <a:endParaRPr lang="es-ES" sz="2800" dirty="0"/>
          </a:p>
          <a:p>
            <a:pPr marL="457200" indent="-457200">
              <a:buFont typeface="Arial" panose="020B0604020202020204" pitchFamily="34" charset="0"/>
              <a:buChar char="•"/>
            </a:pPr>
            <a:r>
              <a:rPr lang="es-ES" dirty="0"/>
              <a:t>Elaboración de leyes</a:t>
            </a:r>
            <a:endParaRPr lang="es-CO" dirty="0"/>
          </a:p>
          <a:p>
            <a:pPr marL="457200" indent="-457200">
              <a:buFont typeface="Arial" panose="020B0604020202020204" pitchFamily="34" charset="0"/>
              <a:buChar char="•"/>
            </a:pPr>
            <a:r>
              <a:rPr lang="es-ES" dirty="0"/>
              <a:t>Control político</a:t>
            </a:r>
            <a:endParaRPr lang="es-CO" dirty="0"/>
          </a:p>
          <a:p>
            <a:pPr marL="457200" indent="-457200">
              <a:buFont typeface="Arial" panose="020B0604020202020204" pitchFamily="34" charset="0"/>
              <a:buChar char="•"/>
            </a:pPr>
            <a:r>
              <a:rPr lang="es-ES" dirty="0"/>
              <a:t>Reforma de la Constitución</a:t>
            </a:r>
            <a:endParaRPr lang="es-CO" dirty="0"/>
          </a:p>
          <a:p>
            <a:pPr marL="457200" indent="-457200">
              <a:buFont typeface="Arial" panose="020B0604020202020204" pitchFamily="34" charset="0"/>
              <a:buChar char="•"/>
            </a:pPr>
            <a:r>
              <a:rPr lang="es-ES" dirty="0"/>
              <a:t>Organización y funcionamiento del Congreso</a:t>
            </a:r>
            <a:endParaRPr lang="es-CO" dirty="0"/>
          </a:p>
          <a:p>
            <a:pPr marL="457200" indent="-457200">
              <a:buFont typeface="Arial" panose="020B0604020202020204" pitchFamily="34" charset="0"/>
              <a:buChar char="•"/>
            </a:pPr>
            <a:r>
              <a:rPr lang="es-ES" dirty="0"/>
              <a:t>Juzgamiento de altos funcionarios del Estado</a:t>
            </a:r>
            <a:endParaRPr lang="es-ES" sz="2800" dirty="0"/>
          </a:p>
        </p:txBody>
      </p:sp>
      <p:pic>
        <p:nvPicPr>
          <p:cNvPr id="2" name="Imagen 1"/>
          <p:cNvPicPr>
            <a:picLocks noChangeAspect="1"/>
          </p:cNvPicPr>
          <p:nvPr/>
        </p:nvPicPr>
        <p:blipFill rotWithShape="1">
          <a:blip r:embed="rId2"/>
          <a:srcRect l="21051" t="17729" r="23732" b="36667"/>
          <a:stretch/>
        </p:blipFill>
        <p:spPr>
          <a:xfrm>
            <a:off x="9227128" y="4064737"/>
            <a:ext cx="14467290" cy="6721025"/>
          </a:xfrm>
          <a:prstGeom prst="rect">
            <a:avLst/>
          </a:prstGeom>
          <a:ln>
            <a:solidFill>
              <a:schemeClr val="bg1">
                <a:lumMod val="65000"/>
              </a:schemeClr>
            </a:solidFill>
          </a:ln>
          <a:effectLst/>
        </p:spPr>
      </p:pic>
    </p:spTree>
    <p:extLst>
      <p:ext uri="{BB962C8B-B14F-4D97-AF65-F5344CB8AC3E}">
        <p14:creationId xmlns:p14="http://schemas.microsoft.com/office/powerpoint/2010/main" val="68491648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67897" y="380354"/>
            <a:ext cx="10832494"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s-CO" sz="8800" dirty="0">
                <a:solidFill>
                  <a:schemeClr val="accent6">
                    <a:lumOff val="-21524"/>
                  </a:schemeClr>
                </a:solidFill>
                <a:latin typeface="Bebas Neue"/>
                <a:ea typeface="Bebas Neue"/>
                <a:cs typeface="Bebas Neue"/>
              </a:rPr>
              <a:t>RESULTADO</a:t>
            </a:r>
            <a:endParaRPr sz="8800" dirty="0">
              <a:solidFill>
                <a:schemeClr val="accent6">
                  <a:lumOff val="-21524"/>
                </a:schemeClr>
              </a:solidFill>
              <a:latin typeface="Bebas Neue"/>
              <a:ea typeface="Bebas Neue"/>
              <a:cs typeface="Bebas Neue"/>
            </a:endParaRPr>
          </a:p>
        </p:txBody>
      </p:sp>
      <p:sp>
        <p:nvSpPr>
          <p:cNvPr id="114" name="Shape 114"/>
          <p:cNvSpPr/>
          <p:nvPr/>
        </p:nvSpPr>
        <p:spPr>
          <a:xfrm>
            <a:off x="-142821" y="-67456"/>
            <a:ext cx="4976402" cy="234995"/>
          </a:xfrm>
          <a:prstGeom prst="rect">
            <a:avLst/>
          </a:prstGeom>
          <a:solidFill>
            <a:schemeClr val="accent6">
              <a:lumOff val="-8741"/>
            </a:schemeClr>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chemeClr val="accent6">
                    <a:lumOff val="-8741"/>
                  </a:schemeClr>
                </a:solidFill>
              </a:defRPr>
            </a:pPr>
            <a:endParaRPr/>
          </a:p>
        </p:txBody>
      </p:sp>
      <p:sp>
        <p:nvSpPr>
          <p:cNvPr id="6" name="Rectángulo 5"/>
          <p:cNvSpPr/>
          <p:nvPr/>
        </p:nvSpPr>
        <p:spPr>
          <a:xfrm>
            <a:off x="267897" y="1302730"/>
            <a:ext cx="4283545" cy="975266"/>
          </a:xfrm>
          <a:prstGeom prst="rect">
            <a:avLst/>
          </a:prstGeom>
          <a:ln w="12700">
            <a:miter lim="400000"/>
          </a:ln>
        </p:spPr>
        <p:txBody>
          <a:bodyPr wrap="square" lIns="71437" tIns="71437" rIns="71437" bIns="71437" anchor="ctr">
            <a:spAutoFit/>
          </a:bodyPr>
          <a:lstStyle/>
          <a:p>
            <a:pPr algn="l"/>
            <a:r>
              <a:rPr lang="es-CO" sz="5400" dirty="0">
                <a:solidFill>
                  <a:schemeClr val="accent6">
                    <a:lumOff val="-21524"/>
                  </a:schemeClr>
                </a:solidFill>
                <a:latin typeface="Bebas Neue"/>
                <a:ea typeface="Bebas Neue"/>
                <a:cs typeface="Bebas Neue"/>
              </a:rPr>
              <a:t>FASE 1</a:t>
            </a:r>
          </a:p>
        </p:txBody>
      </p:sp>
      <p:sp>
        <p:nvSpPr>
          <p:cNvPr id="8" name="Shape 115"/>
          <p:cNvSpPr/>
          <p:nvPr/>
        </p:nvSpPr>
        <p:spPr>
          <a:xfrm>
            <a:off x="15383936" y="4293385"/>
            <a:ext cx="7827187" cy="614591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a:defRPr sz="3000">
                <a:solidFill>
                  <a:srgbClr val="53585F"/>
                </a:solidFill>
                <a:latin typeface="Arial"/>
                <a:ea typeface="Arial"/>
                <a:cs typeface="Arial"/>
                <a:sym typeface="Arial"/>
              </a:defRPr>
            </a:lvl1pPr>
          </a:lstStyle>
          <a:p>
            <a:pPr algn="l"/>
            <a:r>
              <a:rPr lang="es-ES" b="1" dirty="0"/>
              <a:t>PREGUNTA No. 2</a:t>
            </a:r>
          </a:p>
          <a:p>
            <a:pPr algn="l"/>
            <a:endParaRPr lang="es-CO" b="1" dirty="0"/>
          </a:p>
          <a:p>
            <a:pPr algn="l"/>
            <a:r>
              <a:rPr lang="es-CO" b="1" dirty="0"/>
              <a:t>Top 5 </a:t>
            </a:r>
            <a:r>
              <a:rPr lang="es-CO" dirty="0"/>
              <a:t>de información pública de mayor interés para el ciudadano:</a:t>
            </a:r>
          </a:p>
          <a:p>
            <a:pPr algn="l"/>
            <a:endParaRPr lang="es-CO" dirty="0"/>
          </a:p>
          <a:p>
            <a:pPr marL="457200" indent="-457200" algn="l">
              <a:buFont typeface="Arial" panose="020B0604020202020204" pitchFamily="34" charset="0"/>
              <a:buChar char="•"/>
            </a:pPr>
            <a:r>
              <a:rPr lang="es-ES" dirty="0"/>
              <a:t>Conflictos de intereses de los Senadores</a:t>
            </a:r>
            <a:endParaRPr lang="es-CO" dirty="0"/>
          </a:p>
          <a:p>
            <a:pPr marL="457200" indent="-457200" algn="l">
              <a:buFont typeface="Arial" panose="020B0604020202020204" pitchFamily="34" charset="0"/>
              <a:buChar char="•"/>
            </a:pPr>
            <a:r>
              <a:rPr lang="es-ES" dirty="0"/>
              <a:t>Gastos de funcionamiento del Senado</a:t>
            </a:r>
            <a:endParaRPr lang="es-CO" dirty="0"/>
          </a:p>
          <a:p>
            <a:pPr marL="457200" indent="-457200" algn="l">
              <a:buFont typeface="Arial" panose="020B0604020202020204" pitchFamily="34" charset="0"/>
              <a:buChar char="•"/>
            </a:pPr>
            <a:r>
              <a:rPr lang="es-ES" dirty="0"/>
              <a:t>Declaración de bienes y rentas</a:t>
            </a:r>
            <a:endParaRPr lang="es-CO" dirty="0"/>
          </a:p>
          <a:p>
            <a:pPr marL="457200" indent="-457200" algn="l">
              <a:buFont typeface="Arial" panose="020B0604020202020204" pitchFamily="34" charset="0"/>
              <a:buChar char="•"/>
            </a:pPr>
            <a:r>
              <a:rPr lang="es-ES" dirty="0"/>
              <a:t>Listado de proyectos de ley en curso</a:t>
            </a:r>
            <a:endParaRPr lang="es-CO" dirty="0"/>
          </a:p>
          <a:p>
            <a:pPr marL="457200" indent="-457200" algn="l">
              <a:buFont typeface="Arial" panose="020B0604020202020204" pitchFamily="34" charset="0"/>
              <a:buChar char="•"/>
            </a:pPr>
            <a:r>
              <a:rPr lang="es-ES" dirty="0"/>
              <a:t>Gestión individual de los senadores</a:t>
            </a:r>
            <a:endParaRPr lang="es-CO" dirty="0"/>
          </a:p>
          <a:p>
            <a:pPr algn="l"/>
            <a:endParaRPr lang="es-ES" dirty="0"/>
          </a:p>
          <a:p>
            <a:pPr algn="l"/>
            <a:r>
              <a:rPr lang="es-ES" dirty="0"/>
              <a:t>Esta información será un insumo para el análisis definitivo.</a:t>
            </a:r>
          </a:p>
        </p:txBody>
      </p:sp>
      <p:pic>
        <p:nvPicPr>
          <p:cNvPr id="3" name="Imagen 2"/>
          <p:cNvPicPr>
            <a:picLocks noChangeAspect="1"/>
          </p:cNvPicPr>
          <p:nvPr/>
        </p:nvPicPr>
        <p:blipFill rotWithShape="1">
          <a:blip r:embed="rId2"/>
          <a:srcRect l="21288" t="12626" r="24735" b="17274"/>
          <a:stretch/>
        </p:blipFill>
        <p:spPr>
          <a:xfrm>
            <a:off x="626354" y="2277996"/>
            <a:ext cx="13837792" cy="10108871"/>
          </a:xfrm>
          <a:prstGeom prst="rect">
            <a:avLst/>
          </a:prstGeom>
          <a:ln>
            <a:solidFill>
              <a:schemeClr val="bg1">
                <a:lumMod val="65000"/>
              </a:schemeClr>
            </a:solidFill>
          </a:ln>
          <a:effectLst/>
        </p:spPr>
      </p:pic>
    </p:spTree>
    <p:extLst>
      <p:ext uri="{BB962C8B-B14F-4D97-AF65-F5344CB8AC3E}">
        <p14:creationId xmlns:p14="http://schemas.microsoft.com/office/powerpoint/2010/main" val="98709777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1FA2EA36F391746862FE50E0836667A" ma:contentTypeVersion="4" ma:contentTypeDescription="Crear nuevo documento." ma:contentTypeScope="" ma:versionID="ecd5f8a4da6c746cdec000dde1554b35">
  <xsd:schema xmlns:xsd="http://www.w3.org/2001/XMLSchema" xmlns:xs="http://www.w3.org/2001/XMLSchema" xmlns:p="http://schemas.microsoft.com/office/2006/metadata/properties" xmlns:ns2="b215d373-4ab1-4c9a-82d3-9624ee888acd" xmlns:ns3="aa0da1ad-2373-4553-8cd0-51454ddf5f87" targetNamespace="http://schemas.microsoft.com/office/2006/metadata/properties" ma:root="true" ma:fieldsID="5097b7e1cdbd0416042cf4f3a36e1a4b" ns2:_="" ns3:_="">
    <xsd:import namespace="b215d373-4ab1-4c9a-82d3-9624ee888acd"/>
    <xsd:import namespace="aa0da1ad-2373-4553-8cd0-51454ddf5f8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5d373-4ab1-4c9a-82d3-9624ee888acd"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0da1ad-2373-4553-8cd0-51454ddf5f87" elementFormDefault="qualified">
    <xsd:import namespace="http://schemas.microsoft.com/office/2006/documentManagement/types"/>
    <xsd:import namespace="http://schemas.microsoft.com/office/infopath/2007/PartnerControls"/>
    <xsd:element name="LastSharedByUser" ma:index="10" nillable="true" ma:displayName="Última vez que se compartió por usuario" ma:description="" ma:internalName="LastSharedByUser" ma:readOnly="true">
      <xsd:simpleType>
        <xsd:restriction base="dms:Note">
          <xsd:maxLength value="255"/>
        </xsd:restriction>
      </xsd:simpleType>
    </xsd:element>
    <xsd:element name="LastSharedByTime" ma:index="11"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6BD83C-37F4-4CD2-A60C-BD78BF48BCE7}">
  <ds:schemaRefs>
    <ds:schemaRef ds:uri="http://schemas.microsoft.com/sharepoint/v3/contenttype/forms"/>
  </ds:schemaRefs>
</ds:datastoreItem>
</file>

<file path=customXml/itemProps2.xml><?xml version="1.0" encoding="utf-8"?>
<ds:datastoreItem xmlns:ds="http://schemas.openxmlformats.org/officeDocument/2006/customXml" ds:itemID="{F81AD670-B9BF-46EA-98CC-AA18D9B8042E}">
  <ds:schemaRefs>
    <ds:schemaRef ds:uri="http://purl.org/dc/elements/1.1/"/>
    <ds:schemaRef ds:uri="b215d373-4ab1-4c9a-82d3-9624ee888acd"/>
    <ds:schemaRef ds:uri="aa0da1ad-2373-4553-8cd0-51454ddf5f87"/>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2C12053-F769-4628-AA11-CCA617A14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5d373-4ab1-4c9a-82d3-9624ee888acd"/>
    <ds:schemaRef ds:uri="aa0da1ad-2373-4553-8cd0-51454ddf5f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15526</TotalTime>
  <Words>1960</Words>
  <Application>Microsoft Office PowerPoint</Application>
  <PresentationFormat>Personalizado</PresentationFormat>
  <Paragraphs>241</Paragraphs>
  <Slides>19</Slides>
  <Notes>0</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Bebas Neue</vt:lpstr>
      <vt:lpstr>BebasNeueBold</vt:lpstr>
      <vt:lpstr>BebasNeueBook</vt:lpstr>
      <vt:lpstr>Helvetica Light</vt:lpstr>
      <vt:lpstr>Helvetica Neue</vt:lpstr>
      <vt:lpstr>Montserrat</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Giraldo Suarez</dc:creator>
  <cp:lastModifiedBy>Luisa Fernanda Medina Martinez</cp:lastModifiedBy>
  <cp:revision>104</cp:revision>
  <dcterms:modified xsi:type="dcterms:W3CDTF">2017-05-17T16:07:59Z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0x010100E1FA2EA36F391746862FE50E0836667A</vt:lpwstr>
  </property>
</Properties>
</file>